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681" r:id="rId6"/>
    <p:sldId id="753" r:id="rId7"/>
    <p:sldId id="699" r:id="rId8"/>
    <p:sldId id="755" r:id="rId9"/>
    <p:sldId id="704" r:id="rId10"/>
    <p:sldId id="760" r:id="rId11"/>
    <p:sldId id="758" r:id="rId12"/>
    <p:sldId id="75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3AA"/>
    <a:srgbClr val="369890"/>
    <a:srgbClr val="000000"/>
    <a:srgbClr val="ADAFB3"/>
    <a:srgbClr val="42B3BA"/>
    <a:srgbClr val="666364"/>
    <a:srgbClr val="73B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11" autoAdjust="0"/>
    <p:restoredTop sz="80609" autoAdjust="0"/>
  </p:normalViewPr>
  <p:slideViewPr>
    <p:cSldViewPr snapToGrid="0" snapToObjects="1">
      <p:cViewPr>
        <p:scale>
          <a:sx n="90" d="100"/>
          <a:sy n="90" d="100"/>
        </p:scale>
        <p:origin x="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731403B9-0AA0-814B-826D-C8BF9123DDFB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3C56CE46-D056-3548-AA61-F7D85E2ED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8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6CE46-D056-3548-AA61-F7D85E2EDC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6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50" dirty="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0946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6CE46-D056-3548-AA61-F7D85E2EDC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2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6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6CE46-D056-3548-AA61-F7D85E2EDC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3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62" y="2090825"/>
            <a:ext cx="7295776" cy="391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60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ead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OS_imagebkgd2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52413" y="666701"/>
            <a:ext cx="7285123" cy="1897061"/>
          </a:xfrm>
        </p:spPr>
        <p:txBody>
          <a:bodyPr>
            <a:normAutofit/>
          </a:bodyPr>
          <a:lstStyle>
            <a:lvl1pPr algn="r">
              <a:lnSpc>
                <a:spcPts val="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1" y="5955464"/>
            <a:ext cx="1458469" cy="4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8995" y="4996753"/>
            <a:ext cx="7318542" cy="568192"/>
          </a:xfrm>
        </p:spPr>
        <p:txBody>
          <a:bodyPr anchor="b" anchorCtr="0">
            <a:normAutofit/>
          </a:bodyPr>
          <a:lstStyle>
            <a:lvl1pPr algn="r">
              <a:defRPr sz="1400" b="0" cap="none"/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995" y="2464464"/>
            <a:ext cx="7318543" cy="2532287"/>
          </a:xfrm>
        </p:spPr>
        <p:txBody>
          <a:bodyPr anchor="t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40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995" y="2464464"/>
            <a:ext cx="7318543" cy="2532287"/>
          </a:xfrm>
        </p:spPr>
        <p:txBody>
          <a:bodyPr anchor="t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52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text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995" y="2464464"/>
            <a:ext cx="7318543" cy="2532287"/>
          </a:xfrm>
        </p:spPr>
        <p:txBody>
          <a:bodyPr anchor="t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1" y="5955464"/>
            <a:ext cx="1458469" cy="4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2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8995" y="2553364"/>
            <a:ext cx="7318543" cy="2532287"/>
          </a:xfrm>
        </p:spPr>
        <p:txBody>
          <a:bodyPr anchor="t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3" name="Picture 12" descr="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1" y="5955464"/>
            <a:ext cx="1458469" cy="4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1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74801"/>
            <a:ext cx="9144000" cy="1625600"/>
          </a:xfrm>
          <a:prstGeom prst="rect">
            <a:avLst/>
          </a:prstGeom>
          <a:solidFill>
            <a:srgbClr val="42B3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41762" y="1663701"/>
            <a:ext cx="7295776" cy="1397000"/>
          </a:xfrm>
        </p:spPr>
        <p:txBody>
          <a:bodyPr anchor="ctr"/>
          <a:lstStyle>
            <a:lvl1pPr marL="0" indent="0">
              <a:lnSpc>
                <a:spcPts val="25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941762" y="3361265"/>
            <a:ext cx="3427038" cy="264751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810500" y="3361265"/>
            <a:ext cx="3427038" cy="264751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090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a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574801"/>
            <a:ext cx="9144000" cy="1625600"/>
          </a:xfrm>
          <a:prstGeom prst="rect">
            <a:avLst/>
          </a:prstGeom>
          <a:solidFill>
            <a:srgbClr val="42B3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41762" y="1663701"/>
            <a:ext cx="7295776" cy="13970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000"/>
              </a:lnSpc>
              <a:spcAft>
                <a:spcPts val="0"/>
              </a:spcAft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810500" y="3361265"/>
            <a:ext cx="3427038" cy="264751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200" b="1">
                <a:solidFill>
                  <a:srgbClr val="369890"/>
                </a:solidFill>
              </a:defRPr>
            </a:lvl1pPr>
            <a:lvl2pPr marL="137160" indent="-137160">
              <a:lnSpc>
                <a:spcPts val="1500"/>
              </a:lnSpc>
              <a:spcAft>
                <a:spcPts val="500"/>
              </a:spcAft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137160" indent="0">
              <a:lnSpc>
                <a:spcPts val="1500"/>
              </a:lnSpc>
              <a:spcAft>
                <a:spcPts val="50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941761" y="3361265"/>
            <a:ext cx="3427038" cy="264751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200" b="1">
                <a:solidFill>
                  <a:srgbClr val="369890"/>
                </a:solidFill>
              </a:defRPr>
            </a:lvl1pPr>
            <a:lvl2pPr marL="137160" indent="-137160">
              <a:lnSpc>
                <a:spcPts val="1500"/>
              </a:lnSpc>
              <a:spcAft>
                <a:spcPts val="500"/>
              </a:spcAft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137160" indent="0">
              <a:lnSpc>
                <a:spcPts val="1500"/>
              </a:lnSpc>
              <a:spcAft>
                <a:spcPts val="50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152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1762" y="2090825"/>
            <a:ext cx="7295776" cy="2874875"/>
          </a:xfrm>
        </p:spPr>
        <p:txBody>
          <a:bodyPr/>
          <a:lstStyle>
            <a:lvl1pPr marL="0" indent="0">
              <a:lnSpc>
                <a:spcPts val="3000"/>
              </a:lnSpc>
              <a:spcAft>
                <a:spcPts val="1500"/>
              </a:spcAft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941762" y="4965700"/>
            <a:ext cx="7295776" cy="711200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ts val="1800"/>
              </a:lnSpc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70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1388" y="1676400"/>
            <a:ext cx="7296150" cy="42291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66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aption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941762" y="4699000"/>
            <a:ext cx="7295776" cy="9779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ts val="1800"/>
              </a:lnSpc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388" y="1689100"/>
            <a:ext cx="7296150" cy="30099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68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aption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1" y="5955464"/>
            <a:ext cx="1458469" cy="43889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941762" y="4699000"/>
            <a:ext cx="7295776" cy="9779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ts val="1800"/>
              </a:lnSpc>
              <a:spcAft>
                <a:spcPts val="0"/>
              </a:spcAft>
              <a:buFontTx/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08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527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1761" y="802784"/>
            <a:ext cx="7295776" cy="731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1" y="5955464"/>
            <a:ext cx="1458469" cy="4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ith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41900" y="802784"/>
            <a:ext cx="3195636" cy="102601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1900" y="2090825"/>
            <a:ext cx="3195638" cy="3738475"/>
          </a:xfrm>
        </p:spPr>
        <p:txBody>
          <a:bodyPr>
            <a:normAutofit/>
          </a:bodyPr>
          <a:lstStyle>
            <a:lvl1pPr marL="0" indent="0" algn="r">
              <a:lnSpc>
                <a:spcPts val="2000"/>
              </a:lnSpc>
              <a:spcAft>
                <a:spcPts val="0"/>
              </a:spcAft>
              <a:buFontTx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0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ead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OS_imagebkg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13" y="3721364"/>
            <a:ext cx="7285123" cy="1897061"/>
          </a:xfrm>
        </p:spPr>
        <p:txBody>
          <a:bodyPr>
            <a:normAutofit/>
          </a:bodyPr>
          <a:lstStyle>
            <a:lvl1pPr algn="r">
              <a:lnSpc>
                <a:spcPts val="5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1" y="5955464"/>
            <a:ext cx="1458469" cy="4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6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-gray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72" y="5954948"/>
            <a:ext cx="1460499" cy="439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761" y="802784"/>
            <a:ext cx="7295776" cy="731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761" y="1866900"/>
            <a:ext cx="7412739" cy="414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556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49" r:id="rId9"/>
    <p:sldLayoutId id="2147483655" r:id="rId10"/>
    <p:sldLayoutId id="2147483651" r:id="rId11"/>
    <p:sldLayoutId id="2147483658" r:id="rId12"/>
    <p:sldLayoutId id="2147483659" r:id="rId13"/>
    <p:sldLayoutId id="2147483660" r:id="rId14"/>
    <p:sldLayoutId id="2147483652" r:id="rId15"/>
    <p:sldLayoutId id="2147483661" r:id="rId16"/>
  </p:sldLayoutIdLst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rgbClr val="000000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defRPr sz="2000" kern="1200">
          <a:solidFill>
            <a:schemeClr val="tx2"/>
          </a:solidFill>
          <a:latin typeface="Century Gothic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/>
        <a:buChar char="•"/>
        <a:defRPr sz="1800" kern="1200">
          <a:solidFill>
            <a:schemeClr val="tx2"/>
          </a:solidFill>
          <a:latin typeface="Century Gothic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 kern="1200">
          <a:solidFill>
            <a:schemeClr val="tx2"/>
          </a:solidFill>
          <a:latin typeface="Century Gothic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</a:endParaRPr>
          </a:p>
        </p:txBody>
      </p:sp>
      <p:pic>
        <p:nvPicPr>
          <p:cNvPr id="8" name="Picture 7" descr="PLOS_icon_title_no_bkg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4129" y="4841846"/>
            <a:ext cx="4572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lnSpc>
                <a:spcPts val="2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Louise Page</a:t>
            </a:r>
          </a:p>
          <a:p>
            <a:pPr lvl="0" algn="r">
              <a:lnSpc>
                <a:spcPts val="2000"/>
              </a:lnSpc>
              <a:spcAft>
                <a:spcPts val="600"/>
              </a:spcAft>
            </a:pPr>
            <a:r>
              <a:rPr lang="en-US" sz="2400" i="1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Publisher, PLOS</a:t>
            </a:r>
            <a:endParaRPr lang="en-US" sz="2400" i="1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algn="r">
              <a:lnSpc>
                <a:spcPts val="2000"/>
              </a:lnSpc>
              <a:spcAft>
                <a:spcPts val="600"/>
              </a:spcAft>
            </a:pPr>
            <a:endParaRPr lang="en-US" dirty="0">
              <a:solidFill>
                <a:srgbClr val="42B3A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algn="r">
              <a:lnSpc>
                <a:spcPts val="2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42B3AA"/>
                </a:solidFill>
                <a:latin typeface="Century Gothic" charset="0"/>
                <a:ea typeface="Century Gothic" charset="0"/>
                <a:cs typeface="Century Gothic" charset="0"/>
              </a:rPr>
              <a:t>June </a:t>
            </a:r>
            <a:r>
              <a:rPr lang="en-US" sz="2000" dirty="0" smtClean="0">
                <a:solidFill>
                  <a:srgbClr val="42B3AA"/>
                </a:solidFill>
                <a:latin typeface="Century Gothic" charset="0"/>
                <a:ea typeface="Century Gothic" charset="0"/>
                <a:cs typeface="Century Gothic" charset="0"/>
              </a:rPr>
              <a:t>19, </a:t>
            </a:r>
            <a:r>
              <a:rPr lang="en-US" sz="2000" dirty="0" smtClean="0">
                <a:solidFill>
                  <a:srgbClr val="42B3AA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dirty="0" smtClean="0">
                <a:solidFill>
                  <a:srgbClr val="42B3AA"/>
                </a:solidFill>
                <a:latin typeface="Century Gothic" charset="0"/>
                <a:ea typeface="Century Gothic" charset="0"/>
                <a:cs typeface="Century Gothic" charset="0"/>
              </a:rPr>
              <a:t>017</a:t>
            </a:r>
            <a:endParaRPr lang="en-US" dirty="0">
              <a:solidFill>
                <a:srgbClr val="42B3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0960" y="2839736"/>
            <a:ext cx="4335169" cy="10928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200" smtClean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Publisher-Driven Preprints</a:t>
            </a:r>
            <a:endParaRPr lang="en-US" sz="3200" dirty="0">
              <a:solidFill>
                <a:schemeClr val="accent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67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1574800"/>
            <a:ext cx="9144000" cy="1625700"/>
          </a:xfrm>
          <a:prstGeom prst="rect">
            <a:avLst/>
          </a:prstGeom>
          <a:solidFill>
            <a:srgbClr val="42B3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941761" y="802783"/>
            <a:ext cx="7295775" cy="731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Questrial"/>
              <a:buNone/>
            </a:pPr>
            <a:r>
              <a:rPr lang="en-US"/>
              <a:t>PLOS and Preprints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890075" y="3407925"/>
            <a:ext cx="3611100" cy="139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-US" sz="2200">
                <a:solidFill>
                  <a:schemeClr val="dk2"/>
                </a:solidFill>
              </a:rPr>
              <a:t>PLOS has long supported authors who wish to share their work early</a:t>
            </a:r>
            <a:r>
              <a:rPr lang="en-US" sz="2200" b="1">
                <a:solidFill>
                  <a:schemeClr val="dk2"/>
                </a:solidFill>
              </a:rPr>
              <a:t> </a:t>
            </a:r>
            <a:r>
              <a:rPr lang="en-US" sz="2200">
                <a:solidFill>
                  <a:schemeClr val="dk2"/>
                </a:solidFill>
              </a:rPr>
              <a:t>and </a:t>
            </a:r>
            <a:r>
              <a:rPr lang="en-US" sz="2200" b="1">
                <a:solidFill>
                  <a:srgbClr val="42B3AA"/>
                </a:solidFill>
              </a:rPr>
              <a:t>receive feedback before formal peer review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endParaRPr sz="2200">
              <a:solidFill>
                <a:schemeClr val="dk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endParaRPr sz="22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200">
              <a:solidFill>
                <a:schemeClr val="dk2"/>
              </a:solidFill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4907275" y="3407925"/>
            <a:ext cx="3611100" cy="128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2200"/>
              <a:t>Posting a research article to a preprint server has </a:t>
            </a:r>
            <a:r>
              <a:rPr lang="en-US" sz="2200" b="1">
                <a:solidFill>
                  <a:srgbClr val="42B3AA"/>
                </a:solidFill>
              </a:rPr>
              <a:t>never impacted consideration</a:t>
            </a:r>
            <a:r>
              <a:rPr lang="en-US" sz="2200"/>
              <a:t> of the manuscript at any PLOS journal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4294967295"/>
          </p:nvPr>
        </p:nvSpPr>
        <p:spPr>
          <a:xfrm>
            <a:off x="1204650" y="1703384"/>
            <a:ext cx="7032886" cy="139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Accelerate Progress with Early </a:t>
            </a:r>
            <a:r>
              <a:rPr lang="en-US" sz="2400" dirty="0" smtClean="0">
                <a:solidFill>
                  <a:srgbClr val="FFFFFF"/>
                </a:solidFill>
              </a:rPr>
              <a:t>Sharing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Inspired by </a:t>
            </a:r>
            <a:r>
              <a:rPr lang="en-US" dirty="0" err="1" smtClean="0"/>
              <a:t>arXiv.org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51002" y="5022932"/>
            <a:ext cx="1131679" cy="910350"/>
            <a:chOff x="6574742" y="3970855"/>
            <a:chExt cx="1890370" cy="17637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4742" y="3970855"/>
              <a:ext cx="1890370" cy="17637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01742" y="5127583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prstClr val="white"/>
                  </a:solidFill>
                </a:rPr>
                <a:t>Preprints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188" y="3291333"/>
            <a:ext cx="1624852" cy="814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150" y="4774373"/>
            <a:ext cx="1566780" cy="683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225" y="2065276"/>
            <a:ext cx="2043076" cy="676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84" y="5040547"/>
            <a:ext cx="1220601" cy="945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2065" y="5850365"/>
            <a:ext cx="1899546" cy="611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2752" y="4919669"/>
            <a:ext cx="1034786" cy="707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3101" y="3555785"/>
            <a:ext cx="1867901" cy="566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5244" y="2294430"/>
            <a:ext cx="2667000" cy="71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433" y="1826307"/>
            <a:ext cx="1003300" cy="584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69" y="3531666"/>
            <a:ext cx="1538339" cy="470048"/>
          </a:xfrm>
          <a:prstGeom prst="rect">
            <a:avLst/>
          </a:prstGeom>
        </p:spPr>
      </p:pic>
      <p:sp>
        <p:nvSpPr>
          <p:cNvPr id="20" name="Line Callout 1 19"/>
          <p:cNvSpPr/>
          <p:nvPr/>
        </p:nvSpPr>
        <p:spPr>
          <a:xfrm>
            <a:off x="962693" y="1275915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1082" y="1257639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1991 </a:t>
            </a:r>
            <a:r>
              <a:rPr lang="en-US" sz="1400" dirty="0" smtClean="0"/>
              <a:t>621K</a:t>
            </a:r>
            <a:endParaRPr lang="en-US" sz="1400" dirty="0"/>
          </a:p>
        </p:txBody>
      </p:sp>
      <p:sp>
        <p:nvSpPr>
          <p:cNvPr id="23" name="Line Callout 1 22"/>
          <p:cNvSpPr/>
          <p:nvPr/>
        </p:nvSpPr>
        <p:spPr>
          <a:xfrm>
            <a:off x="7539814" y="262116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82347" y="233207"/>
            <a:ext cx="70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1991 </a:t>
            </a:r>
            <a:r>
              <a:rPr lang="en-US" sz="1400" dirty="0" smtClean="0"/>
              <a:t>1.27M</a:t>
            </a:r>
            <a:endParaRPr lang="en-US" sz="1400" dirty="0"/>
          </a:p>
        </p:txBody>
      </p:sp>
      <p:sp>
        <p:nvSpPr>
          <p:cNvPr id="22" name="Line Callout 1 21"/>
          <p:cNvSpPr/>
          <p:nvPr/>
        </p:nvSpPr>
        <p:spPr>
          <a:xfrm>
            <a:off x="3688171" y="1901728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86560" y="1851553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2017 76</a:t>
            </a:r>
            <a:endParaRPr lang="en-US" sz="1400" dirty="0"/>
          </a:p>
        </p:txBody>
      </p:sp>
      <p:sp>
        <p:nvSpPr>
          <p:cNvPr id="26" name="Line Callout 1 25"/>
          <p:cNvSpPr/>
          <p:nvPr/>
        </p:nvSpPr>
        <p:spPr>
          <a:xfrm>
            <a:off x="1029183" y="2944037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27572" y="2925761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2017 </a:t>
            </a:r>
            <a:r>
              <a:rPr lang="en-US" sz="1400" dirty="0" smtClean="0"/>
              <a:t>4K</a:t>
            </a:r>
            <a:endParaRPr lang="en-US" sz="1400" dirty="0"/>
          </a:p>
        </p:txBody>
      </p:sp>
      <p:sp>
        <p:nvSpPr>
          <p:cNvPr id="28" name="Line Callout 1 27"/>
          <p:cNvSpPr/>
          <p:nvPr/>
        </p:nvSpPr>
        <p:spPr>
          <a:xfrm>
            <a:off x="4827300" y="3078846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25689" y="3060570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2013 12K</a:t>
            </a:r>
            <a:endParaRPr lang="en-US" sz="1400" dirty="0"/>
          </a:p>
        </p:txBody>
      </p:sp>
      <p:sp>
        <p:nvSpPr>
          <p:cNvPr id="30" name="Line Callout 1 29"/>
          <p:cNvSpPr/>
          <p:nvPr/>
        </p:nvSpPr>
        <p:spPr>
          <a:xfrm>
            <a:off x="6403943" y="1511510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02332" y="1493234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2016 </a:t>
            </a:r>
            <a:r>
              <a:rPr lang="en-US" sz="1400" dirty="0" smtClean="0"/>
              <a:t>104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18079" y="824590"/>
            <a:ext cx="1620789" cy="452734"/>
          </a:xfrm>
          <a:prstGeom prst="rect">
            <a:avLst/>
          </a:prstGeom>
        </p:spPr>
      </p:pic>
      <p:sp>
        <p:nvSpPr>
          <p:cNvPr id="32" name="Line Callout 1 31"/>
          <p:cNvSpPr/>
          <p:nvPr/>
        </p:nvSpPr>
        <p:spPr>
          <a:xfrm>
            <a:off x="7894159" y="2722869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992548" y="2704593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TBC </a:t>
            </a:r>
            <a:endParaRPr lang="en-US" sz="1400" dirty="0" smtClean="0"/>
          </a:p>
          <a:p>
            <a:pPr algn="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4" name="Line Callout 1 33"/>
          <p:cNvSpPr/>
          <p:nvPr/>
        </p:nvSpPr>
        <p:spPr>
          <a:xfrm>
            <a:off x="1137656" y="4458831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36045" y="4440555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2017 </a:t>
            </a:r>
            <a:r>
              <a:rPr lang="en-US" sz="1400" dirty="0" smtClean="0"/>
              <a:t>134</a:t>
            </a:r>
            <a:endParaRPr lang="en-US" sz="1400" dirty="0"/>
          </a:p>
        </p:txBody>
      </p:sp>
      <p:sp>
        <p:nvSpPr>
          <p:cNvPr id="36" name="Line Callout 1 35"/>
          <p:cNvSpPr/>
          <p:nvPr/>
        </p:nvSpPr>
        <p:spPr>
          <a:xfrm>
            <a:off x="2756569" y="4220850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854958" y="4202574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2017 </a:t>
            </a:r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38" name="Line Callout 1 37"/>
          <p:cNvSpPr/>
          <p:nvPr/>
        </p:nvSpPr>
        <p:spPr>
          <a:xfrm>
            <a:off x="4208636" y="5282074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307025" y="5263798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2016 </a:t>
            </a:r>
            <a:r>
              <a:rPr lang="en-US" sz="1400" dirty="0" smtClean="0"/>
              <a:t>500</a:t>
            </a:r>
            <a:endParaRPr lang="en-US" sz="1400" dirty="0"/>
          </a:p>
        </p:txBody>
      </p:sp>
      <p:sp>
        <p:nvSpPr>
          <p:cNvPr id="40" name="Line Callout 1 39"/>
          <p:cNvSpPr/>
          <p:nvPr/>
        </p:nvSpPr>
        <p:spPr>
          <a:xfrm>
            <a:off x="5773991" y="4451488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872380" y="4433212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2013 </a:t>
            </a:r>
            <a:r>
              <a:rPr lang="en-US" sz="1400" dirty="0" smtClean="0"/>
              <a:t>3K</a:t>
            </a:r>
            <a:endParaRPr lang="en-US" sz="1400" dirty="0"/>
          </a:p>
        </p:txBody>
      </p:sp>
      <p:sp>
        <p:nvSpPr>
          <p:cNvPr id="42" name="Line Callout 1 41"/>
          <p:cNvSpPr/>
          <p:nvPr/>
        </p:nvSpPr>
        <p:spPr>
          <a:xfrm>
            <a:off x="7790403" y="4363311"/>
            <a:ext cx="708690" cy="475961"/>
          </a:xfrm>
          <a:prstGeom prst="borderCallout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888792" y="4345035"/>
            <a:ext cx="61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2016 </a:t>
            </a:r>
            <a:r>
              <a:rPr lang="en-US" sz="1400" dirty="0" smtClean="0"/>
              <a:t>1.1K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03709" y="103764"/>
            <a:ext cx="4506805" cy="92333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</a:rPr>
              <a:t>Only 2% </a:t>
            </a:r>
            <a:r>
              <a:rPr lang="en-US" b="1" dirty="0" smtClean="0">
                <a:solidFill>
                  <a:srgbClr val="0070C0"/>
                </a:solidFill>
              </a:rPr>
              <a:t>of published biomedical content is posted as </a:t>
            </a:r>
            <a:r>
              <a:rPr lang="en-US" b="1" smtClean="0">
                <a:solidFill>
                  <a:srgbClr val="0070C0"/>
                </a:solidFill>
              </a:rPr>
              <a:t>a preprint annually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61" y="2731595"/>
            <a:ext cx="7295776" cy="15546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role can a publisher play?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3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Preprints to the Publishing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62" y="2090825"/>
            <a:ext cx="7295776" cy="383848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42B3AA"/>
                </a:solidFill>
              </a:rPr>
              <a:t>Boost adoption </a:t>
            </a:r>
            <a:r>
              <a:rPr lang="en-US" dirty="0" smtClean="0"/>
              <a:t>by automatically directing submissions to preprint servers</a:t>
            </a:r>
          </a:p>
          <a:p>
            <a:r>
              <a:rPr lang="en-US" b="1" dirty="0" smtClean="0">
                <a:solidFill>
                  <a:srgbClr val="42B3AA"/>
                </a:solidFill>
                <a:sym typeface="Wingdings"/>
              </a:rPr>
              <a:t>Set and adopt content standards </a:t>
            </a:r>
            <a:r>
              <a:rPr lang="en-US" dirty="0">
                <a:sym typeface="Wingdings"/>
              </a:rPr>
              <a:t>for journal submission </a:t>
            </a:r>
            <a:r>
              <a:rPr lang="en-US" dirty="0" smtClean="0">
                <a:sym typeface="Wingdings"/>
              </a:rPr>
              <a:t>for re-use as preprints </a:t>
            </a:r>
            <a:r>
              <a:rPr lang="en-US" dirty="0">
                <a:sym typeface="Wingdings"/>
              </a:rPr>
              <a:t>and other journals/publishers</a:t>
            </a:r>
            <a:endParaRPr lang="en-US" dirty="0"/>
          </a:p>
          <a:p>
            <a:r>
              <a:rPr lang="en-US" b="1" dirty="0" smtClean="0">
                <a:solidFill>
                  <a:srgbClr val="42B3AA"/>
                </a:solidFill>
                <a:sym typeface="Wingdings"/>
              </a:rPr>
              <a:t>Channel </a:t>
            </a:r>
            <a:r>
              <a:rPr lang="en-US" b="1" dirty="0">
                <a:solidFill>
                  <a:srgbClr val="42B3AA"/>
                </a:solidFill>
                <a:sym typeface="Wingdings"/>
              </a:rPr>
              <a:t>vast experience </a:t>
            </a:r>
            <a:r>
              <a:rPr lang="en-US" dirty="0">
                <a:sym typeface="Wingdings"/>
              </a:rPr>
              <a:t>reviewing content at scale for responsible posting</a:t>
            </a:r>
            <a:endParaRPr lang="en-US" dirty="0"/>
          </a:p>
          <a:p>
            <a:r>
              <a:rPr lang="en-US" dirty="0" smtClean="0"/>
              <a:t>Adopt </a:t>
            </a:r>
            <a:r>
              <a:rPr lang="en-US" b="1" dirty="0">
                <a:solidFill>
                  <a:srgbClr val="42B3AA"/>
                </a:solidFill>
              </a:rPr>
              <a:t>i</a:t>
            </a:r>
            <a:r>
              <a:rPr lang="en-US" b="1" dirty="0" smtClean="0">
                <a:solidFill>
                  <a:srgbClr val="42B3AA"/>
                </a:solidFill>
              </a:rPr>
              <a:t>nteroperable technical </a:t>
            </a:r>
            <a:r>
              <a:rPr lang="en-US" b="1" dirty="0">
                <a:solidFill>
                  <a:srgbClr val="42B3AA"/>
                </a:solidFill>
              </a:rPr>
              <a:t>standards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to </a:t>
            </a:r>
            <a:r>
              <a:rPr lang="en-US" dirty="0" smtClean="0">
                <a:sym typeface="Wingdings"/>
              </a:rPr>
              <a:t>facilitate </a:t>
            </a:r>
            <a:r>
              <a:rPr lang="en-US" dirty="0">
                <a:sym typeface="Wingdings"/>
              </a:rPr>
              <a:t>advances in manuscript transfers, downstream, </a:t>
            </a:r>
            <a:r>
              <a:rPr lang="en-US" dirty="0" smtClean="0">
                <a:sym typeface="Wingdings"/>
              </a:rPr>
              <a:t>archiving, indexing</a:t>
            </a:r>
            <a:endParaRPr lang="en-US" dirty="0"/>
          </a:p>
          <a:p>
            <a:r>
              <a:rPr lang="en-US" b="1" dirty="0" smtClean="0">
                <a:solidFill>
                  <a:srgbClr val="42B3AA"/>
                </a:solidFill>
              </a:rPr>
              <a:t>Advocate and educate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ym typeface="Wingdings"/>
              </a:rPr>
              <a:t>the community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142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08" y="150577"/>
            <a:ext cx="5718376" cy="731839"/>
          </a:xfrm>
        </p:spPr>
        <p:txBody>
          <a:bodyPr>
            <a:normAutofit/>
          </a:bodyPr>
          <a:lstStyle/>
          <a:p>
            <a:r>
              <a:rPr lang="en-US" smtClean="0"/>
              <a:t>Publisher Driven Preprints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4" y="1973602"/>
            <a:ext cx="6858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61" y="1780669"/>
            <a:ext cx="79268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AUTHOR</a:t>
            </a:r>
            <a:endParaRPr lang="en-US" sz="75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29061" y="2197099"/>
            <a:ext cx="1334590" cy="2384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076" y="1595561"/>
            <a:ext cx="2324993" cy="15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37028" y="1297403"/>
            <a:ext cx="2522371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STANDARD </a:t>
            </a:r>
            <a:r>
              <a:rPr lang="en-US" sz="100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journal </a:t>
            </a: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submission interface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20834" y="2180863"/>
            <a:ext cx="702066" cy="2546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3640" y="1978546"/>
            <a:ext cx="739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Preprint?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b="15339"/>
          <a:stretch/>
        </p:blipFill>
        <p:spPr>
          <a:xfrm>
            <a:off x="5576887" y="1724151"/>
            <a:ext cx="1214882" cy="167993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562618" y="1230904"/>
            <a:ext cx="1256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STANDARD </a:t>
            </a:r>
            <a:r>
              <a:rPr lang="en-US" sz="100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set </a:t>
            </a: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of screening checks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868632" y="1882386"/>
            <a:ext cx="702066" cy="2546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18738" y="1551403"/>
            <a:ext cx="8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Pass 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Screening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902079" y="3160528"/>
            <a:ext cx="255587" cy="11323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48523" y="3505040"/>
            <a:ext cx="90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TRANSFER </a:t>
            </a:r>
            <a:r>
              <a:rPr lang="en-US" sz="100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via </a:t>
            </a: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API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482" y="1482277"/>
            <a:ext cx="1179257" cy="16356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4698519" y="2377938"/>
            <a:ext cx="739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Yes!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" name="Elbow Connector 27"/>
          <p:cNvCxnSpPr>
            <a:stCxn id="11" idx="0"/>
          </p:cNvCxnSpPr>
          <p:nvPr/>
        </p:nvCxnSpPr>
        <p:spPr>
          <a:xfrm rot="5400000" flipH="1" flipV="1">
            <a:off x="5540883" y="-850332"/>
            <a:ext cx="105066" cy="4190404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83384" y="870245"/>
            <a:ext cx="1463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Versions / Revisions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7986" y="1044815"/>
            <a:ext cx="1094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Preprint display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62574" y="3327756"/>
            <a:ext cx="1290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Commenting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Full text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Indexing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Badging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Alerts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Downstream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Collections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8738" y="2089192"/>
            <a:ext cx="869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Assign </a:t>
            </a:r>
            <a:r>
              <a:rPr lang="en-US" sz="10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DOI</a:t>
            </a:r>
            <a:endParaRPr lang="en-US" sz="1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82746" y="4398930"/>
            <a:ext cx="4093253" cy="1154853"/>
          </a:xfrm>
          <a:prstGeom prst="rect">
            <a:avLst/>
          </a:prstGeom>
          <a:gradFill flip="none" rotWithShape="1">
            <a:gsLst>
              <a:gs pos="0">
                <a:srgbClr val="0AC4B3">
                  <a:tint val="66000"/>
                  <a:satMod val="160000"/>
                </a:srgbClr>
              </a:gs>
              <a:gs pos="50000">
                <a:srgbClr val="0AC4B3">
                  <a:tint val="44500"/>
                  <a:satMod val="160000"/>
                </a:srgbClr>
              </a:gs>
              <a:gs pos="100000">
                <a:srgbClr val="0AC4B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42" y="4634562"/>
            <a:ext cx="685800" cy="6858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15815" y="5313621"/>
            <a:ext cx="1195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Arial" charset="0"/>
                <a:ea typeface="Arial" charset="0"/>
                <a:cs typeface="Arial" charset="0"/>
              </a:rPr>
              <a:t>Peer Review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57878" y="5311090"/>
            <a:ext cx="1301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charset="0"/>
                <a:ea typeface="Arial" charset="0"/>
                <a:cs typeface="Arial" charset="0"/>
              </a:rPr>
              <a:t>Publication Decision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78056" y="5323527"/>
            <a:ext cx="1195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charset="0"/>
                <a:ea typeface="Arial" charset="0"/>
                <a:cs typeface="Arial" charset="0"/>
              </a:rPr>
              <a:t>Journal Publication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45" y="4642442"/>
            <a:ext cx="687760" cy="6877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60" y="4653342"/>
            <a:ext cx="693078" cy="69307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068770" y="3808174"/>
            <a:ext cx="10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DOI matchup </a:t>
            </a: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with preprint DOI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527098" y="3185187"/>
            <a:ext cx="0" cy="116365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780015" y="3607731"/>
            <a:ext cx="803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Revisions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1791433" y="4825286"/>
            <a:ext cx="1218965" cy="2192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516" y="4275564"/>
            <a:ext cx="1258888" cy="140158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796511" y="5047161"/>
            <a:ext cx="1029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TRANSFER </a:t>
            </a:r>
            <a:r>
              <a:rPr lang="en-US" sz="100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via </a:t>
            </a:r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API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1434" y="4393633"/>
            <a:ext cx="1167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Author chooses Publisher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Striped Right Arrow 48"/>
          <p:cNvSpPr/>
          <p:nvPr/>
        </p:nvSpPr>
        <p:spPr>
          <a:xfrm>
            <a:off x="6229938" y="5677147"/>
            <a:ext cx="946062" cy="113857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  <p:sp>
        <p:nvSpPr>
          <p:cNvPr id="52" name="Striped Right Arrow 51"/>
          <p:cNvSpPr/>
          <p:nvPr/>
        </p:nvSpPr>
        <p:spPr>
          <a:xfrm flipH="1">
            <a:off x="3082745" y="5677147"/>
            <a:ext cx="1185122" cy="112268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4715" y="5615478"/>
            <a:ext cx="2024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90 </a:t>
            </a:r>
            <a:r>
              <a:rPr lang="mr-IN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360 DAYS (3 </a:t>
            </a:r>
            <a:r>
              <a:rPr lang="mr-IN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12 MONTHS</a:t>
            </a:r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791205" y="2915737"/>
            <a:ext cx="897413" cy="1421498"/>
          </a:xfrm>
          <a:prstGeom prst="straightConnector1">
            <a:avLst/>
          </a:prstGeom>
          <a:ln>
            <a:solidFill>
              <a:srgbClr val="36989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Striped Right Arrow 55"/>
          <p:cNvSpPr/>
          <p:nvPr/>
        </p:nvSpPr>
        <p:spPr>
          <a:xfrm>
            <a:off x="8785265" y="3235198"/>
            <a:ext cx="193163" cy="113856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  <p:sp>
        <p:nvSpPr>
          <p:cNvPr id="57" name="Striped Right Arrow 56"/>
          <p:cNvSpPr/>
          <p:nvPr/>
        </p:nvSpPr>
        <p:spPr>
          <a:xfrm flipH="1">
            <a:off x="7767255" y="3224563"/>
            <a:ext cx="214805" cy="134767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97132" y="3173528"/>
            <a:ext cx="926200" cy="23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 </a:t>
            </a:r>
            <a:r>
              <a:rPr lang="mr-IN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7 DAYS</a:t>
            </a:r>
            <a:endParaRPr lang="en-US" sz="9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85597" y="5885855"/>
            <a:ext cx="112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Review preprint comments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87965" y="5885855"/>
            <a:ext cx="1271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Shortcut publishing checks with </a:t>
            </a:r>
            <a:r>
              <a:rPr lang="en-US" sz="100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preprint checks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Added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61" y="1676486"/>
            <a:ext cx="7295776" cy="4267113"/>
          </a:xfrm>
        </p:spPr>
        <p:txBody>
          <a:bodyPr/>
          <a:lstStyle/>
          <a:p>
            <a:r>
              <a:rPr lang="en-US" dirty="0" smtClean="0"/>
              <a:t>Save author time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submission can be a preprint and an article</a:t>
            </a:r>
          </a:p>
          <a:p>
            <a:pPr lvl="1"/>
            <a:r>
              <a:rPr lang="en-US" dirty="0" smtClean="0"/>
              <a:t>Articles can be transferred to other journals through standard manuscript transfer protocols</a:t>
            </a:r>
          </a:p>
          <a:p>
            <a:r>
              <a:rPr lang="en-US" dirty="0" smtClean="0"/>
              <a:t>Add “conversations” to the record</a:t>
            </a:r>
          </a:p>
          <a:p>
            <a:pPr lvl="1"/>
            <a:r>
              <a:rPr lang="en-US" dirty="0" smtClean="0"/>
              <a:t>Include preprint checks, open reviews, comments</a:t>
            </a:r>
          </a:p>
          <a:p>
            <a:r>
              <a:rPr lang="en-US" dirty="0" smtClean="0"/>
              <a:t>Save publisher time</a:t>
            </a:r>
          </a:p>
          <a:p>
            <a:pPr lvl="1"/>
            <a:r>
              <a:rPr lang="en-US" dirty="0" smtClean="0"/>
              <a:t>Avoid duplication of effort</a:t>
            </a:r>
          </a:p>
          <a:p>
            <a:pPr lvl="1"/>
            <a:r>
              <a:rPr lang="en-US" dirty="0" smtClean="0"/>
              <a:t>Speed decision through transparency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PLOS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61" y="1406035"/>
            <a:ext cx="7295776" cy="4623291"/>
          </a:xfrm>
        </p:spPr>
        <p:txBody>
          <a:bodyPr>
            <a:normAutofit/>
          </a:bodyPr>
          <a:lstStyle/>
          <a:p>
            <a:r>
              <a:rPr lang="en-US" dirty="0" smtClean="0"/>
              <a:t>Standardize all submissions through </a:t>
            </a:r>
            <a:r>
              <a:rPr lang="en-US" dirty="0" err="1" smtClean="0"/>
              <a:t>Aperta</a:t>
            </a:r>
            <a:endParaRPr lang="en-US" dirty="0" smtClean="0"/>
          </a:p>
          <a:p>
            <a:r>
              <a:rPr lang="en-US" dirty="0" smtClean="0"/>
              <a:t>Responsibly screen for preprint posting </a:t>
            </a:r>
          </a:p>
          <a:p>
            <a:pPr lvl="1"/>
            <a:r>
              <a:rPr lang="en-US" dirty="0" smtClean="0"/>
              <a:t>Automated checks through a combination of AI technology, similarity check, and taxonomic classification to flag high-risk</a:t>
            </a:r>
          </a:p>
          <a:p>
            <a:pPr lvl="1"/>
            <a:r>
              <a:rPr lang="en-US" dirty="0" smtClean="0"/>
              <a:t>Author affirmations to extract unsuitable content</a:t>
            </a:r>
          </a:p>
          <a:p>
            <a:pPr lvl="1"/>
            <a:r>
              <a:rPr lang="en-US" dirty="0" smtClean="0"/>
              <a:t>Manual check and decision</a:t>
            </a:r>
          </a:p>
          <a:p>
            <a:pPr lvl="1"/>
            <a:r>
              <a:rPr lang="en-US" dirty="0" smtClean="0"/>
              <a:t>Streamline and adjust along the way</a:t>
            </a:r>
          </a:p>
          <a:p>
            <a:r>
              <a:rPr lang="en-US" dirty="0" smtClean="0"/>
              <a:t>CC-BY for maximum accessibility and reproducibility</a:t>
            </a:r>
          </a:p>
          <a:p>
            <a:r>
              <a:rPr lang="en-US" dirty="0" smtClean="0"/>
              <a:t>Badging to clearly identify what’s been checked</a:t>
            </a:r>
          </a:p>
          <a:p>
            <a:r>
              <a:rPr lang="en-US" dirty="0" smtClean="0"/>
              <a:t>Transfer to major manuscript systems</a:t>
            </a:r>
          </a:p>
        </p:txBody>
      </p:sp>
    </p:spTree>
    <p:extLst>
      <p:ext uri="{BB962C8B-B14F-4D97-AF65-F5344CB8AC3E}">
        <p14:creationId xmlns:p14="http://schemas.microsoft.com/office/powerpoint/2010/main" val="5715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62" y="1862217"/>
            <a:ext cx="7295776" cy="39179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Extend </a:t>
            </a:r>
            <a:r>
              <a:rPr lang="en-US" dirty="0"/>
              <a:t>publishing standards to preprints</a:t>
            </a:r>
          </a:p>
          <a:p>
            <a:pPr lvl="1"/>
            <a:r>
              <a:rPr lang="en-US" dirty="0" smtClean="0"/>
              <a:t>Formats, indexing</a:t>
            </a:r>
            <a:r>
              <a:rPr lang="en-US" dirty="0"/>
              <a:t>, DOIs, </a:t>
            </a:r>
            <a:r>
              <a:rPr lang="en-US" dirty="0" smtClean="0"/>
              <a:t>archiving, preservation</a:t>
            </a:r>
          </a:p>
          <a:p>
            <a:pPr lvl="1"/>
            <a:r>
              <a:rPr lang="en-US" dirty="0" smtClean="0"/>
              <a:t>Recognition and credit</a:t>
            </a:r>
          </a:p>
          <a:p>
            <a:r>
              <a:rPr lang="en-US" dirty="0" smtClean="0"/>
              <a:t>Experiment with new assessment models</a:t>
            </a:r>
          </a:p>
          <a:p>
            <a:r>
              <a:rPr lang="en-US" dirty="0" smtClean="0"/>
              <a:t>Disaggregate cost of publishing</a:t>
            </a:r>
          </a:p>
          <a:p>
            <a:pPr lvl="1"/>
            <a:r>
              <a:rPr lang="en-US" dirty="0" smtClean="0"/>
              <a:t>How can we make it cheaper? Faster? Better?</a:t>
            </a:r>
          </a:p>
          <a:p>
            <a:r>
              <a:rPr lang="en-US" dirty="0" smtClean="0"/>
              <a:t>Explore sustainability</a:t>
            </a:r>
          </a:p>
          <a:p>
            <a:r>
              <a:rPr lang="en-US" dirty="0" smtClean="0"/>
              <a:t>Increased advocacy </a:t>
            </a:r>
          </a:p>
          <a:p>
            <a:r>
              <a:rPr lang="en-US" dirty="0" smtClean="0"/>
              <a:t>Greater collaboration and interoperability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5">
      <a:dk1>
        <a:srgbClr val="000000"/>
      </a:dk1>
      <a:lt1>
        <a:sysClr val="window" lastClr="FFFFFF"/>
      </a:lt1>
      <a:dk2>
        <a:srgbClr val="666666"/>
      </a:dk2>
      <a:lt2>
        <a:srgbClr val="CCCCCC"/>
      </a:lt2>
      <a:accent1>
        <a:srgbClr val="369890"/>
      </a:accent1>
      <a:accent2>
        <a:srgbClr val="42B3AA"/>
      </a:accent2>
      <a:accent3>
        <a:srgbClr val="AFAFAF"/>
      </a:accent3>
      <a:accent4>
        <a:srgbClr val="97CCCC"/>
      </a:accent4>
      <a:accent5>
        <a:srgbClr val="333333"/>
      </a:accent5>
      <a:accent6>
        <a:srgbClr val="999999"/>
      </a:accent6>
      <a:hlink>
        <a:srgbClr val="369890"/>
      </a:hlink>
      <a:folHlink>
        <a:srgbClr val="66666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OS Powerpoint Template_formatted 2" id="{D6553A1B-B083-664C-982B-7E622DB1674D}" vid="{C1F26E61-B245-814D-9E55-A73713166A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LoSDocument" ma:contentTypeID="0x0101004943753C7969BF42998AFD77B7110E530070F9CD73241B9F429D5CDE79EFBBFB77" ma:contentTypeVersion="19" ma:contentTypeDescription="" ma:contentTypeScope="" ma:versionID="755fdb5f3ae81ed5dd33c100d9c91867">
  <xsd:schema xmlns:xsd="http://www.w3.org/2001/XMLSchema" xmlns:xs="http://www.w3.org/2001/XMLSchema" xmlns:p="http://schemas.microsoft.com/office/2006/metadata/properties" xmlns:ns2="0c6eb2b9-4535-4daa-96a4-b69f7b184e3a" xmlns:ns3="2d304151-2ec0-45b5-b54e-2d9e6314a53f" xmlns:ns4="30aacc16-65a4-4840-8a77-01988390489c" targetNamespace="http://schemas.microsoft.com/office/2006/metadata/properties" ma:root="true" ma:fieldsID="942144fc6f722004361fab11a61f9865" ns2:_="" ns3:_="" ns4:_="">
    <xsd:import namespace="0c6eb2b9-4535-4daa-96a4-b69f7b184e3a"/>
    <xsd:import namespace="2d304151-2ec0-45b5-b54e-2d9e6314a53f"/>
    <xsd:import namespace="30aacc16-65a4-4840-8a77-01988390489c"/>
    <xsd:element name="properties">
      <xsd:complexType>
        <xsd:sequence>
          <xsd:element name="documentManagement">
            <xsd:complexType>
              <xsd:all>
                <xsd:element ref="ns2:lbe890b3c2dc4544be7c1719658bff18" minOccurs="0"/>
                <xsd:element ref="ns2:TaxCatchAll" minOccurs="0"/>
                <xsd:element ref="ns2:TaxCatchAllLabel" minOccurs="0"/>
                <xsd:element ref="ns2:g1691b7afaad4b42a01532b6c0bde12d" minOccurs="0"/>
                <xsd:element ref="ns2:k024e3e2f6a7495c8d50176ca116b5c8" minOccurs="0"/>
                <xsd:element ref="ns2:j79cbeb6b7234a1da8347ff09ade57cd" minOccurs="0"/>
                <xsd:element ref="ns3:e04f5f8f69a745c5939d207a941bd8b5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eb2b9-4535-4daa-96a4-b69f7b184e3a" elementFormDefault="qualified">
    <xsd:import namespace="http://schemas.microsoft.com/office/2006/documentManagement/types"/>
    <xsd:import namespace="http://schemas.microsoft.com/office/infopath/2007/PartnerControls"/>
    <xsd:element name="lbe890b3c2dc4544be7c1719658bff18" ma:index="8" nillable="true" ma:displayName="SubjectMatter_0" ma:hidden="true" ma:internalName="lbe890b3c2dc4544be7c1719658bff18" ma:readOnly="false">
      <xsd:simpleType>
        <xsd:restriction base="dms:Note"/>
      </xsd:simpleType>
    </xsd:element>
    <xsd:element name="TaxCatchAll" ma:index="9" nillable="true" ma:displayName="Taxonomy Catch All Column" ma:description="" ma:hidden="true" ma:list="{e382716d-8810-4a6d-be9f-bab5b3dc7896}" ma:internalName="TaxCatchAll" ma:readOnly="false" ma:showField="CatchAllData" ma:web="0c6eb2b9-4535-4daa-96a4-b69f7b184e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82716d-8810-4a6d-be9f-bab5b3dc7896}" ma:internalName="TaxCatchAllLabel" ma:readOnly="true" ma:showField="CatchAllDataLabel" ma:web="0c6eb2b9-4535-4daa-96a4-b69f7b184e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1691b7afaad4b42a01532b6c0bde12d" ma:index="12" nillable="true" ma:displayName="DocumentType_0" ma:hidden="true" ma:internalName="g1691b7afaad4b42a01532b6c0bde12d" ma:readOnly="false">
      <xsd:simpleType>
        <xsd:restriction base="dms:Note"/>
      </xsd:simpleType>
    </xsd:element>
    <xsd:element name="k024e3e2f6a7495c8d50176ca116b5c8" ma:index="14" nillable="true" ma:displayName="Journal_0" ma:hidden="true" ma:internalName="k024e3e2f6a7495c8d50176ca116b5c8" ma:readOnly="false">
      <xsd:simpleType>
        <xsd:restriction base="dms:Note"/>
      </xsd:simpleType>
    </xsd:element>
    <xsd:element name="j79cbeb6b7234a1da8347ff09ade57cd" ma:index="16" nillable="true" ma:displayName="Month_3" ma:hidden="true" ma:internalName="j79cbeb6b7234a1da8347ff09ade57cd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04151-2ec0-45b5-b54e-2d9e6314a53f" elementFormDefault="qualified">
    <xsd:import namespace="http://schemas.microsoft.com/office/2006/documentManagement/types"/>
    <xsd:import namespace="http://schemas.microsoft.com/office/infopath/2007/PartnerControls"/>
    <xsd:element name="e04f5f8f69a745c5939d207a941bd8b5" ma:index="19" nillable="true" ma:displayName="Document Status_0" ma:hidden="true" ma:internalName="e04f5f8f69a745c5939d207a941bd8b5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acc16-65a4-4840-8a77-01988390489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024e3e2f6a7495c8d50176ca116b5c8 xmlns="0c6eb2b9-4535-4daa-96a4-b69f7b184e3a" xsi:nil="true"/>
    <lbe890b3c2dc4544be7c1719658bff18 xmlns="0c6eb2b9-4535-4daa-96a4-b69f7b184e3a">Marcom|3c12721f-00b4-4f28-a549-9a12c64583d8</lbe890b3c2dc4544be7c1719658bff18>
    <TaxCatchAll xmlns="0c6eb2b9-4535-4daa-96a4-b69f7b184e3a">
      <Value>121</Value>
      <Value>120</Value>
    </TaxCatchAll>
    <j79cbeb6b7234a1da8347ff09ade57cd xmlns="0c6eb2b9-4535-4daa-96a4-b69f7b184e3a" xsi:nil="true"/>
    <g1691b7afaad4b42a01532b6c0bde12d xmlns="0c6eb2b9-4535-4daa-96a4-b69f7b184e3a">Presentation|7fcb7633-3edc-41d9-ab67-26ab64e7e3d7</g1691b7afaad4b42a01532b6c0bde12d>
    <e04f5f8f69a745c5939d207a941bd8b5 xmlns="2d304151-2ec0-45b5-b54e-2d9e6314a53f">
      <Terms xmlns="http://schemas.microsoft.com/office/infopath/2007/PartnerControls"/>
    </e04f5f8f69a745c5939d207a941bd8b5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5B065D-B628-4528-B860-9D415DA23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6eb2b9-4535-4daa-96a4-b69f7b184e3a"/>
    <ds:schemaRef ds:uri="2d304151-2ec0-45b5-b54e-2d9e6314a53f"/>
    <ds:schemaRef ds:uri="30aacc16-65a4-4840-8a77-019883904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1E2A95-7814-4992-99D4-881CFF121360}">
  <ds:schemaRefs>
    <ds:schemaRef ds:uri="http://schemas.microsoft.com/office/2006/metadata/properties"/>
    <ds:schemaRef ds:uri="http://schemas.microsoft.com/office/infopath/2007/PartnerControls"/>
    <ds:schemaRef ds:uri="0c6eb2b9-4535-4daa-96a4-b69f7b184e3a"/>
    <ds:schemaRef ds:uri="2d304151-2ec0-45b5-b54e-2d9e6314a53f"/>
  </ds:schemaRefs>
</ds:datastoreItem>
</file>

<file path=customXml/itemProps3.xml><?xml version="1.0" encoding="utf-8"?>
<ds:datastoreItem xmlns:ds="http://schemas.openxmlformats.org/officeDocument/2006/customXml" ds:itemID="{C6F24213-62FF-4199-98CA-021A528BF6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PLOS Powerpoint Template_formatted 2b[1]</Template>
  <TotalTime>38553</TotalTime>
  <Words>415</Words>
  <Application>Microsoft Macintosh PowerPoint</Application>
  <PresentationFormat>On-screen Show (4:3)</PresentationFormat>
  <Paragraphs>98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Century Gothic</vt:lpstr>
      <vt:lpstr>Questrial</vt:lpstr>
      <vt:lpstr>Wingdings</vt:lpstr>
      <vt:lpstr>Arial</vt:lpstr>
      <vt:lpstr>Office Theme</vt:lpstr>
      <vt:lpstr>PowerPoint Presentation</vt:lpstr>
      <vt:lpstr>PLOS and Preprints</vt:lpstr>
      <vt:lpstr>Inspired by arXiv.org</vt:lpstr>
      <vt:lpstr>What role can a publisher play?</vt:lpstr>
      <vt:lpstr>Add Preprints to the Publishing Workflow</vt:lpstr>
      <vt:lpstr>Publisher Driven Preprints Model</vt:lpstr>
      <vt:lpstr>Additional Added Benefits</vt:lpstr>
      <vt:lpstr>PLOS Roadmap</vt:lpstr>
      <vt:lpstr>Look Ahead</vt:lpstr>
      <vt:lpstr>Thank you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Page</dc:creator>
  <cp:lastModifiedBy>Louise Page</cp:lastModifiedBy>
  <cp:revision>237</cp:revision>
  <dcterms:created xsi:type="dcterms:W3CDTF">2016-05-15T23:11:03Z</dcterms:created>
  <dcterms:modified xsi:type="dcterms:W3CDTF">2017-07-19T03:29:59Z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0x0101004943753C7969BF42998AFD77B7110E530070F9CD73241B9F429D5CDE79EFBBFB77</vt:lpwstr>
  </property>
  <property fmtid="{D5CDD505-2E9C-101B-9397-08002B2CF9AE}" pid="3" name="DocumentType">
    <vt:lpwstr>121;#Presentation|7fcb7633-3edc-41d9-ab67-26ab64e7e3d7</vt:lpwstr>
  </property>
  <property fmtid="{D5CDD505-2E9C-101B-9397-08002B2CF9AE}" pid="4" name="Month">
    <vt:lpwstr/>
  </property>
  <property fmtid="{D5CDD505-2E9C-101B-9397-08002B2CF9AE}" pid="5" name="SubjectMatter">
    <vt:lpwstr>120;#Marcom|3c12721f-00b4-4f28-a549-9a12c64583d8</vt:lpwstr>
  </property>
  <property fmtid="{D5CDD505-2E9C-101B-9397-08002B2CF9AE}" pid="6" name="Journal">
    <vt:lpwstr/>
  </property>
  <property fmtid="{D5CDD505-2E9C-101B-9397-08002B2CF9AE}" pid="7" name="Document_x0020_Status">
    <vt:lpwstr/>
  </property>
  <property fmtid="{D5CDD505-2E9C-101B-9397-08002B2CF9AE}" pid="8" name="Document Status">
    <vt:lpwstr/>
  </property>
</Properties>
</file>