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2CF29-DD9D-4699-9D02-279EBA15D1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FDF122-E59E-48FA-B321-E2E55ADDD2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8A26CC-B1F2-491F-9B0C-13FC7EAD6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236B02-18D1-4329-BA42-0939EA100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91A27E-E738-4F59-9B3F-3DFBF57EC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712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A2AC0F-B66C-42A3-849C-93285B023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704745-2F6D-4E3E-96A1-CA3017FEE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DA7251-CEDC-4A15-A595-A02E42027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3935E6-817A-4926-A517-D2D7E2E7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B430FE-8BDF-4AFF-9E2C-2D9C36F43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4417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7BEECA7-4737-470C-B1AD-52879009BA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CDDE307-3935-4755-AB5D-F2509A43A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1F06DC-23C2-4146-9B90-308B382DF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536D82-ED4D-4750-AB4D-930FA1387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CD8ABB-5399-48F4-88D4-6947D947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70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1AE6D-6B27-4B7D-84C6-47C5810B7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074F40-8545-49F8-9BDC-AD221F75B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95D601-B4BA-4544-80F8-FEE7C52CA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6C3636-B5AE-4B54-B736-B812F8071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EFB414-9DD9-4CD4-A871-F5FFE0ACD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83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0B1E84-D156-4F99-89EE-0AE747817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0D55000-6D25-4F17-814A-3AB632403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9F908F-88E5-4FEA-9E9D-625CD957F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B1F98A-7588-4BA2-87B1-F4F9C5241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557DB2-93CC-45C0-A2D7-E2A31935B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1614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8F690-673F-45D0-884A-7ECC940BF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C67253-DCA7-4504-8C8C-0EA17A0D5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A78C6F-DAC6-43C6-B469-232F2E6BE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290A8A-95DD-4822-BCAA-FD7394BB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B017F9-AFCC-435E-88FD-AF94678C6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B835C9F-B96D-47C9-ADB8-890D3D0D2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9678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1E2C21-9461-4AC0-A472-E6334623F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FD299A-4D5A-4CAA-9E84-2E6E783F8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40DF040-F0DE-422B-BBEB-2C738EAE3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154BE5-4701-45E1-9325-0410B207B9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88CD791-02E6-4EAE-BA4B-0F605CCA3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134046-19BA-47C3-BC82-370C6C733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90B9C4E-4915-4850-8002-8D067AD8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B446405-FF5A-40A9-B399-EE8E680FA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77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421E8F-36E6-417F-B0DB-BC1B12FC5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A9B7704-98AD-492C-AD64-CE8D513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C5AD1CC-4740-4E2F-B2DB-80295AAA3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290BFCD-12AB-4368-B141-0D6441CA0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057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6DAE15D-B3D9-4FA6-B0A3-845BE32EF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CE84B1E-19A0-46D6-9375-0DD5313BE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B87B037-B270-4BED-A5FE-F436BC4C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88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1CE90C-72E3-4354-B464-091F53A44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CA08DD-30D6-425C-9833-9AA51725C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80215C-2986-4599-A9F9-5B3B61B85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FCD457-45D8-4341-A527-DC5EFD2C8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6E9E035-06E9-4693-8174-A21F0B95C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FD6EFD-6923-4693-B3D8-B780AAD1A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9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6D032E-4865-46A2-BCC5-FD9C2F1E3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43AC3B6-A1FF-49CD-9E88-AA815F73EF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786D254-26E9-43C3-A002-79CCA3C72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3DAC182-FFB8-4CAF-B30A-7BA3E8DE5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699E54-210C-4FC3-A22E-F2DC56D5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EECEA2D-E704-4963-B440-9AE60D32D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77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A12AF59-081A-4729-9796-C416C2505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A6109A9-7C67-457F-A4EE-792B74C46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01954D-FD29-4EC2-BE3D-797645434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C9D0A-BF77-43DC-BDA7-7117DFD33142}" type="datetimeFigureOut">
              <a:rPr lang="pt-BR" smtClean="0"/>
              <a:t>18/07/2017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3F52FD-53A8-41B6-8772-0D933845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39956A-29BF-4542-B019-8E4FC0FB60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570A-C3A9-4C77-BB1D-DE08A9F9E6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9190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F64FE83-1DDD-410D-B178-608A3347BC6A}"/>
              </a:ext>
            </a:extLst>
          </p:cNvPr>
          <p:cNvSpPr txBox="1"/>
          <p:nvPr/>
        </p:nvSpPr>
        <p:spPr>
          <a:xfrm>
            <a:off x="3208002" y="247365"/>
            <a:ext cx="8882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ASAPbio</a:t>
            </a:r>
            <a:r>
              <a:rPr lang="en-US" sz="2000" dirty="0"/>
              <a:t> Meeting: The Evolving Preprint Ecosystem, 19 July 2017, Cambridge, Ma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ABDB521-4283-4D59-85FD-15528A23BEB8}"/>
              </a:ext>
            </a:extLst>
          </p:cNvPr>
          <p:cNvSpPr txBox="1"/>
          <p:nvPr/>
        </p:nvSpPr>
        <p:spPr>
          <a:xfrm>
            <a:off x="975360" y="1826697"/>
            <a:ext cx="8148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announced in February 22th 2017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261B117-5FDC-430C-8572-51E624B209D2}"/>
              </a:ext>
            </a:extLst>
          </p:cNvPr>
          <p:cNvSpPr txBox="1"/>
          <p:nvPr/>
        </p:nvSpPr>
        <p:spPr>
          <a:xfrm>
            <a:off x="975360" y="2349917"/>
            <a:ext cx="101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regular operation from July 2018 </a:t>
            </a:r>
            <a:r>
              <a:rPr lang="en-US" sz="2400" dirty="0"/>
              <a:t>as a collection in SciELO Network</a:t>
            </a:r>
            <a:r>
              <a:rPr lang="en-US" sz="2800" dirty="0"/>
              <a:t> 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5C04A67-AA38-4750-89C9-6B72805C40D0}"/>
              </a:ext>
            </a:extLst>
          </p:cNvPr>
          <p:cNvSpPr txBox="1"/>
          <p:nvPr/>
        </p:nvSpPr>
        <p:spPr>
          <a:xfrm>
            <a:off x="1625599" y="2873137"/>
            <a:ext cx="99042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today: </a:t>
            </a:r>
            <a:r>
              <a:rPr lang="en-US" sz="2400" dirty="0"/>
              <a:t>15 national collections: 12 LATAM, Portugal, Spain and South Africa</a:t>
            </a:r>
            <a:br>
              <a:rPr lang="en-US" sz="2800" dirty="0"/>
            </a:br>
            <a:r>
              <a:rPr lang="en-US" sz="2800" dirty="0"/>
              <a:t>              </a:t>
            </a:r>
            <a:r>
              <a:rPr lang="en-US" sz="2400" dirty="0"/>
              <a:t>1 global on Public Health</a:t>
            </a:r>
            <a:endParaRPr lang="en-US" sz="28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9103AA3-8696-49BB-B50C-AA9C6CDC5C55}"/>
              </a:ext>
            </a:extLst>
          </p:cNvPr>
          <p:cNvSpPr txBox="1"/>
          <p:nvPr/>
        </p:nvSpPr>
        <p:spPr>
          <a:xfrm>
            <a:off x="2905410" y="3827244"/>
            <a:ext cx="8960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~ 1k journals, ~50k arts/year, total 600k, ~1mm downloads/day 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E2C15D7-6EEE-4A7D-ABF4-E8160CDB4378}"/>
              </a:ext>
            </a:extLst>
          </p:cNvPr>
          <p:cNvSpPr txBox="1"/>
          <p:nvPr/>
        </p:nvSpPr>
        <p:spPr>
          <a:xfrm>
            <a:off x="2895600" y="4258726"/>
            <a:ext cx="8960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~ 80k preprints / year in 3-5 years, ~ 11-15% biology    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448AB69-F7C8-4FB8-823A-20CC33E7C367}"/>
              </a:ext>
            </a:extLst>
          </p:cNvPr>
          <p:cNvSpPr txBox="1"/>
          <p:nvPr/>
        </p:nvSpPr>
        <p:spPr>
          <a:xfrm>
            <a:off x="975360" y="4720688"/>
            <a:ext cx="1111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objectives – </a:t>
            </a:r>
            <a:r>
              <a:rPr lang="en-US" sz="2400" dirty="0"/>
              <a:t>advancement of research, improvement of nationally edited journals</a:t>
            </a:r>
            <a:endParaRPr lang="en-US" sz="2800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E500E50-7CB5-4A8B-A97A-75482F2860BF}"/>
              </a:ext>
            </a:extLst>
          </p:cNvPr>
          <p:cNvSpPr txBox="1"/>
          <p:nvPr/>
        </p:nvSpPr>
        <p:spPr>
          <a:xfrm>
            <a:off x="975360" y="1295783"/>
            <a:ext cx="103653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/>
              <a:t>ASAPBio</a:t>
            </a:r>
            <a:r>
              <a:rPr lang="en-US" sz="2800" dirty="0"/>
              <a:t> is the reference for SciELO Preprints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8AA3570B-90AA-4D92-BFE0-EB2EB7517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53" y="-251875"/>
            <a:ext cx="2892328" cy="1482189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17952DF5-A2DD-44BA-86EB-5AF43D39523C}"/>
              </a:ext>
            </a:extLst>
          </p:cNvPr>
          <p:cNvSpPr txBox="1"/>
          <p:nvPr/>
        </p:nvSpPr>
        <p:spPr>
          <a:xfrm>
            <a:off x="1251782" y="5051510"/>
            <a:ext cx="101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                       strengthening of communication infrastructure and capacities</a:t>
            </a:r>
            <a:r>
              <a:rPr lang="en-US" sz="2800" dirty="0"/>
              <a:t> 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D787571A-9B19-42D7-8474-3EDB2EC1482A}"/>
              </a:ext>
            </a:extLst>
          </p:cNvPr>
          <p:cNvSpPr txBox="1"/>
          <p:nvPr/>
        </p:nvSpPr>
        <p:spPr>
          <a:xfrm>
            <a:off x="975360" y="5573195"/>
            <a:ext cx="1111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characteristics – </a:t>
            </a:r>
            <a:r>
              <a:rPr lang="en-US" sz="2400" dirty="0"/>
              <a:t>best for many disciplines and research topics, </a:t>
            </a:r>
            <a:r>
              <a:rPr lang="en-US" sz="2400" dirty="0" err="1"/>
              <a:t>multilinguism</a:t>
            </a:r>
            <a:r>
              <a:rPr lang="en-US" sz="2400" dirty="0"/>
              <a:t>, </a:t>
            </a:r>
            <a:endParaRPr lang="en-US" sz="28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3E58662-10CB-4927-B1FB-6B2A7D6D9022}"/>
              </a:ext>
            </a:extLst>
          </p:cNvPr>
          <p:cNvSpPr txBox="1"/>
          <p:nvPr/>
        </p:nvSpPr>
        <p:spPr>
          <a:xfrm>
            <a:off x="3190240" y="641758"/>
            <a:ext cx="575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Abel L Packer, Director of SciELO / FAPESP Program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92933227-9A5E-4072-9292-DE27C9496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0846" y="1355793"/>
            <a:ext cx="542627" cy="846498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C072FAE7-E18B-4E0A-A4A0-0691B2AEB391}"/>
              </a:ext>
            </a:extLst>
          </p:cNvPr>
          <p:cNvSpPr txBox="1"/>
          <p:nvPr/>
        </p:nvSpPr>
        <p:spPr>
          <a:xfrm>
            <a:off x="8620723" y="1355905"/>
            <a:ext cx="306832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SciELO 20 Years</a:t>
            </a:r>
            <a:br>
              <a:rPr lang="en-US" sz="2400" dirty="0"/>
            </a:br>
            <a:r>
              <a:rPr lang="en-US" sz="2400" dirty="0"/>
              <a:t>26-28 September 2018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09891AF1-F751-42A6-98C8-CD5EFE88B1DF}"/>
              </a:ext>
            </a:extLst>
          </p:cNvPr>
          <p:cNvSpPr txBox="1"/>
          <p:nvPr/>
        </p:nvSpPr>
        <p:spPr>
          <a:xfrm>
            <a:off x="975360" y="5958459"/>
            <a:ext cx="11115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                                    recognized alternative to prestige journals, learning to publish …</a:t>
            </a:r>
            <a:endParaRPr lang="en-US" sz="2800" dirty="0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39A6DC48-5E91-45FD-9D87-E96780B820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64" y="2159548"/>
            <a:ext cx="1781175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1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1" grpId="0"/>
      <p:bldP spid="13" grpId="0"/>
      <p:bldP spid="15" grpId="0"/>
      <p:bldP spid="17" grpId="0"/>
      <p:bldP spid="16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D272EA8-7464-4CF0-9D62-F51F290610C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142951" y="1193694"/>
          <a:ext cx="3809064" cy="2595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688">
                  <a:extLst>
                    <a:ext uri="{9D8B030D-6E8A-4147-A177-3AD203B41FA5}">
                      <a16:colId xmlns:a16="http://schemas.microsoft.com/office/drawing/2014/main" val="3680730769"/>
                    </a:ext>
                  </a:extLst>
                </a:gridCol>
                <a:gridCol w="1269688">
                  <a:extLst>
                    <a:ext uri="{9D8B030D-6E8A-4147-A177-3AD203B41FA5}">
                      <a16:colId xmlns:a16="http://schemas.microsoft.com/office/drawing/2014/main" val="681565051"/>
                    </a:ext>
                  </a:extLst>
                </a:gridCol>
                <a:gridCol w="1269688">
                  <a:extLst>
                    <a:ext uri="{9D8B030D-6E8A-4147-A177-3AD203B41FA5}">
                      <a16:colId xmlns:a16="http://schemas.microsoft.com/office/drawing/2014/main" val="4246874443"/>
                    </a:ext>
                  </a:extLst>
                </a:gridCol>
              </a:tblGrid>
              <a:tr h="88581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416569"/>
                  </a:ext>
                </a:extLst>
              </a:tr>
              <a:tr h="88581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968706"/>
                  </a:ext>
                </a:extLst>
              </a:tr>
              <a:tr h="824107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040366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B92CC9B0-AE49-42DB-A027-7ED169A9C1F2}"/>
              </a:ext>
            </a:extLst>
          </p:cNvPr>
          <p:cNvSpPr txBox="1"/>
          <p:nvPr/>
        </p:nvSpPr>
        <p:spPr>
          <a:xfrm>
            <a:off x="726470" y="3010047"/>
            <a:ext cx="1318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author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E1B7217-26AF-4F5F-945A-04A4963682D9}"/>
              </a:ext>
            </a:extLst>
          </p:cNvPr>
          <p:cNvSpPr txBox="1"/>
          <p:nvPr/>
        </p:nvSpPr>
        <p:spPr>
          <a:xfrm>
            <a:off x="671781" y="2165709"/>
            <a:ext cx="1441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journal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AD110A0-9642-4C27-AE3E-706ED897882E}"/>
              </a:ext>
            </a:extLst>
          </p:cNvPr>
          <p:cNvSpPr txBox="1"/>
          <p:nvPr/>
        </p:nvSpPr>
        <p:spPr>
          <a:xfrm>
            <a:off x="814359" y="1370081"/>
            <a:ext cx="1289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SciELO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C9E7192-3218-4459-8779-D8FB0585A69D}"/>
              </a:ext>
            </a:extLst>
          </p:cNvPr>
          <p:cNvSpPr txBox="1"/>
          <p:nvPr/>
        </p:nvSpPr>
        <p:spPr>
          <a:xfrm>
            <a:off x="2350513" y="3789429"/>
            <a:ext cx="762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1998</a:t>
            </a:r>
            <a:br>
              <a:rPr lang="en-US"/>
            </a:br>
            <a:r>
              <a:rPr lang="en-US"/>
              <a:t>2012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D1DE41D-4EA3-44DE-ABE3-BC2B3D629A84}"/>
              </a:ext>
            </a:extLst>
          </p:cNvPr>
          <p:cNvSpPr txBox="1"/>
          <p:nvPr/>
        </p:nvSpPr>
        <p:spPr>
          <a:xfrm>
            <a:off x="3666016" y="3789429"/>
            <a:ext cx="762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2013</a:t>
            </a:r>
            <a:br>
              <a:rPr lang="en-US"/>
            </a:br>
            <a:r>
              <a:rPr lang="en-US"/>
              <a:t>2017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D1187B3-E784-40F3-A705-9939BBA6F9A3}"/>
              </a:ext>
            </a:extLst>
          </p:cNvPr>
          <p:cNvSpPr txBox="1"/>
          <p:nvPr/>
        </p:nvSpPr>
        <p:spPr>
          <a:xfrm>
            <a:off x="4891759" y="3789429"/>
            <a:ext cx="762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2018</a:t>
            </a:r>
            <a:br>
              <a:rPr lang="en-US"/>
            </a:br>
            <a:r>
              <a:rPr lang="en-US"/>
              <a:t>-----</a:t>
            </a:r>
          </a:p>
        </p:txBody>
      </p:sp>
      <p:sp>
        <p:nvSpPr>
          <p:cNvPr id="9" name="Botão de Ação: Avançar ou Próximo 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C0A61BD-231A-4D02-9321-17AD616003BE}"/>
              </a:ext>
            </a:extLst>
          </p:cNvPr>
          <p:cNvSpPr/>
          <p:nvPr/>
        </p:nvSpPr>
        <p:spPr>
          <a:xfrm>
            <a:off x="2563686" y="1486601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otão de Ação: Avançar ou Próximo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A6992EA-A172-42B6-B8F1-540603D60A72}"/>
              </a:ext>
            </a:extLst>
          </p:cNvPr>
          <p:cNvSpPr/>
          <p:nvPr/>
        </p:nvSpPr>
        <p:spPr>
          <a:xfrm>
            <a:off x="3842723" y="1475982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otão de Ação: Avançar ou Próximo 1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F211732-2EB1-4CF5-9AA2-931CFFD55785}"/>
              </a:ext>
            </a:extLst>
          </p:cNvPr>
          <p:cNvSpPr/>
          <p:nvPr/>
        </p:nvSpPr>
        <p:spPr>
          <a:xfrm>
            <a:off x="3823090" y="2334322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otão de Ação: Avançar ou Próximo 1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A154B54-9DB6-4811-89DD-FEBB016529CB}"/>
              </a:ext>
            </a:extLst>
          </p:cNvPr>
          <p:cNvSpPr/>
          <p:nvPr/>
        </p:nvSpPr>
        <p:spPr>
          <a:xfrm>
            <a:off x="5054441" y="1502588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Botão de Ação: Avançar ou Próximo 1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C6FE67F-422A-4618-A471-AE8892FFC224}"/>
              </a:ext>
            </a:extLst>
          </p:cNvPr>
          <p:cNvSpPr/>
          <p:nvPr/>
        </p:nvSpPr>
        <p:spPr>
          <a:xfrm>
            <a:off x="5034808" y="2360928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otão de Ação: Avançar ou Próximo 1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3D61B7F-76C7-4C9A-A76F-BA20DBA1FEC4}"/>
              </a:ext>
            </a:extLst>
          </p:cNvPr>
          <p:cNvSpPr/>
          <p:nvPr/>
        </p:nvSpPr>
        <p:spPr>
          <a:xfrm>
            <a:off x="5054441" y="3219268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uxograma: Processo 14">
            <a:extLst>
              <a:ext uri="{FF2B5EF4-FFF2-40B4-BE49-F238E27FC236}">
                <a16:creationId xmlns:a16="http://schemas.microsoft.com/office/drawing/2014/main" id="{859999C7-76FD-4568-8D74-D29E21ACE54E}"/>
              </a:ext>
            </a:extLst>
          </p:cNvPr>
          <p:cNvSpPr/>
          <p:nvPr/>
        </p:nvSpPr>
        <p:spPr>
          <a:xfrm>
            <a:off x="3461256" y="785374"/>
            <a:ext cx="3321011" cy="4605659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uxograma: Processo 15">
            <a:extLst>
              <a:ext uri="{FF2B5EF4-FFF2-40B4-BE49-F238E27FC236}">
                <a16:creationId xmlns:a16="http://schemas.microsoft.com/office/drawing/2014/main" id="{26CB9027-1EAD-4187-866D-78582D98E98A}"/>
              </a:ext>
            </a:extLst>
          </p:cNvPr>
          <p:cNvSpPr/>
          <p:nvPr/>
        </p:nvSpPr>
        <p:spPr>
          <a:xfrm>
            <a:off x="4712244" y="785374"/>
            <a:ext cx="3321011" cy="4605659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2540DA5B-3EA6-418C-9F67-3A36D94DC227}"/>
              </a:ext>
            </a:extLst>
          </p:cNvPr>
          <p:cNvSpPr/>
          <p:nvPr/>
        </p:nvSpPr>
        <p:spPr>
          <a:xfrm>
            <a:off x="286099" y="1162846"/>
            <a:ext cx="11040118" cy="4964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8" name="Tabela 17">
            <a:extLst>
              <a:ext uri="{FF2B5EF4-FFF2-40B4-BE49-F238E27FC236}">
                <a16:creationId xmlns:a16="http://schemas.microsoft.com/office/drawing/2014/main" id="{AE4B6BC8-CF63-447B-BFDB-802441C954E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00019" y="1370081"/>
          <a:ext cx="3809064" cy="2809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688">
                  <a:extLst>
                    <a:ext uri="{9D8B030D-6E8A-4147-A177-3AD203B41FA5}">
                      <a16:colId xmlns:a16="http://schemas.microsoft.com/office/drawing/2014/main" val="3680730769"/>
                    </a:ext>
                  </a:extLst>
                </a:gridCol>
                <a:gridCol w="1269688">
                  <a:extLst>
                    <a:ext uri="{9D8B030D-6E8A-4147-A177-3AD203B41FA5}">
                      <a16:colId xmlns:a16="http://schemas.microsoft.com/office/drawing/2014/main" val="681565051"/>
                    </a:ext>
                  </a:extLst>
                </a:gridCol>
                <a:gridCol w="1269688">
                  <a:extLst>
                    <a:ext uri="{9D8B030D-6E8A-4147-A177-3AD203B41FA5}">
                      <a16:colId xmlns:a16="http://schemas.microsoft.com/office/drawing/2014/main" val="4246874443"/>
                    </a:ext>
                  </a:extLst>
                </a:gridCol>
              </a:tblGrid>
              <a:tr h="867257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416569"/>
                  </a:ext>
                </a:extLst>
              </a:tr>
              <a:tr h="70787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968706"/>
                  </a:ext>
                </a:extLst>
              </a:tr>
              <a:tr h="50649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040366"/>
                  </a:ext>
                </a:extLst>
              </a:tr>
              <a:tr h="727608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11033"/>
                  </a:ext>
                </a:extLst>
              </a:tr>
            </a:tbl>
          </a:graphicData>
        </a:graphic>
      </p:graphicFrame>
      <p:sp>
        <p:nvSpPr>
          <p:cNvPr id="19" name="CaixaDeTexto 18">
            <a:extLst>
              <a:ext uri="{FF2B5EF4-FFF2-40B4-BE49-F238E27FC236}">
                <a16:creationId xmlns:a16="http://schemas.microsoft.com/office/drawing/2014/main" id="{BF3F6B7F-BE2C-4DC6-9CE4-3192BE009944}"/>
              </a:ext>
            </a:extLst>
          </p:cNvPr>
          <p:cNvSpPr txBox="1"/>
          <p:nvPr/>
        </p:nvSpPr>
        <p:spPr>
          <a:xfrm>
            <a:off x="531524" y="2826238"/>
            <a:ext cx="1626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preprint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7BAD0A22-1081-46B9-AD15-5E80AD8C3F57}"/>
              </a:ext>
            </a:extLst>
          </p:cNvPr>
          <p:cNvSpPr txBox="1"/>
          <p:nvPr/>
        </p:nvSpPr>
        <p:spPr>
          <a:xfrm>
            <a:off x="681596" y="2228420"/>
            <a:ext cx="1441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journal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B6AD1D8A-3A0F-42F6-831E-D2A6A658AE37}"/>
              </a:ext>
            </a:extLst>
          </p:cNvPr>
          <p:cNvSpPr txBox="1"/>
          <p:nvPr/>
        </p:nvSpPr>
        <p:spPr>
          <a:xfrm>
            <a:off x="775089" y="1489029"/>
            <a:ext cx="1289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SciELO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63340193-C822-4B60-BD67-12D860177AAC}"/>
              </a:ext>
            </a:extLst>
          </p:cNvPr>
          <p:cNvSpPr txBox="1"/>
          <p:nvPr/>
        </p:nvSpPr>
        <p:spPr>
          <a:xfrm>
            <a:off x="2501978" y="4344802"/>
            <a:ext cx="762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1998</a:t>
            </a:r>
            <a:br>
              <a:rPr lang="en-US"/>
            </a:br>
            <a:r>
              <a:rPr lang="en-US"/>
              <a:t>2012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2E769D9F-C565-4E60-B2B9-E969F0F42E6E}"/>
              </a:ext>
            </a:extLst>
          </p:cNvPr>
          <p:cNvSpPr txBox="1"/>
          <p:nvPr/>
        </p:nvSpPr>
        <p:spPr>
          <a:xfrm>
            <a:off x="3817481" y="4344802"/>
            <a:ext cx="762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2013</a:t>
            </a:r>
            <a:br>
              <a:rPr lang="en-US"/>
            </a:br>
            <a:r>
              <a:rPr lang="en-US"/>
              <a:t>2017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1A29FBB0-7402-4C51-91CB-8F8FABF60C73}"/>
              </a:ext>
            </a:extLst>
          </p:cNvPr>
          <p:cNvSpPr txBox="1"/>
          <p:nvPr/>
        </p:nvSpPr>
        <p:spPr>
          <a:xfrm>
            <a:off x="5043224" y="4344802"/>
            <a:ext cx="762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2018</a:t>
            </a:r>
            <a:br>
              <a:rPr lang="en-US"/>
            </a:br>
            <a:r>
              <a:rPr lang="en-US"/>
              <a:t>-----</a:t>
            </a:r>
          </a:p>
        </p:txBody>
      </p:sp>
      <p:sp>
        <p:nvSpPr>
          <p:cNvPr id="25" name="Botão de Ação: Avançar ou Próximo 2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0FEB4A4-C1A3-4D95-A8F0-DE14D81A33F1}"/>
              </a:ext>
            </a:extLst>
          </p:cNvPr>
          <p:cNvSpPr/>
          <p:nvPr/>
        </p:nvSpPr>
        <p:spPr>
          <a:xfrm>
            <a:off x="2642221" y="1630087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Botão de Ação: Avançar ou Próximo 2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54C8719-8CB7-4766-87CF-43FD1CCBD6AC}"/>
              </a:ext>
            </a:extLst>
          </p:cNvPr>
          <p:cNvSpPr/>
          <p:nvPr/>
        </p:nvSpPr>
        <p:spPr>
          <a:xfrm>
            <a:off x="3926867" y="1630087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Botão de Ação: Avançar ou Próximo 2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67CFC66-5B83-43BC-AC13-5686AC60BF9E}"/>
              </a:ext>
            </a:extLst>
          </p:cNvPr>
          <p:cNvSpPr/>
          <p:nvPr/>
        </p:nvSpPr>
        <p:spPr>
          <a:xfrm>
            <a:off x="5093710" y="1630087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Botão de Ação: Avançar ou Próximo 2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39FFDC1-A1EB-446F-B303-4E681E2BA8AF}"/>
              </a:ext>
            </a:extLst>
          </p:cNvPr>
          <p:cNvSpPr/>
          <p:nvPr/>
        </p:nvSpPr>
        <p:spPr>
          <a:xfrm>
            <a:off x="5093709" y="2360928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Botão de Ação: Avançar ou Próximo 2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A25E23A-5BB4-4849-95EB-D5B9D8EA6956}"/>
              </a:ext>
            </a:extLst>
          </p:cNvPr>
          <p:cNvSpPr/>
          <p:nvPr/>
        </p:nvSpPr>
        <p:spPr>
          <a:xfrm>
            <a:off x="5093709" y="3046889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dashDot"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06447284-66BA-490D-AACA-75386F94A542}"/>
              </a:ext>
            </a:extLst>
          </p:cNvPr>
          <p:cNvSpPr txBox="1"/>
          <p:nvPr/>
        </p:nvSpPr>
        <p:spPr>
          <a:xfrm>
            <a:off x="755925" y="3508511"/>
            <a:ext cx="15777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author</a:t>
            </a:r>
          </a:p>
        </p:txBody>
      </p:sp>
      <p:sp>
        <p:nvSpPr>
          <p:cNvPr id="31" name="Botão de Ação: Avançar ou Próximo 3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E899DCB-A60B-4360-9B26-C54D24A4D820}"/>
              </a:ext>
            </a:extLst>
          </p:cNvPr>
          <p:cNvSpPr/>
          <p:nvPr/>
        </p:nvSpPr>
        <p:spPr>
          <a:xfrm>
            <a:off x="3926867" y="2360928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Botão de Ação: Avançar ou Próximo 3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B6609E2-46D3-45D7-BCC8-08A72260D139}"/>
              </a:ext>
            </a:extLst>
          </p:cNvPr>
          <p:cNvSpPr/>
          <p:nvPr/>
        </p:nvSpPr>
        <p:spPr>
          <a:xfrm>
            <a:off x="5093708" y="3710266"/>
            <a:ext cx="448785" cy="319760"/>
          </a:xfrm>
          <a:prstGeom prst="actionButtonForwardNex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Agrupar 51">
            <a:extLst>
              <a:ext uri="{FF2B5EF4-FFF2-40B4-BE49-F238E27FC236}">
                <a16:creationId xmlns:a16="http://schemas.microsoft.com/office/drawing/2014/main" id="{CF3DC7D8-88CD-4C9B-AE21-75EB8961A741}"/>
              </a:ext>
            </a:extLst>
          </p:cNvPr>
          <p:cNvGrpSpPr/>
          <p:nvPr/>
        </p:nvGrpSpPr>
        <p:grpSpPr>
          <a:xfrm>
            <a:off x="6527375" y="2078757"/>
            <a:ext cx="4844742" cy="2713567"/>
            <a:chOff x="6557868" y="1700599"/>
            <a:chExt cx="4844742" cy="2713567"/>
          </a:xfrm>
        </p:grpSpPr>
        <p:sp>
          <p:nvSpPr>
            <p:cNvPr id="33" name="Fluxograma: Processo 32">
              <a:extLst>
                <a:ext uri="{FF2B5EF4-FFF2-40B4-BE49-F238E27FC236}">
                  <a16:creationId xmlns:a16="http://schemas.microsoft.com/office/drawing/2014/main" id="{B474A1F3-A07D-4844-98DF-049F1F32B3FA}"/>
                </a:ext>
              </a:extLst>
            </p:cNvPr>
            <p:cNvSpPr/>
            <p:nvPr/>
          </p:nvSpPr>
          <p:spPr>
            <a:xfrm>
              <a:off x="6757009" y="2295255"/>
              <a:ext cx="1003069" cy="749936"/>
            </a:xfrm>
            <a:prstGeom prst="flowChartProcess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Word</a:t>
              </a:r>
              <a:br>
                <a:rPr lang="en-US" b="1" dirty="0">
                  <a:solidFill>
                    <a:srgbClr val="FF0000"/>
                  </a:solidFill>
                </a:rPr>
              </a:br>
              <a:r>
                <a:rPr lang="en-US" b="1" dirty="0">
                  <a:solidFill>
                    <a:srgbClr val="FF0000"/>
                  </a:solidFill>
                </a:rPr>
                <a:t>or Latex</a:t>
              </a:r>
            </a:p>
          </p:txBody>
        </p:sp>
        <p:sp>
          <p:nvSpPr>
            <p:cNvPr id="34" name="Fluxograma: Processo 33">
              <a:extLst>
                <a:ext uri="{FF2B5EF4-FFF2-40B4-BE49-F238E27FC236}">
                  <a16:creationId xmlns:a16="http://schemas.microsoft.com/office/drawing/2014/main" id="{FDA4760C-DBE1-4F76-BF57-58770B5B93D0}"/>
                </a:ext>
              </a:extLst>
            </p:cNvPr>
            <p:cNvSpPr/>
            <p:nvPr/>
          </p:nvSpPr>
          <p:spPr>
            <a:xfrm>
              <a:off x="8116537" y="2291297"/>
              <a:ext cx="852642" cy="749936"/>
            </a:xfrm>
            <a:prstGeom prst="flowChartProcess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>
                  <a:solidFill>
                    <a:srgbClr val="FF0000"/>
                  </a:solidFill>
                </a:rPr>
                <a:t>XML</a:t>
              </a:r>
              <a:br>
                <a:rPr lang="en-US" b="1">
                  <a:solidFill>
                    <a:srgbClr val="FF0000"/>
                  </a:solidFill>
                </a:rPr>
              </a:br>
              <a:r>
                <a:rPr lang="en-US" b="1">
                  <a:solidFill>
                    <a:srgbClr val="FF0000"/>
                  </a:solidFill>
                </a:rPr>
                <a:t>JATS</a:t>
              </a:r>
            </a:p>
          </p:txBody>
        </p:sp>
        <p:sp>
          <p:nvSpPr>
            <p:cNvPr id="35" name="Fluxograma: Processo 34">
              <a:extLst>
                <a:ext uri="{FF2B5EF4-FFF2-40B4-BE49-F238E27FC236}">
                  <a16:creationId xmlns:a16="http://schemas.microsoft.com/office/drawing/2014/main" id="{8A979D71-9EC0-4031-8355-187BE52E36AC}"/>
                </a:ext>
              </a:extLst>
            </p:cNvPr>
            <p:cNvSpPr/>
            <p:nvPr/>
          </p:nvSpPr>
          <p:spPr>
            <a:xfrm>
              <a:off x="9487208" y="2299207"/>
              <a:ext cx="1361664" cy="749936"/>
            </a:xfrm>
            <a:prstGeom prst="flowChartProcess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HTML, PDF</a:t>
              </a:r>
              <a:br>
                <a:rPr lang="en-US" b="1" dirty="0">
                  <a:solidFill>
                    <a:srgbClr val="FF0000"/>
                  </a:solidFill>
                </a:rPr>
              </a:br>
              <a:r>
                <a:rPr lang="en-US" b="1" dirty="0" err="1">
                  <a:solidFill>
                    <a:srgbClr val="FF0000"/>
                  </a:solidFill>
                </a:rPr>
                <a:t>ePDF</a:t>
              </a:r>
              <a:r>
                <a:rPr lang="en-US" b="1" dirty="0">
                  <a:solidFill>
                    <a:srgbClr val="FF0000"/>
                  </a:solidFill>
                </a:rPr>
                <a:t>, </a:t>
              </a:r>
              <a:r>
                <a:rPr lang="en-US" b="1" dirty="0" err="1">
                  <a:solidFill>
                    <a:srgbClr val="FF0000"/>
                  </a:solidFill>
                </a:rPr>
                <a:t>ePUB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Seta: para a Direita 35">
              <a:extLst>
                <a:ext uri="{FF2B5EF4-FFF2-40B4-BE49-F238E27FC236}">
                  <a16:creationId xmlns:a16="http://schemas.microsoft.com/office/drawing/2014/main" id="{9D9EA257-FCBD-472A-8F72-3E3FD4EBA2B5}"/>
                </a:ext>
              </a:extLst>
            </p:cNvPr>
            <p:cNvSpPr/>
            <p:nvPr/>
          </p:nvSpPr>
          <p:spPr>
            <a:xfrm>
              <a:off x="7782483" y="2545122"/>
              <a:ext cx="366608" cy="311839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Seta: para a Direita 36">
              <a:extLst>
                <a:ext uri="{FF2B5EF4-FFF2-40B4-BE49-F238E27FC236}">
                  <a16:creationId xmlns:a16="http://schemas.microsoft.com/office/drawing/2014/main" id="{88DDDA1F-0DBB-4593-9D60-DC2FD1498AB4}"/>
                </a:ext>
              </a:extLst>
            </p:cNvPr>
            <p:cNvSpPr/>
            <p:nvPr/>
          </p:nvSpPr>
          <p:spPr>
            <a:xfrm>
              <a:off x="9026190" y="2541454"/>
              <a:ext cx="366608" cy="311839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aixaDeTexto 37">
              <a:extLst>
                <a:ext uri="{FF2B5EF4-FFF2-40B4-BE49-F238E27FC236}">
                  <a16:creationId xmlns:a16="http://schemas.microsoft.com/office/drawing/2014/main" id="{0E593E63-65CC-4BDC-BCFE-447D7D84601C}"/>
                </a:ext>
              </a:extLst>
            </p:cNvPr>
            <p:cNvSpPr txBox="1"/>
            <p:nvPr/>
          </p:nvSpPr>
          <p:spPr>
            <a:xfrm>
              <a:off x="6620962" y="3146722"/>
              <a:ext cx="4068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online manuscript services</a:t>
              </a:r>
            </a:p>
          </p:txBody>
        </p:sp>
        <p:sp>
          <p:nvSpPr>
            <p:cNvPr id="39" name="CaixaDeTexto 38">
              <a:extLst>
                <a:ext uri="{FF2B5EF4-FFF2-40B4-BE49-F238E27FC236}">
                  <a16:creationId xmlns:a16="http://schemas.microsoft.com/office/drawing/2014/main" id="{B29FC1ED-C24F-4803-8CA0-B96E3FE192D7}"/>
                </a:ext>
              </a:extLst>
            </p:cNvPr>
            <p:cNvSpPr txBox="1"/>
            <p:nvPr/>
          </p:nvSpPr>
          <p:spPr>
            <a:xfrm>
              <a:off x="6620960" y="3527819"/>
              <a:ext cx="4068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continuous publication</a:t>
              </a:r>
            </a:p>
          </p:txBody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764443FA-C85E-416B-9DD2-F4B53000C7B8}"/>
                </a:ext>
              </a:extLst>
            </p:cNvPr>
            <p:cNvSpPr txBox="1"/>
            <p:nvPr/>
          </p:nvSpPr>
          <p:spPr>
            <a:xfrm>
              <a:off x="6557868" y="3952501"/>
              <a:ext cx="4068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broaden interoperability</a:t>
              </a:r>
            </a:p>
          </p:txBody>
        </p:sp>
        <p:sp>
          <p:nvSpPr>
            <p:cNvPr id="41" name="CaixaDeTexto 40">
              <a:extLst>
                <a:ext uri="{FF2B5EF4-FFF2-40B4-BE49-F238E27FC236}">
                  <a16:creationId xmlns:a16="http://schemas.microsoft.com/office/drawing/2014/main" id="{19B78F17-F13D-4E43-A6E3-CF8B5793F087}"/>
                </a:ext>
              </a:extLst>
            </p:cNvPr>
            <p:cNvSpPr txBox="1"/>
            <p:nvPr/>
          </p:nvSpPr>
          <p:spPr>
            <a:xfrm>
              <a:off x="6645841" y="1700599"/>
              <a:ext cx="47567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2013: improving quality</a:t>
              </a:r>
            </a:p>
          </p:txBody>
        </p:sp>
      </p:grpSp>
      <p:grpSp>
        <p:nvGrpSpPr>
          <p:cNvPr id="51" name="Agrupar 50">
            <a:extLst>
              <a:ext uri="{FF2B5EF4-FFF2-40B4-BE49-F238E27FC236}">
                <a16:creationId xmlns:a16="http://schemas.microsoft.com/office/drawing/2014/main" id="{79B68B3D-80BC-4CF6-9A24-4E21734948D3}"/>
              </a:ext>
            </a:extLst>
          </p:cNvPr>
          <p:cNvGrpSpPr/>
          <p:nvPr/>
        </p:nvGrpSpPr>
        <p:grpSpPr>
          <a:xfrm>
            <a:off x="6620959" y="4951764"/>
            <a:ext cx="5726394" cy="1241432"/>
            <a:chOff x="6668806" y="213042"/>
            <a:chExt cx="5726394" cy="1241432"/>
          </a:xfrm>
        </p:grpSpPr>
        <p:sp>
          <p:nvSpPr>
            <p:cNvPr id="42" name="CaixaDeTexto 41">
              <a:extLst>
                <a:ext uri="{FF2B5EF4-FFF2-40B4-BE49-F238E27FC236}">
                  <a16:creationId xmlns:a16="http://schemas.microsoft.com/office/drawing/2014/main" id="{6CFDCB19-CC80-4C36-A5AD-6263D632401E}"/>
                </a:ext>
              </a:extLst>
            </p:cNvPr>
            <p:cNvSpPr txBox="1"/>
            <p:nvPr/>
          </p:nvSpPr>
          <p:spPr>
            <a:xfrm>
              <a:off x="6668806" y="213042"/>
              <a:ext cx="51259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1998: building up </a:t>
              </a:r>
            </a:p>
          </p:txBody>
        </p:sp>
        <p:sp>
          <p:nvSpPr>
            <p:cNvPr id="43" name="CaixaDeTexto 42">
              <a:extLst>
                <a:ext uri="{FF2B5EF4-FFF2-40B4-BE49-F238E27FC236}">
                  <a16:creationId xmlns:a16="http://schemas.microsoft.com/office/drawing/2014/main" id="{ADDCF561-BD90-40EA-A3DC-A46C0AEC82C2}"/>
                </a:ext>
              </a:extLst>
            </p:cNvPr>
            <p:cNvSpPr txBox="1"/>
            <p:nvPr/>
          </p:nvSpPr>
          <p:spPr>
            <a:xfrm>
              <a:off x="6668807" y="621751"/>
              <a:ext cx="57263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indexing, publication, interoperability </a:t>
              </a:r>
            </a:p>
          </p:txBody>
        </p:sp>
        <p:sp>
          <p:nvSpPr>
            <p:cNvPr id="44" name="CaixaDeTexto 43">
              <a:extLst>
                <a:ext uri="{FF2B5EF4-FFF2-40B4-BE49-F238E27FC236}">
                  <a16:creationId xmlns:a16="http://schemas.microsoft.com/office/drawing/2014/main" id="{D6CF142A-436C-4D91-841B-C32A28F07D31}"/>
                </a:ext>
              </a:extLst>
            </p:cNvPr>
            <p:cNvSpPr txBox="1"/>
            <p:nvPr/>
          </p:nvSpPr>
          <p:spPr>
            <a:xfrm>
              <a:off x="6668807" y="992809"/>
              <a:ext cx="40683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aggregation</a:t>
              </a:r>
            </a:p>
          </p:txBody>
        </p:sp>
      </p:grpSp>
      <p:grpSp>
        <p:nvGrpSpPr>
          <p:cNvPr id="54" name="Agrupar 53">
            <a:extLst>
              <a:ext uri="{FF2B5EF4-FFF2-40B4-BE49-F238E27FC236}">
                <a16:creationId xmlns:a16="http://schemas.microsoft.com/office/drawing/2014/main" id="{D2C27789-E0EB-4448-B2CA-E4B8F03CA633}"/>
              </a:ext>
            </a:extLst>
          </p:cNvPr>
          <p:cNvGrpSpPr/>
          <p:nvPr/>
        </p:nvGrpSpPr>
        <p:grpSpPr>
          <a:xfrm>
            <a:off x="6615348" y="313571"/>
            <a:ext cx="5273369" cy="1631484"/>
            <a:chOff x="6664630" y="4575669"/>
            <a:chExt cx="5273369" cy="1631484"/>
          </a:xfrm>
        </p:grpSpPr>
        <p:sp>
          <p:nvSpPr>
            <p:cNvPr id="46" name="CaixaDeTexto 45">
              <a:extLst>
                <a:ext uri="{FF2B5EF4-FFF2-40B4-BE49-F238E27FC236}">
                  <a16:creationId xmlns:a16="http://schemas.microsoft.com/office/drawing/2014/main" id="{76387654-1530-4165-91A0-08F879E70102}"/>
                </a:ext>
              </a:extLst>
            </p:cNvPr>
            <p:cNvSpPr txBox="1"/>
            <p:nvPr/>
          </p:nvSpPr>
          <p:spPr>
            <a:xfrm>
              <a:off x="6677851" y="4984378"/>
              <a:ext cx="35329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preprint : OSF </a:t>
              </a:r>
            </a:p>
          </p:txBody>
        </p:sp>
        <p:sp>
          <p:nvSpPr>
            <p:cNvPr id="45" name="CaixaDeTexto 44">
              <a:extLst>
                <a:ext uri="{FF2B5EF4-FFF2-40B4-BE49-F238E27FC236}">
                  <a16:creationId xmlns:a16="http://schemas.microsoft.com/office/drawing/2014/main" id="{D3EBAC41-22A0-4968-BC26-DBB75E287E68}"/>
                </a:ext>
              </a:extLst>
            </p:cNvPr>
            <p:cNvSpPr txBox="1"/>
            <p:nvPr/>
          </p:nvSpPr>
          <p:spPr>
            <a:xfrm>
              <a:off x="6681709" y="4575669"/>
              <a:ext cx="51313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2017-18: open science</a:t>
              </a:r>
            </a:p>
          </p:txBody>
        </p:sp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B27A8B35-08EE-4B1E-BE0C-906C20BA9AD4}"/>
                </a:ext>
              </a:extLst>
            </p:cNvPr>
            <p:cNvSpPr txBox="1"/>
            <p:nvPr/>
          </p:nvSpPr>
          <p:spPr>
            <a:xfrm>
              <a:off x="6681709" y="5355436"/>
              <a:ext cx="5256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authoring : </a:t>
              </a:r>
              <a:r>
                <a:rPr lang="en-US" sz="2400" dirty="0" err="1"/>
                <a:t>Authorea</a:t>
              </a:r>
              <a:r>
                <a:rPr lang="en-US" sz="2400" dirty="0"/>
                <a:t>, Texture</a:t>
              </a:r>
            </a:p>
          </p:txBody>
        </p:sp>
        <p:sp>
          <p:nvSpPr>
            <p:cNvPr id="48" name="CaixaDeTexto 47">
              <a:extLst>
                <a:ext uri="{FF2B5EF4-FFF2-40B4-BE49-F238E27FC236}">
                  <a16:creationId xmlns:a16="http://schemas.microsoft.com/office/drawing/2014/main" id="{786676B5-3EDC-4052-863C-3B7E85179CAA}"/>
                </a:ext>
              </a:extLst>
            </p:cNvPr>
            <p:cNvSpPr txBox="1"/>
            <p:nvPr/>
          </p:nvSpPr>
          <p:spPr>
            <a:xfrm>
              <a:off x="6664630" y="5745488"/>
              <a:ext cx="5256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research data : </a:t>
              </a:r>
              <a:r>
                <a:rPr lang="en-US" sz="2400" dirty="0" err="1"/>
                <a:t>Figshare</a:t>
              </a:r>
              <a:r>
                <a:rPr lang="en-US" sz="2400" dirty="0"/>
                <a:t>, …</a:t>
              </a:r>
            </a:p>
          </p:txBody>
        </p:sp>
      </p:grpSp>
      <p:sp>
        <p:nvSpPr>
          <p:cNvPr id="49" name="Seta: Pentágono 48">
            <a:extLst>
              <a:ext uri="{FF2B5EF4-FFF2-40B4-BE49-F238E27FC236}">
                <a16:creationId xmlns:a16="http://schemas.microsoft.com/office/drawing/2014/main" id="{701A7880-A4DA-4882-8428-7F901E4CFB23}"/>
              </a:ext>
            </a:extLst>
          </p:cNvPr>
          <p:cNvSpPr/>
          <p:nvPr/>
        </p:nvSpPr>
        <p:spPr>
          <a:xfrm>
            <a:off x="2210268" y="5183888"/>
            <a:ext cx="3898814" cy="1265486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metapublisher</a:t>
            </a:r>
            <a:br>
              <a:rPr lang="en-US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common platform</a:t>
            </a:r>
            <a:br>
              <a:rPr lang="en-US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research infrastructure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BFDBF119-C1CB-4491-A955-C17779F090E0}"/>
              </a:ext>
            </a:extLst>
          </p:cNvPr>
          <p:cNvSpPr txBox="1"/>
          <p:nvPr/>
        </p:nvSpPr>
        <p:spPr>
          <a:xfrm>
            <a:off x="821488" y="118433"/>
            <a:ext cx="54980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SciELO Model evolution – 20 years</a:t>
            </a:r>
            <a:br>
              <a:rPr lang="en-US" sz="2800" dirty="0"/>
            </a:br>
            <a:r>
              <a:rPr lang="en-US" sz="2800" dirty="0"/>
              <a:t>– running digital publication </a:t>
            </a:r>
          </a:p>
        </p:txBody>
      </p:sp>
      <p:pic>
        <p:nvPicPr>
          <p:cNvPr id="55" name="Imagem 54">
            <a:extLst>
              <a:ext uri="{FF2B5EF4-FFF2-40B4-BE49-F238E27FC236}">
                <a16:creationId xmlns:a16="http://schemas.microsoft.com/office/drawing/2014/main" id="{412C3EA1-FE62-4DE3-BB24-C362F6092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43" y="161598"/>
            <a:ext cx="542627" cy="846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2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 animBg="1"/>
      <p:bldP spid="32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2ED8682-CCE8-4B21-A306-7DB4C016C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37" y="-91535"/>
            <a:ext cx="2196103" cy="1125405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56FB889-52C4-48E3-A597-C81C331ADDD6}"/>
              </a:ext>
            </a:extLst>
          </p:cNvPr>
          <p:cNvSpPr txBox="1"/>
          <p:nvPr/>
        </p:nvSpPr>
        <p:spPr>
          <a:xfrm>
            <a:off x="3021057" y="510650"/>
            <a:ext cx="6478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Development, challenges and expectations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0D5A646-1211-4CDE-86E9-828E418B1F95}"/>
              </a:ext>
            </a:extLst>
          </p:cNvPr>
          <p:cNvSpPr txBox="1"/>
          <p:nvPr/>
        </p:nvSpPr>
        <p:spPr>
          <a:xfrm>
            <a:off x="3041377" y="1272075"/>
            <a:ext cx="738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integral part of scholarly communication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EA26114-CB37-4D03-9F88-1B094E753986}"/>
              </a:ext>
            </a:extLst>
          </p:cNvPr>
          <p:cNvSpPr txBox="1"/>
          <p:nvPr/>
        </p:nvSpPr>
        <p:spPr>
          <a:xfrm>
            <a:off x="3041377" y="1832195"/>
            <a:ext cx="8673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research community centered governance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29AF0AF-9435-4A67-A18A-022AA9368077}"/>
              </a:ext>
            </a:extLst>
          </p:cNvPr>
          <p:cNvSpPr txBox="1"/>
          <p:nvPr/>
        </p:nvSpPr>
        <p:spPr>
          <a:xfrm>
            <a:off x="3041377" y="2415372"/>
            <a:ext cx="8673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standards, key tools and </a:t>
            </a:r>
            <a:r>
              <a:rPr lang="en-US" sz="2400" dirty="0" err="1"/>
              <a:t>cms</a:t>
            </a:r>
            <a:r>
              <a:rPr lang="en-US" sz="2400" dirty="0"/>
              <a:t> as public common goods 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1A09ADE-D362-4B23-948E-652C15A3DF6B}"/>
              </a:ext>
            </a:extLst>
          </p:cNvPr>
          <p:cNvSpPr txBox="1"/>
          <p:nvPr/>
        </p:nvSpPr>
        <p:spPr>
          <a:xfrm>
            <a:off x="3041377" y="2998549"/>
            <a:ext cx="8673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journal’s active [new] roles, services to authors,…. 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D2B69A3-C60F-4530-BEFF-5BDF709785DA}"/>
              </a:ext>
            </a:extLst>
          </p:cNvPr>
          <p:cNvSpPr txBox="1"/>
          <p:nvPr/>
        </p:nvSpPr>
        <p:spPr>
          <a:xfrm>
            <a:off x="3041377" y="4417461"/>
            <a:ext cx="8203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SciELO expects / depends on</a:t>
            </a:r>
            <a:r>
              <a:rPr lang="en-US" sz="2400" u="none" strike="noStrike" dirty="0">
                <a:effectLst/>
              </a:rPr>
              <a:t> </a:t>
            </a:r>
            <a:r>
              <a:rPr lang="en-US" sz="2400" u="none" strike="noStrike" dirty="0" err="1">
                <a:effectLst/>
              </a:rPr>
              <a:t>ASAPBio</a:t>
            </a:r>
            <a:r>
              <a:rPr lang="en-US" sz="2400" u="none" strike="noStrike" dirty="0">
                <a:effectLst/>
              </a:rPr>
              <a:t> to lead a global collective and research centered open solutions to preprint development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AA6FAB6-67F9-41E3-9CFD-41562A20550F}"/>
              </a:ext>
            </a:extLst>
          </p:cNvPr>
          <p:cNvSpPr txBox="1"/>
          <p:nvPr/>
        </p:nvSpPr>
        <p:spPr>
          <a:xfrm>
            <a:off x="3021057" y="5534781"/>
            <a:ext cx="5659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Thank you !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CA82B88-A063-4331-B7ED-8959ED2F338A}"/>
              </a:ext>
            </a:extLst>
          </p:cNvPr>
          <p:cNvSpPr txBox="1"/>
          <p:nvPr/>
        </p:nvSpPr>
        <p:spPr>
          <a:xfrm>
            <a:off x="3041377" y="3571678"/>
            <a:ext cx="8673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quality control – at manuscript and server levels   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3ECC4D17-6189-4106-AFE9-2EE126F72D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37" y="4417461"/>
            <a:ext cx="2754903" cy="59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0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3" grpId="0"/>
      <p:bldP spid="12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268</Words>
  <Application>Microsoft Office PowerPoint</Application>
  <PresentationFormat>Widescreen</PresentationFormat>
  <Paragraphs>50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Abel Packer</dc:creator>
  <cp:lastModifiedBy>Abel Packer</cp:lastModifiedBy>
  <cp:revision>36</cp:revision>
  <dcterms:created xsi:type="dcterms:W3CDTF">2017-07-17T11:47:24Z</dcterms:created>
  <dcterms:modified xsi:type="dcterms:W3CDTF">2017-07-18T15:29:17Z</dcterms:modified>
</cp:coreProperties>
</file>