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0" r:id="rId3"/>
    <p:sldId id="272" r:id="rId4"/>
    <p:sldId id="263" r:id="rId5"/>
    <p:sldId id="277" r:id="rId6"/>
    <p:sldId id="274" r:id="rId7"/>
    <p:sldId id="276" r:id="rId8"/>
    <p:sldId id="279" r:id="rId9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akur, Neil (NIH/OD) [E]" initials="TN([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7" autoAdjust="0"/>
    <p:restoredTop sz="88282" autoAdjust="0"/>
  </p:normalViewPr>
  <p:slideViewPr>
    <p:cSldViewPr snapToGrid="0">
      <p:cViewPr varScale="1">
        <p:scale>
          <a:sx n="100" d="100"/>
          <a:sy n="100" d="100"/>
        </p:scale>
        <p:origin x="912" y="96"/>
      </p:cViewPr>
      <p:guideLst/>
    </p:cSldViewPr>
  </p:slideViewPr>
  <p:outlineViewPr>
    <p:cViewPr>
      <p:scale>
        <a:sx n="33" d="100"/>
        <a:sy n="33" d="100"/>
      </p:scale>
      <p:origin x="0" y="-236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432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8FBB7-E167-43B9-939F-CB7E2F3E75FD}" type="datetimeFigureOut">
              <a:rPr lang="en-US" smtClean="0"/>
              <a:t>7/18/2017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A63E5B-CD66-4311-947D-284BFC1B3B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385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7B704D66-8CBE-4EF1-9EF6-0A1CD4238696}" type="datetimeFigureOut">
              <a:rPr lang="en-US" smtClean="0"/>
              <a:t>7/18/2017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B0542718-09AD-45CF-9069-CEA15487B5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163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42718-09AD-45CF-9069-CEA15487B51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737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5751C-704B-4043-82EE-22D3AC48CB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410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5751C-704B-4043-82EE-22D3AC48CB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823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42718-09AD-45CF-9069-CEA15487B51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917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42718-09AD-45CF-9069-CEA15487B51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968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F82AFAF-5A4B-5C47-B403-1AB532082E2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73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C2B9A6-E7EC-9E4F-AB6A-26A4ED17DA2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892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15400" y="1219200"/>
            <a:ext cx="2768600" cy="47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19200"/>
            <a:ext cx="8102600" cy="47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A3F9C7-ECB9-D34A-8A58-3C7B9F2AE75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89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0583324-AE1C-3546-A724-4BA4670D790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4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468414-309D-1545-8516-4272FDA8BBA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203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430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430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E19172-03F7-3348-B569-171F0025064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54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D1C1EC-6680-9B4C-AC2B-20645CBFBE0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38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303D29F-C580-5C4D-AAA1-94293C4E928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52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0544C4-E35C-7145-8F0C-14E842E56F0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950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990601"/>
            <a:ext cx="4011084" cy="1019591"/>
          </a:xfrm>
        </p:spPr>
        <p:txBody>
          <a:bodyPr anchor="b"/>
          <a:lstStyle>
            <a:lvl1pPr algn="l">
              <a:defRPr sz="20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010191"/>
            <a:ext cx="4011084" cy="41159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8BE5A4-5F52-0141-A746-9964904CDF3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9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066800"/>
            <a:ext cx="73152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703452-609A-F345-AAC0-1247A950212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093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top_headers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917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228601"/>
            <a:ext cx="1016000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enter title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363200" y="6553201"/>
            <a:ext cx="1828800" cy="15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000000"/>
                </a:solidFill>
              </a:defRPr>
            </a:lvl1pPr>
          </a:lstStyle>
          <a:p>
            <a:fld id="{2C626EB7-FB23-9946-AC03-BE678F8DC9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32" name="Picture 8" descr="logo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34" y="6429315"/>
            <a:ext cx="414609" cy="31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66800"/>
            <a:ext cx="10972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icture 2" descr="OER_Master_Logo_2blue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6400800"/>
            <a:ext cx="2548328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54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guide/notice-files/NOT-OD-17-050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0640" y="1489679"/>
            <a:ext cx="9144000" cy="1659286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Preprints and Other Interim Research Products</a:t>
            </a:r>
            <a:br>
              <a:rPr lang="en-US" sz="3600" b="1" dirty="0" smtClean="0">
                <a:solidFill>
                  <a:schemeClr val="tx1"/>
                </a:solidFill>
              </a:rPr>
            </a:br>
            <a:r>
              <a:rPr lang="en-US" sz="3600" b="1" dirty="0" smtClean="0">
                <a:solidFill>
                  <a:schemeClr val="tx1"/>
                </a:solidFill>
              </a:rPr>
              <a:t/>
            </a:r>
            <a:br>
              <a:rPr lang="en-US" sz="3600" b="1" dirty="0" smtClean="0">
                <a:solidFill>
                  <a:schemeClr val="tx1"/>
                </a:solidFill>
              </a:rPr>
            </a:br>
            <a:r>
              <a:rPr lang="en-US" sz="3600" b="1" dirty="0" smtClean="0">
                <a:solidFill>
                  <a:schemeClr val="tx1"/>
                </a:solidFill>
              </a:rPr>
              <a:t>NIH perspectives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0640" y="3701238"/>
            <a:ext cx="9144000" cy="214076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Neil Thakur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Office of Extramural Research</a:t>
            </a:r>
          </a:p>
          <a:p>
            <a:r>
              <a:rPr lang="en-US" dirty="0" smtClean="0"/>
              <a:t>National Institutes of Health</a:t>
            </a:r>
          </a:p>
          <a:p>
            <a:endParaRPr lang="en-US" dirty="0" smtClean="0"/>
          </a:p>
          <a:p>
            <a:r>
              <a:rPr lang="en-US" dirty="0" smtClean="0"/>
              <a:t>July 19, 2017 </a:t>
            </a:r>
          </a:p>
          <a:p>
            <a:r>
              <a:rPr lang="en-US" dirty="0" smtClean="0"/>
              <a:t>Boston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E3429-5C45-4A89-8773-E6C35D99A4A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75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25" y="167933"/>
            <a:ext cx="10515600" cy="689318"/>
          </a:xfrm>
        </p:spPr>
        <p:txBody>
          <a:bodyPr>
            <a:noAutofit/>
          </a:bodyPr>
          <a:lstStyle/>
          <a:p>
            <a:r>
              <a:rPr lang="en-US" sz="4000" dirty="0" smtClean="0"/>
              <a:t>Interim Research Products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57301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kern="1200" dirty="0" smtClean="0"/>
              <a:t>Broad definition (to avoid many small rules)</a:t>
            </a:r>
            <a:r>
              <a:rPr lang="en-US" sz="2800" kern="1200" dirty="0" smtClean="0"/>
              <a:t>: </a:t>
            </a:r>
            <a:r>
              <a:rPr lang="en-US" sz="28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Complete, public research products that are not final</a:t>
            </a:r>
            <a:endParaRPr lang="en-US" sz="900" b="1" dirty="0"/>
          </a:p>
          <a:p>
            <a:pPr marL="457200" lvl="1" indent="0">
              <a:buNone/>
            </a:pPr>
            <a:endParaRPr lang="en-US" b="1" dirty="0" smtClean="0"/>
          </a:p>
          <a:p>
            <a:pPr marL="457200" lvl="1" indent="0">
              <a:buNone/>
            </a:pPr>
            <a:r>
              <a:rPr lang="en-US" b="1" dirty="0" smtClean="0"/>
              <a:t>Preprints</a:t>
            </a:r>
            <a:r>
              <a:rPr lang="en-US" dirty="0" smtClean="0"/>
              <a:t> are complete </a:t>
            </a:r>
            <a:r>
              <a:rPr lang="en-US" dirty="0"/>
              <a:t>and public </a:t>
            </a:r>
            <a:r>
              <a:rPr lang="en-US" dirty="0" smtClean="0"/>
              <a:t>drafts </a:t>
            </a:r>
            <a:r>
              <a:rPr lang="en-US" dirty="0"/>
              <a:t>of </a:t>
            </a:r>
            <a:r>
              <a:rPr lang="en-US" dirty="0" smtClean="0"/>
              <a:t>scientific documents. Arguably speeds </a:t>
            </a:r>
            <a:r>
              <a:rPr lang="en-US" dirty="0"/>
              <a:t>dissemination, establishes priority, generates feedback, </a:t>
            </a:r>
            <a:r>
              <a:rPr lang="en-US" dirty="0" smtClean="0"/>
              <a:t>and may </a:t>
            </a:r>
            <a:r>
              <a:rPr lang="en-US" dirty="0"/>
              <a:t>reduce publication bias. 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marL="457200" lvl="1" indent="0">
              <a:buNone/>
            </a:pPr>
            <a:r>
              <a:rPr lang="en-US" b="1" dirty="0" smtClean="0"/>
              <a:t>Preregistering a protocol</a:t>
            </a:r>
            <a:r>
              <a:rPr lang="en-US" dirty="0" smtClean="0"/>
              <a:t> </a:t>
            </a:r>
            <a:r>
              <a:rPr lang="en-US" dirty="0"/>
              <a:t>is publicly declaring key elements of a research project in </a:t>
            </a:r>
            <a:r>
              <a:rPr lang="en-US" dirty="0" smtClean="0"/>
              <a:t>advance. </a:t>
            </a:r>
            <a:r>
              <a:rPr lang="en-US" dirty="0"/>
              <a:t>May reduce biases like p-hacking.  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97590-8F2C-478E-9606-3E30DBE3BF6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01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814" y="0"/>
            <a:ext cx="10884335" cy="994929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latin typeface="+mn-lt"/>
              </a:rPr>
              <a:t>NIH’s interest: 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Stable infrastructure to advance </a:t>
            </a:r>
            <a:r>
              <a:rPr lang="en-US" sz="3200" dirty="0">
                <a:latin typeface="+mn-lt"/>
              </a:rPr>
              <a:t>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815" y="994929"/>
            <a:ext cx="10515600" cy="52227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Integrity</a:t>
            </a:r>
          </a:p>
          <a:p>
            <a:pPr lvl="1"/>
            <a:r>
              <a:rPr lang="en-US" sz="2400" dirty="0" smtClean="0"/>
              <a:t>Open (accessible, impactful, egalitarian)</a:t>
            </a:r>
            <a:endParaRPr lang="en-US" sz="2400" dirty="0"/>
          </a:p>
          <a:p>
            <a:pPr lvl="1"/>
            <a:r>
              <a:rPr lang="en-US" sz="2400" dirty="0" smtClean="0"/>
              <a:t>Preserved and reliable (versioning</a:t>
            </a:r>
            <a:r>
              <a:rPr lang="en-US" sz="2400" dirty="0"/>
              <a:t>, linkages, metadata)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b="1" dirty="0" smtClean="0"/>
              <a:t>Encourage responsible standards and beneficial innovation</a:t>
            </a:r>
          </a:p>
          <a:p>
            <a:pPr lvl="1"/>
            <a:r>
              <a:rPr lang="en-US" sz="2400" dirty="0" smtClean="0"/>
              <a:t>Allow disciplines to adopt at their own pace</a:t>
            </a:r>
          </a:p>
          <a:p>
            <a:pPr lvl="1"/>
            <a:r>
              <a:rPr lang="en-US" sz="2400" dirty="0" smtClean="0"/>
              <a:t>Innovation can increase rigor and dissemination</a:t>
            </a:r>
          </a:p>
          <a:p>
            <a:pPr lvl="1"/>
            <a:r>
              <a:rPr lang="en-US" sz="2400" dirty="0"/>
              <a:t>Prevent bad practices from taking root</a:t>
            </a:r>
          </a:p>
          <a:p>
            <a:pPr marL="57150" indent="0">
              <a:buNone/>
            </a:pPr>
            <a:endParaRPr lang="en-US" b="1" dirty="0" smtClean="0">
              <a:solidFill>
                <a:schemeClr val="tx1"/>
              </a:solidFill>
              <a:ea typeface="+mn-ea"/>
            </a:endParaRPr>
          </a:p>
          <a:p>
            <a:pPr marL="57150" indent="0">
              <a:buNone/>
            </a:pPr>
            <a:r>
              <a:rPr lang="en-US" sz="2800" b="1" dirty="0"/>
              <a:t>Ensure more preprints= better science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97590-8F2C-478E-9606-3E30DBE3BF6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31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42" y="79234"/>
            <a:ext cx="10515600" cy="848533"/>
          </a:xfrm>
        </p:spPr>
        <p:txBody>
          <a:bodyPr/>
          <a:lstStyle/>
          <a:p>
            <a:r>
              <a:rPr lang="en-US" sz="2800" dirty="0" smtClean="0"/>
              <a:t>Integrity through standards and best practices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1110330"/>
            <a:ext cx="10515600" cy="1409944"/>
          </a:xfrm>
        </p:spPr>
        <p:txBody>
          <a:bodyPr>
            <a:normAutofit fontScale="92500"/>
          </a:bodyPr>
          <a:lstStyle/>
          <a:p>
            <a:pPr marL="0" indent="0" fontAlgn="base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dirty="0" smtClean="0"/>
              <a:t>Citation format standards: </a:t>
            </a:r>
            <a:r>
              <a:rPr lang="en-US" sz="2800" dirty="0" smtClean="0">
                <a:solidFill>
                  <a:srgbClr val="FF0000"/>
                </a:solidFill>
              </a:rPr>
              <a:t>DOI</a:t>
            </a:r>
            <a:r>
              <a:rPr lang="en-US" sz="2800" dirty="0" smtClean="0"/>
              <a:t>, list </a:t>
            </a:r>
            <a:r>
              <a:rPr lang="en-US" sz="2800" dirty="0" smtClean="0">
                <a:solidFill>
                  <a:srgbClr val="FF0000"/>
                </a:solidFill>
              </a:rPr>
              <a:t>object type </a:t>
            </a:r>
            <a:r>
              <a:rPr lang="en-US" sz="2800" dirty="0" smtClean="0"/>
              <a:t>(e.g. Preprint, protocol)</a:t>
            </a:r>
          </a:p>
          <a:p>
            <a:pPr marL="0" indent="0" fontAlgn="base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700" i="1" dirty="0" smtClean="0"/>
              <a:t>Example</a:t>
            </a:r>
            <a:r>
              <a:rPr lang="en-US" sz="1700" dirty="0"/>
              <a:t>: Bar DZ, Atkatsh K, Tavarez U, Erdos MR, Gruenbaum Y, Collins FS. Biotinylation by antibody recognition- A novel method for proximity labeling. BioRxiv 069187 [</a:t>
            </a:r>
            <a:r>
              <a:rPr lang="en-US" sz="1700" b="1" dirty="0">
                <a:solidFill>
                  <a:srgbClr val="FF0000"/>
                </a:solidFill>
              </a:rPr>
              <a:t>Preprint</a:t>
            </a:r>
            <a:r>
              <a:rPr lang="en-US" sz="1700" dirty="0"/>
              <a:t>]. 2016 [cited 2017 Jan 12</a:t>
            </a:r>
            <a:r>
              <a:rPr lang="en-US" sz="1700" dirty="0" smtClean="0"/>
              <a:t>]. </a:t>
            </a:r>
            <a:r>
              <a:rPr lang="en-US" sz="1700" dirty="0"/>
              <a:t> Available from: </a:t>
            </a:r>
            <a:r>
              <a:rPr lang="en-US" sz="1700" u="sng" dirty="0">
                <a:solidFill>
                  <a:srgbClr val="FF0000"/>
                </a:solidFill>
              </a:rPr>
              <a:t>https://</a:t>
            </a:r>
            <a:r>
              <a:rPr lang="en-US" sz="1700" b="1" u="sng" dirty="0">
                <a:solidFill>
                  <a:srgbClr val="FF0000"/>
                </a:solidFill>
              </a:rPr>
              <a:t>doi</a:t>
            </a:r>
            <a:r>
              <a:rPr lang="en-US" sz="1700" u="sng" dirty="0">
                <a:solidFill>
                  <a:srgbClr val="FF0000"/>
                </a:solidFill>
              </a:rPr>
              <a:t>.org/10.1101/069187</a:t>
            </a:r>
            <a:r>
              <a:rPr lang="en-US" sz="1700" dirty="0"/>
              <a:t>.</a:t>
            </a:r>
            <a:endParaRPr lang="en-US" sz="1900" dirty="0"/>
          </a:p>
          <a:p>
            <a:pPr lvl="1"/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9055100" y="6355714"/>
            <a:ext cx="2743200" cy="365125"/>
          </a:xfrm>
        </p:spPr>
        <p:txBody>
          <a:bodyPr/>
          <a:lstStyle/>
          <a:p>
            <a:fld id="{1FEA08CD-AAD8-4230-8D61-87F3DE0F056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353375"/>
              </p:ext>
            </p:extLst>
          </p:nvPr>
        </p:nvGraphicFramePr>
        <p:xfrm>
          <a:off x="876300" y="2929234"/>
          <a:ext cx="101727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6350"/>
                <a:gridCol w="5086350"/>
              </a:tblGrid>
              <a:tr h="30124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To cite preprints arising from NIH awards</a:t>
                      </a:r>
                    </a:p>
                    <a:p>
                      <a:pPr marL="0" indent="0" algn="ctr">
                        <a:buNone/>
                      </a:pPr>
                      <a:endParaRPr lang="en-US" sz="2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DOI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Recommend CC-BY license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Statement: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not peer-reviewed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Acknowledge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funding</a:t>
                      </a:r>
                      <a:endParaRPr lang="en-US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Declare competing interests</a:t>
                      </a:r>
                    </a:p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Repository best practices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FAIR principles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(Findable,</a:t>
                      </a:r>
                      <a:r>
                        <a:rPr lang="en-US" sz="1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Accessible, Interoperable, Reusable)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Open metadata 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Machine accessible and readable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Transparent policies 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Versioning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links to published version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tracks key changes 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Permanent/archival plan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300220" y="6351507"/>
            <a:ext cx="7091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https://grants.nih.gov/grants/guide/notice-files/NOT-OD-17-050.html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246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Considerations for a central service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10972800" cy="5105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Allowable </a:t>
            </a:r>
            <a:r>
              <a:rPr lang="en-US" dirty="0"/>
              <a:t>under federal rules</a:t>
            </a:r>
          </a:p>
          <a:p>
            <a:r>
              <a:rPr lang="en-US" dirty="0" smtClean="0"/>
              <a:t>General principles</a:t>
            </a:r>
            <a:endParaRPr lang="en-US" dirty="0"/>
          </a:p>
          <a:p>
            <a:pPr lvl="1"/>
            <a:r>
              <a:rPr lang="en-US" dirty="0"/>
              <a:t>Does not limit innovation or competition</a:t>
            </a:r>
          </a:p>
          <a:p>
            <a:pPr lvl="1"/>
            <a:r>
              <a:rPr lang="en-US" dirty="0" smtClean="0"/>
              <a:t>Open participation</a:t>
            </a:r>
          </a:p>
          <a:p>
            <a:pPr lvl="1"/>
            <a:r>
              <a:rPr lang="en-US" dirty="0" smtClean="0"/>
              <a:t>Publicly accountable 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Opportunities for evaluation and improvement</a:t>
            </a:r>
          </a:p>
          <a:p>
            <a:r>
              <a:rPr lang="en-US" dirty="0" smtClean="0"/>
              <a:t>Align </a:t>
            </a:r>
            <a:r>
              <a:rPr lang="en-US" dirty="0"/>
              <a:t>with NIH/NLM goals and operations</a:t>
            </a:r>
          </a:p>
          <a:p>
            <a:endParaRPr lang="en-US" dirty="0" smtClean="0"/>
          </a:p>
          <a:p>
            <a:r>
              <a:rPr lang="en-US" dirty="0" smtClean="0"/>
              <a:t>Many </a:t>
            </a:r>
            <a:r>
              <a:rPr lang="en-US" dirty="0"/>
              <a:t>of these concepts described in the </a:t>
            </a:r>
            <a:r>
              <a:rPr lang="en-US" dirty="0" err="1"/>
              <a:t>ASAPbio</a:t>
            </a:r>
            <a:r>
              <a:rPr lang="en-US" dirty="0"/>
              <a:t> RFA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35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8800" y="228601"/>
            <a:ext cx="8585200" cy="56356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n-lt"/>
              </a:rPr>
              <a:t>Infrastructure: </a:t>
            </a:r>
            <a:r>
              <a:rPr lang="en-US" sz="2800" dirty="0">
                <a:latin typeface="+mn-lt"/>
              </a:rPr>
              <a:t>Support multiple repositories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for </a:t>
            </a:r>
            <a:r>
              <a:rPr lang="en-US" sz="2800" dirty="0">
                <a:latin typeface="+mn-lt"/>
              </a:rPr>
              <a:t>multiple disciplines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520"/>
            <a:ext cx="10515600" cy="5370830"/>
          </a:xfrm>
        </p:spPr>
        <p:txBody>
          <a:bodyPr>
            <a:norm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dirty="0"/>
              <a:t>A central service that will </a:t>
            </a:r>
            <a:r>
              <a:rPr lang="en-US" dirty="0" smtClean="0"/>
              <a:t>…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dirty="0" smtClean="0"/>
              <a:t>Support integrity for all affiliated repositories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Complements and strengthens multiple repositories (disciplinary, publisher, institutional)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Ensure adherence to NIH policies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Ensure standards and promote advances in best practices:</a:t>
            </a:r>
          </a:p>
          <a:p>
            <a:pPr marL="914400" lvl="2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e.g., competing interests, plagiarism, rigor, misconduct, JATS, CC-BY license, open metadata, APIs/machine accessibility, discovery/push tools, indexing, tagging, etc.</a:t>
            </a:r>
          </a:p>
          <a:p>
            <a:pPr marL="914400" lvl="2" indent="0">
              <a:spcBef>
                <a:spcPts val="0"/>
              </a:spcBef>
              <a:spcAft>
                <a:spcPts val="1200"/>
              </a:spcAft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EA08CD-AAD8-4230-8D61-87F3DE0F056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06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8495" y="225106"/>
            <a:ext cx="8585200" cy="56356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n-lt"/>
              </a:rPr>
              <a:t>Infrastructure: </a:t>
            </a:r>
            <a:r>
              <a:rPr lang="en-US" sz="2800" dirty="0">
                <a:latin typeface="+mn-lt"/>
              </a:rPr>
              <a:t>Support multiple repositories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for </a:t>
            </a:r>
            <a:r>
              <a:rPr lang="en-US" sz="2800" dirty="0">
                <a:latin typeface="+mn-lt"/>
              </a:rPr>
              <a:t>multiple disciplines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0295"/>
            <a:ext cx="10515600" cy="5370830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A central service that will …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Support </a:t>
            </a:r>
            <a:r>
              <a:rPr lang="en-US" dirty="0"/>
              <a:t>innovation in the quality and impact of preprints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e.g., Commenting/community evaluation, metrics, text-mining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Reflect the interests of the scientific community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 place where the community can explore tagging, linking, innovation, etc.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Accountable stewardship of resources and science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EA08CD-AAD8-4230-8D61-87F3DE0F056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92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Infrastructure: Support multiple repositories </a:t>
            </a:r>
            <a:br>
              <a:rPr lang="en-US" dirty="0"/>
            </a:br>
            <a:r>
              <a:rPr lang="en-US" dirty="0"/>
              <a:t>for multiple disciplines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83324-AE1C-3546-A724-4BA4670D790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96276" y="1741384"/>
            <a:ext cx="3606800" cy="42473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000" b="1" dirty="0" smtClean="0"/>
              <a:t>Future of science dissemination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/>
              <a:t>Enhance </a:t>
            </a:r>
            <a:r>
              <a:rPr lang="en-US" sz="2000" dirty="0"/>
              <a:t>access to all research </a:t>
            </a:r>
            <a:r>
              <a:rPr lang="en-US" sz="2000" dirty="0" smtClean="0"/>
              <a:t>products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/>
              <a:t>Manage increased </a:t>
            </a:r>
            <a:r>
              <a:rPr lang="en-US" sz="2000" dirty="0"/>
              <a:t>volume and complexity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/>
              <a:t>Incentivize great science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/>
              <a:t>Use products to solve problems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/>
          </a:p>
          <a:p>
            <a:r>
              <a:rPr lang="en-US" sz="2000" dirty="0"/>
              <a:t>Accomplished through public-private </a:t>
            </a:r>
            <a:r>
              <a:rPr lang="en-US" sz="2000" dirty="0" smtClean="0"/>
              <a:t>partnerships</a:t>
            </a:r>
            <a:endParaRPr lang="en-US" sz="2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824574" y="899934"/>
            <a:ext cx="65001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preprint central service that will interconnect repositories and objects to solve problems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59" y="1937333"/>
            <a:ext cx="6645066" cy="428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31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rison of FY13 and FY14 Projected AF Costs 6-7-13 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auer NGRI for for ICD 7-6-17 NT MSL_lat_msl2.pptx" id="{8EA2CA08-C8A6-44DC-9A54-6CFDE23E79AB}" vid="{A5E79F1D-4C4C-4731-952C-3183198F95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4113</TotalTime>
  <Words>482</Words>
  <Application>Microsoft Office PowerPoint</Application>
  <PresentationFormat>Widescreen</PresentationFormat>
  <Paragraphs>90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</vt:lpstr>
      <vt:lpstr>Courier New</vt:lpstr>
      <vt:lpstr>Comparison of FY13 and FY14 Projected AF Costs 6-7-13 </vt:lpstr>
      <vt:lpstr>Preprints and Other Interim Research Products  NIH perspectives</vt:lpstr>
      <vt:lpstr>Interim Research Products</vt:lpstr>
      <vt:lpstr>NIH’s interest:  Stable infrastructure to advance science</vt:lpstr>
      <vt:lpstr>Integrity through standards and best practices</vt:lpstr>
      <vt:lpstr>Considerations for a central service</vt:lpstr>
      <vt:lpstr>Infrastructure: Support multiple repositories  for multiple disciplines </vt:lpstr>
      <vt:lpstr>Infrastructure: Support multiple repositories  for multiple disciplines </vt:lpstr>
      <vt:lpstr> Infrastructure: Support multiple repositories  for multiple disciplines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Thakur, Neil (NIH/OD) [E]</dc:creator>
  <cp:lastModifiedBy>Thakur, Neil (NIH/OD) [E]</cp:lastModifiedBy>
  <cp:revision>121</cp:revision>
  <cp:lastPrinted>2017-07-18T16:49:26Z</cp:lastPrinted>
  <dcterms:created xsi:type="dcterms:W3CDTF">2016-12-12T15:10:49Z</dcterms:created>
  <dcterms:modified xsi:type="dcterms:W3CDTF">2017-07-18T16:49:30Z</dcterms:modified>
</cp:coreProperties>
</file>