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4" r:id="rId4"/>
    <p:sldId id="275" r:id="rId5"/>
    <p:sldId id="272" r:id="rId6"/>
    <p:sldId id="269" r:id="rId7"/>
    <p:sldId id="279" r:id="rId8"/>
    <p:sldId id="271" r:id="rId9"/>
    <p:sldId id="276" r:id="rId10"/>
    <p:sldId id="277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1"/>
    <p:restoredTop sz="94586"/>
  </p:normalViewPr>
  <p:slideViewPr>
    <p:cSldViewPr snapToGrid="0" snapToObjects="1">
      <p:cViewPr varScale="1">
        <p:scale>
          <a:sx n="88" d="100"/>
          <a:sy n="88" d="100"/>
        </p:scale>
        <p:origin x="21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8E74-1C1B-8E4F-A350-4EBA5714092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5A9DE-DC33-5F45-91B7-BD3D3D3AD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CFA5EB-8C47-3B41-8231-2967036D931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9E17-4AFD-BB4E-B68C-0F00B7AFFAA9}" type="datetimeFigureOut">
              <a:rPr lang="en-US" smtClean="0"/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D788-F9EA-6342-A94C-69294803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37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Case for a preprints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03" y="239055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5. Community-driven resources save time and meet community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564724"/>
            <a:ext cx="7365661" cy="40788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2198983"/>
            <a:ext cx="5593021" cy="45429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02057" y="466395"/>
            <a:ext cx="5632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Scaling the efforts of a few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84" y="2401189"/>
            <a:ext cx="10515600" cy="1325563"/>
          </a:xfrm>
        </p:spPr>
        <p:txBody>
          <a:bodyPr/>
          <a:lstStyle/>
          <a:p>
            <a:r>
              <a:rPr lang="en-US" dirty="0" smtClean="0"/>
              <a:t>1. Scientists search multiple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life sciences researchers search for academic literature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2693" y="5920471"/>
            <a:ext cx="925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figshare.com</a:t>
            </a:r>
            <a:r>
              <a:rPr lang="en-US" dirty="0" smtClean="0"/>
              <a:t>/articles/</a:t>
            </a:r>
            <a:r>
              <a:rPr lang="en-US" dirty="0" err="1" smtClean="0"/>
              <a:t>Europe_PMC_Literature_Search_User_Research_Report</a:t>
            </a:r>
            <a:r>
              <a:rPr lang="en-US" dirty="0" smtClean="0"/>
              <a:t>/4789744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9" y="2058924"/>
            <a:ext cx="12078573" cy="3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84" y="2401189"/>
            <a:ext cx="10515600" cy="1325563"/>
          </a:xfrm>
        </p:spPr>
        <p:txBody>
          <a:bodyPr/>
          <a:lstStyle/>
          <a:p>
            <a:r>
              <a:rPr lang="en-US" dirty="0" smtClean="0"/>
              <a:t>2. The collection is (re)used.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29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15-20,000 papers per year mention PubMed</a:t>
            </a:r>
          </a:p>
          <a:p>
            <a:r>
              <a:rPr lang="en-US" sz="3600" dirty="0" smtClean="0"/>
              <a:t>Enables writing of systematic reviews, QA and reproducibility, deep learning, algorithm development</a:t>
            </a:r>
          </a:p>
          <a:p>
            <a:endParaRPr lang="en-US" sz="36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3539629"/>
            <a:ext cx="9583883" cy="2914333"/>
            <a:chOff x="838200" y="3539629"/>
            <a:chExt cx="9583883" cy="2914333"/>
          </a:xfrm>
        </p:grpSpPr>
        <p:sp>
          <p:nvSpPr>
            <p:cNvPr id="4" name="Rectangle 3"/>
            <p:cNvSpPr/>
            <p:nvPr/>
          </p:nvSpPr>
          <p:spPr>
            <a:xfrm>
              <a:off x="6681355" y="5253633"/>
              <a:ext cx="37407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Characterization of the mechanism of drug-drug interactions from PubMed using 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</a:rPr>
                <a:t>MeSH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 terms.</a:t>
              </a:r>
              <a:endParaRPr lang="en-US" dirty="0" smtClean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3752567"/>
              <a:ext cx="38308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i="0" dirty="0" smtClean="0">
                  <a:effectLst/>
                  <a:latin typeface="Arial" charset="0"/>
                  <a:ea typeface="Arial" charset="0"/>
                  <a:cs typeface="Arial" charset="0"/>
                </a:rPr>
                <a:t>Important Difference to Infer Changes in Health Related Quality of Life - A Systematic Review.</a:t>
              </a:r>
              <a:endParaRPr lang="en-US" i="0" dirty="0"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13866" y="3539629"/>
              <a:ext cx="34082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b="0" i="0" dirty="0" smtClean="0">
                  <a:effectLst/>
                  <a:latin typeface="Arial" charset="0"/>
                  <a:ea typeface="Arial" charset="0"/>
                  <a:cs typeface="Arial" charset="0"/>
                </a:rPr>
                <a:t>A Case Study on Sepsis Using PubMed and Deep Learning for Ontology Learning</a:t>
              </a:r>
              <a:endParaRPr lang="en-US" b="0" i="0" dirty="0"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4836" y="5253633"/>
              <a:ext cx="36853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dirty="0" smtClean="0">
                  <a:latin typeface="Arial" charset="0"/>
                  <a:ea typeface="Arial" charset="0"/>
                  <a:cs typeface="Arial" charset="0"/>
                </a:rPr>
                <a:t>The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quality of the reported sample size calculations in randomized controlled trials indexed in PubMed.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0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84" y="2401189"/>
            <a:ext cx="10515600" cy="1325563"/>
          </a:xfrm>
        </p:spPr>
        <p:txBody>
          <a:bodyPr/>
          <a:lstStyle/>
          <a:p>
            <a:r>
              <a:rPr lang="en-US" dirty="0" smtClean="0"/>
              <a:t>3. Use cases that rely on good metadata.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941937" y="4199461"/>
            <a:ext cx="4679209" cy="2336799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981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200">
              <a:latin typeface="Arial" charset="0"/>
            </a:endParaRPr>
          </a:p>
        </p:txBody>
      </p:sp>
      <p:cxnSp>
        <p:nvCxnSpPr>
          <p:cNvPr id="3" name="Straight Connector 2"/>
          <p:cNvCxnSpPr>
            <a:stCxn id="10" idx="3"/>
            <a:endCxn id="12" idx="0"/>
          </p:cNvCxnSpPr>
          <p:nvPr/>
        </p:nvCxnSpPr>
        <p:spPr>
          <a:xfrm flipV="1">
            <a:off x="6397572" y="2556279"/>
            <a:ext cx="1864236" cy="187880"/>
          </a:xfrm>
          <a:prstGeom prst="line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896668" y="3688281"/>
            <a:ext cx="1045268" cy="417397"/>
          </a:xfrm>
          <a:prstGeom prst="line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97572" y="3688281"/>
            <a:ext cx="275656" cy="978569"/>
          </a:xfrm>
          <a:prstGeom prst="line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047894" y="1782782"/>
            <a:ext cx="1035948" cy="315973"/>
          </a:xfrm>
          <a:prstGeom prst="line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Oval 7"/>
          <p:cNvSpPr/>
          <p:nvPr/>
        </p:nvSpPr>
        <p:spPr>
          <a:xfrm>
            <a:off x="2964030" y="2098754"/>
            <a:ext cx="4741571" cy="3703514"/>
          </a:xfrm>
          <a:prstGeom prst="ellipse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4767" y="216157"/>
            <a:ext cx="9034418" cy="1075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113D7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  <a:latin typeface="HelveticaNeueLT Pro 45 Lt"/>
                <a:ea typeface="ＭＳ Ｐゴシック" charset="0"/>
                <a:cs typeface="HelveticaNeueLT Pro 45 Lt"/>
              </a:rPr>
              <a:t>Integrated r</a:t>
            </a:r>
            <a:r>
              <a:rPr lang="en-US" sz="3200" dirty="0" smtClean="0">
                <a:solidFill>
                  <a:schemeClr val="accent1"/>
                </a:solidFill>
                <a:latin typeface="HelveticaNeueLT Pro 45 Lt"/>
                <a:ea typeface="ＭＳ Ｐゴシック" charset="0"/>
                <a:cs typeface="HelveticaNeueLT Pro 45 Lt"/>
              </a:rPr>
              <a:t>esearch, impact assessment, compliance monitoring</a:t>
            </a:r>
            <a:endParaRPr lang="en-US" sz="3500" dirty="0">
              <a:latin typeface="Georgia"/>
              <a:cs typeface="Georgia"/>
            </a:endParaRPr>
          </a:p>
        </p:txBody>
      </p:sp>
      <p:pic>
        <p:nvPicPr>
          <p:cNvPr id="10" name="Content Placeholder 3" descr="Screen shot 2010-01-21 at 4.41.4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36" y="1800038"/>
            <a:ext cx="1455636" cy="188824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80" y="1573243"/>
            <a:ext cx="600312" cy="1670436"/>
          </a:xfrm>
          <a:prstGeom prst="rect">
            <a:avLst/>
          </a:prstGeom>
        </p:spPr>
      </p:pic>
      <p:pic>
        <p:nvPicPr>
          <p:cNvPr id="12" name="Picture 11" descr="4928152576_4db8767cdb_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026" y="2556279"/>
            <a:ext cx="1733564" cy="102569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833627" y="3548257"/>
            <a:ext cx="178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Reused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from: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seier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+seier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Flickr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9777" y="4889660"/>
            <a:ext cx="1708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Reused from: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Images Money,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Flickr</a:t>
            </a:r>
          </a:p>
        </p:txBody>
      </p:sp>
      <p:pic>
        <p:nvPicPr>
          <p:cNvPr id="15" name="Picture 14" descr="5857496167_dbb43c1d18_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30" y="3688280"/>
            <a:ext cx="1617338" cy="1213004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6" name="Picture 25" descr="Screen Shot 2014-06-09 at 08.35.0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255" y="5497038"/>
            <a:ext cx="1746317" cy="461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 descr="Screen Shot 2014-10-23 at 16.54.49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28" y="4666850"/>
            <a:ext cx="1266514" cy="1135419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419590" y="1762546"/>
            <a:ext cx="211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Articles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998915" y="4732007"/>
            <a:ext cx="669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628375" y="1929477"/>
            <a:ext cx="89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People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178471" y="2579370"/>
            <a:ext cx="141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Institutions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3882" y="5289770"/>
            <a:ext cx="1021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06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84" y="2401189"/>
            <a:ext cx="10515600" cy="1325563"/>
          </a:xfrm>
        </p:spPr>
        <p:txBody>
          <a:bodyPr/>
          <a:lstStyle/>
          <a:p>
            <a:r>
              <a:rPr lang="en-US" dirty="0" smtClean="0"/>
              <a:t>4. Driving development and adoption of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20" y="161450"/>
            <a:ext cx="6952488" cy="6562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637" y="2342901"/>
            <a:ext cx="41760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ORCIDs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Article types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Identifiers for funders, institutions, reagents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Data citation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Author roles</a:t>
            </a:r>
          </a:p>
          <a:p>
            <a:pPr marL="285750" indent="-285750">
              <a:buFont typeface="Arial" charset="0"/>
              <a:buChar char="•"/>
            </a:pPr>
            <a:r>
              <a:rPr lang="is-IS" sz="2800" dirty="0" smtClean="0"/>
              <a:t>Versions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394" y="557396"/>
            <a:ext cx="4024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</a:rPr>
              <a:t>Metadata standards are not static</a:t>
            </a:r>
            <a:endParaRPr lang="en-US" sz="3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6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8514</TotalTime>
  <Words>191</Words>
  <Application>Microsoft Macintosh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Georgia</vt:lpstr>
      <vt:lpstr>HelveticaNeueLT Pro 45 Lt</vt:lpstr>
      <vt:lpstr>ＭＳ Ｐゴシック</vt:lpstr>
      <vt:lpstr>Arial</vt:lpstr>
      <vt:lpstr>Office Theme</vt:lpstr>
      <vt:lpstr>Case for a preprints index</vt:lpstr>
      <vt:lpstr>1. Scientists search multiple sources</vt:lpstr>
      <vt:lpstr>How life sciences researchers search for academic literature</vt:lpstr>
      <vt:lpstr>2. The collection is (re)used.</vt:lpstr>
      <vt:lpstr>PowerPoint Presentation</vt:lpstr>
      <vt:lpstr>3. Use cases that rely on good metadata.</vt:lpstr>
      <vt:lpstr>PowerPoint Presentation</vt:lpstr>
      <vt:lpstr>4. Driving development and adoption of standards</vt:lpstr>
      <vt:lpstr>PowerPoint Presentation</vt:lpstr>
      <vt:lpstr>5. Community-driven resources save time and meet community needs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indexing services for preprints</dc:title>
  <dc:creator>Jo McEntyre</dc:creator>
  <cp:lastModifiedBy>Jo McEntyre</cp:lastModifiedBy>
  <cp:revision>32</cp:revision>
  <dcterms:created xsi:type="dcterms:W3CDTF">2017-07-11T14:21:08Z</dcterms:created>
  <dcterms:modified xsi:type="dcterms:W3CDTF">2017-07-17T12:15:59Z</dcterms:modified>
</cp:coreProperties>
</file>