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90" r:id="rId3"/>
    <p:sldId id="272" r:id="rId4"/>
    <p:sldId id="270" r:id="rId5"/>
    <p:sldId id="269" r:id="rId6"/>
    <p:sldId id="260" r:id="rId7"/>
    <p:sldId id="262" r:id="rId8"/>
    <p:sldId id="263" r:id="rId9"/>
    <p:sldId id="279" r:id="rId10"/>
    <p:sldId id="265" r:id="rId11"/>
    <p:sldId id="286" r:id="rId12"/>
    <p:sldId id="274" r:id="rId13"/>
    <p:sldId id="271" r:id="rId14"/>
    <p:sldId id="261" r:id="rId15"/>
    <p:sldId id="259" r:id="rId16"/>
    <p:sldId id="278" r:id="rId17"/>
    <p:sldId id="276" r:id="rId18"/>
    <p:sldId id="280" r:id="rId19"/>
    <p:sldId id="289" r:id="rId20"/>
    <p:sldId id="288" r:id="rId21"/>
    <p:sldId id="292" r:id="rId22"/>
    <p:sldId id="293" r:id="rId23"/>
    <p:sldId id="257"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akur, Neil (NIH/OD) [E]" initials="TN(["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7" autoAdjust="0"/>
    <p:restoredTop sz="88282" autoAdjust="0"/>
  </p:normalViewPr>
  <p:slideViewPr>
    <p:cSldViewPr snapToGrid="0">
      <p:cViewPr varScale="1">
        <p:scale>
          <a:sx n="94" d="100"/>
          <a:sy n="94" d="100"/>
        </p:scale>
        <p:origin x="756" y="84"/>
      </p:cViewPr>
      <p:guideLst/>
    </p:cSldViewPr>
  </p:slideViewPr>
  <p:outlineViewPr>
    <p:cViewPr>
      <p:scale>
        <a:sx n="33" d="100"/>
        <a:sy n="33" d="100"/>
      </p:scale>
      <p:origin x="0" y="-2364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80" d="100"/>
          <a:sy n="80" d="100"/>
        </p:scale>
        <p:origin x="3432"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odhsrv01.nih.gov\home3$\thakurn\ASAPbio\RFI%20response\Copy%20of%20RFI-export-IRP_Not_Record_343_-%20NT%20d2.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Impact</a:t>
            </a:r>
            <a:r>
              <a:rPr lang="en-US" sz="1800" b="1" baseline="0" dirty="0"/>
              <a:t> on Science</a:t>
            </a:r>
            <a:endParaRPr lang="en-US" sz="1800" b="1" dirty="0"/>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Pt>
            <c:idx val="14"/>
            <c:invertIfNegative val="0"/>
            <c:bubble3D val="0"/>
            <c:spPr>
              <a:solidFill>
                <a:srgbClr val="FF0000"/>
              </a:solidFill>
              <a:ln>
                <a:solidFill>
                  <a:srgbClr val="FF0000"/>
                </a:solidFill>
              </a:ln>
              <a:effectLst/>
            </c:spPr>
          </c:dPt>
          <c:dPt>
            <c:idx val="24"/>
            <c:invertIfNegative val="0"/>
            <c:bubble3D val="0"/>
            <c:spPr>
              <a:solidFill>
                <a:schemeClr val="accent6">
                  <a:lumMod val="75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Facets!$AH$4:$AH$29</c:f>
              <c:strCache>
                <c:ptCount val="26"/>
                <c:pt idx="0">
                  <c:v>Burden, Author</c:v>
                </c:pt>
                <c:pt idx="1">
                  <c:v>Usage metrics/impact factor, improve</c:v>
                </c:pt>
                <c:pt idx="2">
                  <c:v>Competing interests hidden (less transparency)</c:v>
                </c:pt>
                <c:pt idx="3">
                  <c:v>Barrier to publishing</c:v>
                </c:pt>
                <c:pt idx="4">
                  <c:v>Scooping</c:v>
                </c:pt>
                <c:pt idx="5">
                  <c:v>Burden, Reviewer</c:v>
                </c:pt>
                <c:pt idx="6">
                  <c:v>Fraud and misconduct, increased</c:v>
                </c:pt>
                <c:pt idx="7">
                  <c:v>Not a journal substitute</c:v>
                </c:pt>
                <c:pt idx="8">
                  <c:v>Fraud and misconduct, decreased</c:v>
                </c:pt>
                <c:pt idx="9">
                  <c:v>Peer-review substitute</c:v>
                </c:pt>
                <c:pt idx="10">
                  <c:v>Publishing costs, reduce</c:v>
                </c:pt>
                <c:pt idx="11">
                  <c:v>Journal substitute</c:v>
                </c:pt>
                <c:pt idx="12">
                  <c:v>Low quality information</c:v>
                </c:pt>
                <c:pt idx="13">
                  <c:v>Not a peer-review substitute</c:v>
                </c:pt>
                <c:pt idx="14">
                  <c:v>Overall, Unsupportive</c:v>
                </c:pt>
                <c:pt idx="15">
                  <c:v>Reproducibility, support</c:v>
                </c:pt>
                <c:pt idx="16">
                  <c:v>Disseminate negative results</c:v>
                </c:pt>
                <c:pt idx="17">
                  <c:v>Blank/No Response</c:v>
                </c:pt>
                <c:pt idx="18">
                  <c:v>Establish priority</c:v>
                </c:pt>
                <c:pt idx="19">
                  <c:v>Credit/career advancement</c:v>
                </c:pt>
                <c:pt idx="20">
                  <c:v>Transparency, increase</c:v>
                </c:pt>
                <c:pt idx="21">
                  <c:v>Junior investigators, Helps</c:v>
                </c:pt>
                <c:pt idx="22">
                  <c:v>Enhance rigor</c:v>
                </c:pt>
                <c:pt idx="23">
                  <c:v>Collaboration/networking</c:v>
                </c:pt>
                <c:pt idx="24">
                  <c:v>Overall, Supportive</c:v>
                </c:pt>
                <c:pt idx="25">
                  <c:v>Speed dissemination</c:v>
                </c:pt>
              </c:strCache>
            </c:strRef>
          </c:cat>
          <c:val>
            <c:numRef>
              <c:f>Facets!$AI$4:$AI$29</c:f>
              <c:numCache>
                <c:formatCode>General</c:formatCode>
                <c:ptCount val="26"/>
                <c:pt idx="0">
                  <c:v>1</c:v>
                </c:pt>
                <c:pt idx="1">
                  <c:v>1</c:v>
                </c:pt>
                <c:pt idx="2">
                  <c:v>2</c:v>
                </c:pt>
                <c:pt idx="3">
                  <c:v>3</c:v>
                </c:pt>
                <c:pt idx="4">
                  <c:v>3</c:v>
                </c:pt>
                <c:pt idx="5">
                  <c:v>4</c:v>
                </c:pt>
                <c:pt idx="6">
                  <c:v>4</c:v>
                </c:pt>
                <c:pt idx="7">
                  <c:v>4</c:v>
                </c:pt>
                <c:pt idx="8">
                  <c:v>5</c:v>
                </c:pt>
                <c:pt idx="9">
                  <c:v>5</c:v>
                </c:pt>
                <c:pt idx="10">
                  <c:v>5</c:v>
                </c:pt>
                <c:pt idx="11">
                  <c:v>7</c:v>
                </c:pt>
                <c:pt idx="12">
                  <c:v>7</c:v>
                </c:pt>
                <c:pt idx="13">
                  <c:v>11</c:v>
                </c:pt>
                <c:pt idx="14">
                  <c:v>11</c:v>
                </c:pt>
                <c:pt idx="15">
                  <c:v>14</c:v>
                </c:pt>
                <c:pt idx="16">
                  <c:v>16</c:v>
                </c:pt>
                <c:pt idx="17">
                  <c:v>27</c:v>
                </c:pt>
                <c:pt idx="18">
                  <c:v>29</c:v>
                </c:pt>
                <c:pt idx="19">
                  <c:v>33</c:v>
                </c:pt>
                <c:pt idx="20">
                  <c:v>33</c:v>
                </c:pt>
                <c:pt idx="21">
                  <c:v>34</c:v>
                </c:pt>
                <c:pt idx="22">
                  <c:v>45</c:v>
                </c:pt>
                <c:pt idx="23">
                  <c:v>59</c:v>
                </c:pt>
                <c:pt idx="24">
                  <c:v>213</c:v>
                </c:pt>
                <c:pt idx="25">
                  <c:v>249</c:v>
                </c:pt>
              </c:numCache>
            </c:numRef>
          </c:val>
        </c:ser>
        <c:dLbls>
          <c:showLegendKey val="0"/>
          <c:showVal val="0"/>
          <c:showCatName val="0"/>
          <c:showSerName val="0"/>
          <c:showPercent val="0"/>
          <c:showBubbleSize val="0"/>
        </c:dLbls>
        <c:gapWidth val="182"/>
        <c:axId val="125041480"/>
        <c:axId val="274338872"/>
      </c:barChart>
      <c:catAx>
        <c:axId val="125041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74338872"/>
        <c:crosses val="autoZero"/>
        <c:auto val="1"/>
        <c:lblAlgn val="ctr"/>
        <c:lblOffset val="100"/>
        <c:noMultiLvlLbl val="0"/>
      </c:catAx>
      <c:valAx>
        <c:axId val="2743388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5041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Impact</a:t>
            </a:r>
            <a:r>
              <a:rPr lang="en-US" sz="1800" b="1" baseline="0" dirty="0"/>
              <a:t> on </a:t>
            </a:r>
            <a:r>
              <a:rPr lang="en-US" sz="1800" b="1" baseline="0" dirty="0" smtClean="0"/>
              <a:t>Review</a:t>
            </a:r>
            <a:endParaRPr lang="en-US" sz="1800" b="1" dirty="0"/>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Pt>
            <c:idx val="8"/>
            <c:invertIfNegative val="0"/>
            <c:bubble3D val="0"/>
            <c:spPr>
              <a:solidFill>
                <a:srgbClr val="FF0000"/>
              </a:solidFill>
              <a:ln>
                <a:noFill/>
              </a:ln>
              <a:effectLst/>
            </c:spPr>
          </c:dPt>
          <c:dPt>
            <c:idx val="14"/>
            <c:invertIfNegative val="0"/>
            <c:bubble3D val="0"/>
            <c:spPr>
              <a:solidFill>
                <a:schemeClr val="accent6">
                  <a:lumMod val="75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Facets!$AN$4:$AN$18</c:f>
              <c:strCache>
                <c:ptCount val="15"/>
                <c:pt idx="0">
                  <c:v>Burden, Author</c:v>
                </c:pt>
                <c:pt idx="1">
                  <c:v>Fraud and misconduct, decreased</c:v>
                </c:pt>
                <c:pt idx="2">
                  <c:v>Establish priority</c:v>
                </c:pt>
                <c:pt idx="3">
                  <c:v>Fraud and misconduct, increased</c:v>
                </c:pt>
                <c:pt idx="4">
                  <c:v>Peer-review substitute</c:v>
                </c:pt>
                <c:pt idx="5">
                  <c:v>Burden, Reviewer</c:v>
                </c:pt>
                <c:pt idx="6">
                  <c:v>Low quality information</c:v>
                </c:pt>
                <c:pt idx="7">
                  <c:v>Not a journal substitute</c:v>
                </c:pt>
                <c:pt idx="8">
                  <c:v>Overall, Unsupportive</c:v>
                </c:pt>
                <c:pt idx="9">
                  <c:v>Enhance rigor</c:v>
                </c:pt>
                <c:pt idx="10">
                  <c:v>Not a peer-review substitute</c:v>
                </c:pt>
                <c:pt idx="11">
                  <c:v>Junior investigators, Helps</c:v>
                </c:pt>
                <c:pt idx="12">
                  <c:v>Credit/career advancement</c:v>
                </c:pt>
                <c:pt idx="13">
                  <c:v>Blank/No Response</c:v>
                </c:pt>
                <c:pt idx="14">
                  <c:v>Overall, Supportive</c:v>
                </c:pt>
              </c:strCache>
            </c:strRef>
          </c:cat>
          <c:val>
            <c:numRef>
              <c:f>Facets!$AO$4:$AO$18</c:f>
              <c:numCache>
                <c:formatCode>General</c:formatCode>
                <c:ptCount val="15"/>
                <c:pt idx="0">
                  <c:v>1</c:v>
                </c:pt>
                <c:pt idx="1">
                  <c:v>2</c:v>
                </c:pt>
                <c:pt idx="2">
                  <c:v>3</c:v>
                </c:pt>
                <c:pt idx="3">
                  <c:v>4</c:v>
                </c:pt>
                <c:pt idx="4">
                  <c:v>5</c:v>
                </c:pt>
                <c:pt idx="5">
                  <c:v>9</c:v>
                </c:pt>
                <c:pt idx="6">
                  <c:v>9</c:v>
                </c:pt>
                <c:pt idx="7">
                  <c:v>11</c:v>
                </c:pt>
                <c:pt idx="8">
                  <c:v>15</c:v>
                </c:pt>
                <c:pt idx="9">
                  <c:v>26</c:v>
                </c:pt>
                <c:pt idx="10">
                  <c:v>35</c:v>
                </c:pt>
                <c:pt idx="11">
                  <c:v>49</c:v>
                </c:pt>
                <c:pt idx="12">
                  <c:v>53</c:v>
                </c:pt>
                <c:pt idx="13">
                  <c:v>62</c:v>
                </c:pt>
                <c:pt idx="14">
                  <c:v>221</c:v>
                </c:pt>
              </c:numCache>
            </c:numRef>
          </c:val>
        </c:ser>
        <c:dLbls>
          <c:showLegendKey val="0"/>
          <c:showVal val="0"/>
          <c:showCatName val="0"/>
          <c:showSerName val="0"/>
          <c:showPercent val="0"/>
          <c:showBubbleSize val="0"/>
        </c:dLbls>
        <c:gapWidth val="182"/>
        <c:axId val="275294544"/>
        <c:axId val="275294936"/>
      </c:barChart>
      <c:catAx>
        <c:axId val="275294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75294936"/>
        <c:crosses val="autoZero"/>
        <c:auto val="1"/>
        <c:lblAlgn val="ctr"/>
        <c:lblOffset val="100"/>
        <c:noMultiLvlLbl val="0"/>
      </c:catAx>
      <c:valAx>
        <c:axId val="2752949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294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Advice</a:t>
            </a:r>
            <a:r>
              <a:rPr lang="en-US" sz="1800" b="1" baseline="0" dirty="0"/>
              <a:t> for reviewers</a:t>
            </a:r>
            <a:endParaRPr lang="en-US" sz="1800" b="1" dirty="0"/>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Facets!$AQ$4:$AQ$13</c:f>
              <c:strCache>
                <c:ptCount val="10"/>
                <c:pt idx="0">
                  <c:v>Read the product, no</c:v>
                </c:pt>
                <c:pt idx="1">
                  <c:v>Importance of citation formats</c:v>
                </c:pt>
                <c:pt idx="2">
                  <c:v>Burden, Reviewer</c:v>
                </c:pt>
                <c:pt idx="3">
                  <c:v>Publications, same evidence as</c:v>
                </c:pt>
                <c:pt idx="4">
                  <c:v>Treat like other products</c:v>
                </c:pt>
                <c:pt idx="5">
                  <c:v>Unpublished data, same evidence as</c:v>
                </c:pt>
                <c:pt idx="6">
                  <c:v>Publications, weaker evidence than</c:v>
                </c:pt>
                <c:pt idx="7">
                  <c:v>Treat like other publications</c:v>
                </c:pt>
                <c:pt idx="8">
                  <c:v>Blank/No Response</c:v>
                </c:pt>
                <c:pt idx="9">
                  <c:v>Read the product, yes</c:v>
                </c:pt>
              </c:strCache>
            </c:strRef>
          </c:cat>
          <c:val>
            <c:numRef>
              <c:f>Facets!$AR$4:$AR$13</c:f>
              <c:numCache>
                <c:formatCode>General</c:formatCode>
                <c:ptCount val="10"/>
                <c:pt idx="0">
                  <c:v>2</c:v>
                </c:pt>
                <c:pt idx="1">
                  <c:v>7</c:v>
                </c:pt>
                <c:pt idx="2">
                  <c:v>15</c:v>
                </c:pt>
                <c:pt idx="3">
                  <c:v>18</c:v>
                </c:pt>
                <c:pt idx="4">
                  <c:v>20</c:v>
                </c:pt>
                <c:pt idx="5">
                  <c:v>23</c:v>
                </c:pt>
                <c:pt idx="6">
                  <c:v>38</c:v>
                </c:pt>
                <c:pt idx="7">
                  <c:v>44</c:v>
                </c:pt>
                <c:pt idx="8">
                  <c:v>78</c:v>
                </c:pt>
                <c:pt idx="9">
                  <c:v>86</c:v>
                </c:pt>
              </c:numCache>
            </c:numRef>
          </c:val>
        </c:ser>
        <c:dLbls>
          <c:showLegendKey val="0"/>
          <c:showVal val="0"/>
          <c:showCatName val="0"/>
          <c:showSerName val="0"/>
          <c:showPercent val="0"/>
          <c:showBubbleSize val="0"/>
        </c:dLbls>
        <c:gapWidth val="182"/>
        <c:axId val="275295720"/>
        <c:axId val="275296112"/>
      </c:barChart>
      <c:catAx>
        <c:axId val="275295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5296112"/>
        <c:crosses val="autoZero"/>
        <c:auto val="1"/>
        <c:lblAlgn val="ctr"/>
        <c:lblOffset val="100"/>
        <c:noMultiLvlLbl val="0"/>
      </c:catAx>
      <c:valAx>
        <c:axId val="2752961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2957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Products </a:t>
            </a:r>
            <a:r>
              <a:rPr lang="en-US" sz="1800" b="1" dirty="0" smtClean="0"/>
              <a:t>created</a:t>
            </a:r>
            <a:r>
              <a:rPr lang="en-US" sz="1800" b="1" baseline="0" dirty="0" smtClean="0"/>
              <a:t> </a:t>
            </a:r>
            <a:r>
              <a:rPr lang="en-US" sz="1800" b="1" baseline="0" dirty="0"/>
              <a:t>or </a:t>
            </a:r>
            <a:r>
              <a:rPr lang="en-US" sz="1800" b="1" baseline="0" dirty="0" smtClean="0"/>
              <a:t>hosted</a:t>
            </a:r>
            <a:endParaRPr lang="en-US" sz="1800" b="1" dirty="0"/>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Facets!$Y$4:$Y$18</c:f>
              <c:strCache>
                <c:ptCount val="15"/>
                <c:pt idx="0">
                  <c:v>Books and book chapters</c:v>
                </c:pt>
                <c:pt idx="1">
                  <c:v>IT Hardware</c:v>
                </c:pt>
                <c:pt idx="2">
                  <c:v>Ontologies</c:v>
                </c:pt>
                <c:pt idx="3">
                  <c:v>Lab notebooks</c:v>
                </c:pt>
                <c:pt idx="4">
                  <c:v>Physical specimens and collections</c:v>
                </c:pt>
                <c:pt idx="5">
                  <c:v>Videos</c:v>
                </c:pt>
                <c:pt idx="6">
                  <c:v>Educational materials/curricula</c:v>
                </c:pt>
                <c:pt idx="7">
                  <c:v>Abstracts</c:v>
                </c:pt>
                <c:pt idx="8">
                  <c:v>Blogs</c:v>
                </c:pt>
                <c:pt idx="9">
                  <c:v>Presentations</c:v>
                </c:pt>
                <c:pt idx="10">
                  <c:v>Blank/No Response</c:v>
                </c:pt>
                <c:pt idx="11">
                  <c:v>Protocols - Methods/design/analytic plan, etc</c:v>
                </c:pt>
                <c:pt idx="12">
                  <c:v>Data</c:v>
                </c:pt>
                <c:pt idx="13">
                  <c:v>Software/code</c:v>
                </c:pt>
                <c:pt idx="14">
                  <c:v>Preprints</c:v>
                </c:pt>
              </c:strCache>
            </c:strRef>
          </c:cat>
          <c:val>
            <c:numRef>
              <c:f>Facets!$Z$4:$Z$18</c:f>
              <c:numCache>
                <c:formatCode>General</c:formatCode>
                <c:ptCount val="15"/>
                <c:pt idx="0">
                  <c:v>1</c:v>
                </c:pt>
                <c:pt idx="1">
                  <c:v>1</c:v>
                </c:pt>
                <c:pt idx="2">
                  <c:v>1</c:v>
                </c:pt>
                <c:pt idx="3">
                  <c:v>2</c:v>
                </c:pt>
                <c:pt idx="4">
                  <c:v>2</c:v>
                </c:pt>
                <c:pt idx="5">
                  <c:v>2</c:v>
                </c:pt>
                <c:pt idx="6">
                  <c:v>3</c:v>
                </c:pt>
                <c:pt idx="7">
                  <c:v>5</c:v>
                </c:pt>
                <c:pt idx="8">
                  <c:v>6</c:v>
                </c:pt>
                <c:pt idx="9">
                  <c:v>11</c:v>
                </c:pt>
                <c:pt idx="10">
                  <c:v>23</c:v>
                </c:pt>
                <c:pt idx="11">
                  <c:v>30</c:v>
                </c:pt>
                <c:pt idx="12">
                  <c:v>62</c:v>
                </c:pt>
                <c:pt idx="13">
                  <c:v>64</c:v>
                </c:pt>
                <c:pt idx="14">
                  <c:v>308</c:v>
                </c:pt>
              </c:numCache>
            </c:numRef>
          </c:val>
        </c:ser>
        <c:dLbls>
          <c:showLegendKey val="0"/>
          <c:showVal val="0"/>
          <c:showCatName val="0"/>
          <c:showSerName val="0"/>
          <c:showPercent val="0"/>
          <c:showBubbleSize val="0"/>
        </c:dLbls>
        <c:gapWidth val="182"/>
        <c:axId val="275297288"/>
        <c:axId val="275297680"/>
      </c:barChart>
      <c:catAx>
        <c:axId val="2752972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75297680"/>
        <c:crosses val="autoZero"/>
        <c:auto val="1"/>
        <c:lblAlgn val="ctr"/>
        <c:lblOffset val="100"/>
        <c:noMultiLvlLbl val="0"/>
      </c:catAx>
      <c:valAx>
        <c:axId val="2752976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2972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i="0" baseline="0" dirty="0" smtClean="0">
                <a:effectLst/>
              </a:rPr>
              <a:t>Considered to </a:t>
            </a:r>
            <a:r>
              <a:rPr lang="en-US" sz="1800" b="1" i="0" baseline="0" dirty="0">
                <a:effectLst/>
              </a:rPr>
              <a:t>be interim research products</a:t>
            </a:r>
            <a:endParaRPr lang="en-US" dirty="0">
              <a:effectLst/>
            </a:endParaRPr>
          </a:p>
        </c:rich>
      </c:tx>
      <c:layout>
        <c:manualLayout>
          <c:xMode val="edge"/>
          <c:yMode val="edge"/>
          <c:x val="0.16609677636449299"/>
          <c:y val="1.94561066088033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Facets!$AB$4:$AB$16</c:f>
              <c:strCache>
                <c:ptCount val="13"/>
                <c:pt idx="0">
                  <c:v>IT Hardware</c:v>
                </c:pt>
                <c:pt idx="1">
                  <c:v>Lab notebooks</c:v>
                </c:pt>
                <c:pt idx="2">
                  <c:v>Tests, surveys and other written diagnostic tools</c:v>
                </c:pt>
                <c:pt idx="3">
                  <c:v>Educational materials/curricula</c:v>
                </c:pt>
                <c:pt idx="4">
                  <c:v>Physical specimens and collections</c:v>
                </c:pt>
                <c:pt idx="5">
                  <c:v>Abstracts</c:v>
                </c:pt>
                <c:pt idx="6">
                  <c:v>Presentations</c:v>
                </c:pt>
                <c:pt idx="7">
                  <c:v>Blogs</c:v>
                </c:pt>
                <c:pt idx="8">
                  <c:v>Protocols - Methods/design/analytic plan, etc</c:v>
                </c:pt>
                <c:pt idx="9">
                  <c:v>Blank/No Response</c:v>
                </c:pt>
                <c:pt idx="10">
                  <c:v>Data</c:v>
                </c:pt>
                <c:pt idx="11">
                  <c:v>Software/code</c:v>
                </c:pt>
                <c:pt idx="12">
                  <c:v>Preprints</c:v>
                </c:pt>
              </c:strCache>
            </c:strRef>
          </c:cat>
          <c:val>
            <c:numRef>
              <c:f>Facets!$AC$4:$AC$16</c:f>
              <c:numCache>
                <c:formatCode>General</c:formatCode>
                <c:ptCount val="13"/>
                <c:pt idx="0">
                  <c:v>1</c:v>
                </c:pt>
                <c:pt idx="1">
                  <c:v>1</c:v>
                </c:pt>
                <c:pt idx="2">
                  <c:v>1</c:v>
                </c:pt>
                <c:pt idx="3">
                  <c:v>2</c:v>
                </c:pt>
                <c:pt idx="4">
                  <c:v>2</c:v>
                </c:pt>
                <c:pt idx="5">
                  <c:v>5</c:v>
                </c:pt>
                <c:pt idx="6">
                  <c:v>5</c:v>
                </c:pt>
                <c:pt idx="7">
                  <c:v>7</c:v>
                </c:pt>
                <c:pt idx="8">
                  <c:v>27</c:v>
                </c:pt>
                <c:pt idx="9">
                  <c:v>51</c:v>
                </c:pt>
                <c:pt idx="10">
                  <c:v>53</c:v>
                </c:pt>
                <c:pt idx="11">
                  <c:v>63</c:v>
                </c:pt>
                <c:pt idx="12">
                  <c:v>274</c:v>
                </c:pt>
              </c:numCache>
            </c:numRef>
          </c:val>
        </c:ser>
        <c:dLbls>
          <c:showLegendKey val="0"/>
          <c:showVal val="0"/>
          <c:showCatName val="0"/>
          <c:showSerName val="0"/>
          <c:showPercent val="0"/>
          <c:showBubbleSize val="0"/>
        </c:dLbls>
        <c:gapWidth val="182"/>
        <c:axId val="275298464"/>
        <c:axId val="275298856"/>
      </c:barChart>
      <c:catAx>
        <c:axId val="2752984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75298856"/>
        <c:crosses val="autoZero"/>
        <c:auto val="1"/>
        <c:lblAlgn val="ctr"/>
        <c:lblOffset val="100"/>
        <c:noMultiLvlLbl val="0"/>
      </c:catAx>
      <c:valAx>
        <c:axId val="275298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298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a:t>Use in your </a:t>
            </a:r>
            <a:r>
              <a:rPr lang="en-US" sz="1800" b="1" dirty="0" smtClean="0"/>
              <a:t>field</a:t>
            </a:r>
            <a:endParaRPr lang="en-US" sz="1800" b="1" dirty="0"/>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Facets!$AE$4:$AE$24</c:f>
              <c:strCache>
                <c:ptCount val="21"/>
                <c:pt idx="0">
                  <c:v>DOIs</c:v>
                </c:pt>
                <c:pt idx="1">
                  <c:v>Reduces resources for science</c:v>
                </c:pt>
                <c:pt idx="2">
                  <c:v>Repository, for profit</c:v>
                </c:pt>
                <c:pt idx="3">
                  <c:v>Repository, scientific society</c:v>
                </c:pt>
                <c:pt idx="4">
                  <c:v>Scooping</c:v>
                </c:pt>
                <c:pt idx="5">
                  <c:v>License (CC-BY, etc)</c:v>
                </c:pt>
                <c:pt idx="6">
                  <c:v>Low quality information</c:v>
                </c:pt>
                <c:pt idx="7">
                  <c:v>Repository, any</c:v>
                </c:pt>
                <c:pt idx="8">
                  <c:v>Repository, university</c:v>
                </c:pt>
                <c:pt idx="9">
                  <c:v>Supports journal clubs/seminars</c:v>
                </c:pt>
                <c:pt idx="10">
                  <c:v>Not a journal substitute</c:v>
                </c:pt>
                <c:pt idx="11">
                  <c:v>Journal substitute</c:v>
                </c:pt>
                <c:pt idx="12">
                  <c:v>Reproducibility, support</c:v>
                </c:pt>
                <c:pt idx="13">
                  <c:v>Junior investigators, Helps</c:v>
                </c:pt>
                <c:pt idx="14">
                  <c:v>Peer-review substitute</c:v>
                </c:pt>
                <c:pt idx="15">
                  <c:v>Disseminate negative results</c:v>
                </c:pt>
                <c:pt idx="16">
                  <c:v>Repository, not for profit</c:v>
                </c:pt>
                <c:pt idx="17">
                  <c:v>Credit/career advancement</c:v>
                </c:pt>
                <c:pt idx="18">
                  <c:v>Enhance rigor</c:v>
                </c:pt>
                <c:pt idx="19">
                  <c:v>Establish priority</c:v>
                </c:pt>
                <c:pt idx="20">
                  <c:v>Speed dissemination</c:v>
                </c:pt>
              </c:strCache>
            </c:strRef>
          </c:cat>
          <c:val>
            <c:numRef>
              <c:f>Facets!$AF$4:$AF$24</c:f>
              <c:numCache>
                <c:formatCode>General</c:formatCode>
                <c:ptCount val="21"/>
                <c:pt idx="0">
                  <c:v>1</c:v>
                </c:pt>
                <c:pt idx="1">
                  <c:v>1</c:v>
                </c:pt>
                <c:pt idx="2">
                  <c:v>1</c:v>
                </c:pt>
                <c:pt idx="3">
                  <c:v>1</c:v>
                </c:pt>
                <c:pt idx="4">
                  <c:v>1</c:v>
                </c:pt>
                <c:pt idx="5">
                  <c:v>2</c:v>
                </c:pt>
                <c:pt idx="6">
                  <c:v>2</c:v>
                </c:pt>
                <c:pt idx="7">
                  <c:v>3</c:v>
                </c:pt>
                <c:pt idx="8">
                  <c:v>3</c:v>
                </c:pt>
                <c:pt idx="9">
                  <c:v>3</c:v>
                </c:pt>
                <c:pt idx="10">
                  <c:v>5</c:v>
                </c:pt>
                <c:pt idx="11">
                  <c:v>6</c:v>
                </c:pt>
                <c:pt idx="12">
                  <c:v>8</c:v>
                </c:pt>
                <c:pt idx="13">
                  <c:v>9</c:v>
                </c:pt>
                <c:pt idx="14">
                  <c:v>10</c:v>
                </c:pt>
                <c:pt idx="15">
                  <c:v>12</c:v>
                </c:pt>
                <c:pt idx="16">
                  <c:v>20</c:v>
                </c:pt>
                <c:pt idx="17">
                  <c:v>24</c:v>
                </c:pt>
                <c:pt idx="18">
                  <c:v>28</c:v>
                </c:pt>
                <c:pt idx="19">
                  <c:v>31</c:v>
                </c:pt>
                <c:pt idx="20">
                  <c:v>161</c:v>
                </c:pt>
              </c:numCache>
            </c:numRef>
          </c:val>
        </c:ser>
        <c:dLbls>
          <c:showLegendKey val="0"/>
          <c:showVal val="0"/>
          <c:showCatName val="0"/>
          <c:showSerName val="0"/>
          <c:showPercent val="0"/>
          <c:showBubbleSize val="0"/>
        </c:dLbls>
        <c:gapWidth val="182"/>
        <c:axId val="275299640"/>
        <c:axId val="275300032"/>
      </c:barChart>
      <c:catAx>
        <c:axId val="2752996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5300032"/>
        <c:crosses val="autoZero"/>
        <c:auto val="1"/>
        <c:lblAlgn val="ctr"/>
        <c:lblOffset val="100"/>
        <c:noMultiLvlLbl val="0"/>
      </c:catAx>
      <c:valAx>
        <c:axId val="2753000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2996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smtClean="0"/>
              <a:t>Feedback</a:t>
            </a:r>
            <a:r>
              <a:rPr lang="en-US" sz="1800" b="1" baseline="0" dirty="0" smtClean="0"/>
              <a:t> </a:t>
            </a:r>
            <a:r>
              <a:rPr lang="en-US" sz="1800" b="1" baseline="0" dirty="0"/>
              <a:t>on Citations</a:t>
            </a:r>
            <a:endParaRPr lang="en-US" sz="1800" b="1" dirty="0"/>
          </a:p>
        </c:rich>
      </c:tx>
      <c:layout>
        <c:manualLayout>
          <c:xMode val="edge"/>
          <c:yMode val="edge"/>
          <c:x val="0.39914378682843799"/>
          <c:y val="2.53164556962025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Facets!$AK$4:$AK$15</c:f>
              <c:strCache>
                <c:ptCount val="12"/>
                <c:pt idx="0">
                  <c:v>Profit status of repository/publishers</c:v>
                </c:pt>
                <c:pt idx="1">
                  <c:v>Interoperability of usage data</c:v>
                </c:pt>
                <c:pt idx="2">
                  <c:v>FAIR principles</c:v>
                </c:pt>
                <c:pt idx="3">
                  <c:v>License (CC-BY, etc)</c:v>
                </c:pt>
                <c:pt idx="4">
                  <c:v>Interoperability of meta data</c:v>
                </c:pt>
                <c:pt idx="5">
                  <c:v>URL</c:v>
                </c:pt>
                <c:pt idx="6">
                  <c:v>Central indexing</c:v>
                </c:pt>
                <c:pt idx="7">
                  <c:v>Metadata standards</c:v>
                </c:pt>
                <c:pt idx="8">
                  <c:v>Central repository</c:v>
                </c:pt>
                <c:pt idx="9">
                  <c:v>Citation type indicators 'preprint', 'not peer reviewed'</c:v>
                </c:pt>
                <c:pt idx="10">
                  <c:v>DOI/Digital Object Identifier</c:v>
                </c:pt>
                <c:pt idx="11">
                  <c:v>Blank/No Response</c:v>
                </c:pt>
              </c:strCache>
            </c:strRef>
          </c:cat>
          <c:val>
            <c:numRef>
              <c:f>Facets!$AL$4:$AL$15</c:f>
              <c:numCache>
                <c:formatCode>General</c:formatCode>
                <c:ptCount val="12"/>
                <c:pt idx="0">
                  <c:v>1</c:v>
                </c:pt>
                <c:pt idx="1">
                  <c:v>3</c:v>
                </c:pt>
                <c:pt idx="2">
                  <c:v>4</c:v>
                </c:pt>
                <c:pt idx="3">
                  <c:v>4</c:v>
                </c:pt>
                <c:pt idx="4">
                  <c:v>13</c:v>
                </c:pt>
                <c:pt idx="5">
                  <c:v>13</c:v>
                </c:pt>
                <c:pt idx="6">
                  <c:v>18</c:v>
                </c:pt>
                <c:pt idx="7">
                  <c:v>18</c:v>
                </c:pt>
                <c:pt idx="8">
                  <c:v>25</c:v>
                </c:pt>
                <c:pt idx="9">
                  <c:v>65</c:v>
                </c:pt>
                <c:pt idx="10">
                  <c:v>72</c:v>
                </c:pt>
                <c:pt idx="11">
                  <c:v>101</c:v>
                </c:pt>
              </c:numCache>
            </c:numRef>
          </c:val>
        </c:ser>
        <c:dLbls>
          <c:showLegendKey val="0"/>
          <c:showVal val="0"/>
          <c:showCatName val="0"/>
          <c:showSerName val="0"/>
          <c:showPercent val="0"/>
          <c:showBubbleSize val="0"/>
        </c:dLbls>
        <c:gapWidth val="182"/>
        <c:axId val="275300816"/>
        <c:axId val="275301208"/>
      </c:barChart>
      <c:catAx>
        <c:axId val="2753008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5301208"/>
        <c:crosses val="autoZero"/>
        <c:auto val="1"/>
        <c:lblAlgn val="ctr"/>
        <c:lblOffset val="100"/>
        <c:noMultiLvlLbl val="0"/>
      </c:catAx>
      <c:valAx>
        <c:axId val="2753012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5300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47A8FBB7-E167-43B9-939F-CB7E2F3E75FD}" type="datetimeFigureOut">
              <a:rPr lang="en-US" smtClean="0"/>
              <a:t>2/22/2017</a:t>
            </a:fld>
            <a:endParaRPr lang="en-US" dirty="0"/>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4FA63E5B-CD66-4311-947D-284BFC1B3BC9}" type="slidenum">
              <a:rPr lang="en-US" smtClean="0"/>
              <a:t>‹#›</a:t>
            </a:fld>
            <a:endParaRPr lang="en-US" dirty="0"/>
          </a:p>
        </p:txBody>
      </p:sp>
    </p:spTree>
    <p:extLst>
      <p:ext uri="{BB962C8B-B14F-4D97-AF65-F5344CB8AC3E}">
        <p14:creationId xmlns:p14="http://schemas.microsoft.com/office/powerpoint/2010/main" val="2488385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7B704D66-8CBE-4EF1-9EF6-0A1CD4238696}" type="datetimeFigureOut">
              <a:rPr lang="en-US" smtClean="0"/>
              <a:t>2/22/2017</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B0542718-09AD-45CF-9069-CEA15487B515}" type="slidenum">
              <a:rPr lang="en-US" smtClean="0"/>
              <a:t>‹#›</a:t>
            </a:fld>
            <a:endParaRPr lang="en-US" dirty="0"/>
          </a:p>
        </p:txBody>
      </p:sp>
    </p:spTree>
    <p:extLst>
      <p:ext uri="{BB962C8B-B14F-4D97-AF65-F5344CB8AC3E}">
        <p14:creationId xmlns:p14="http://schemas.microsoft.com/office/powerpoint/2010/main" val="2006163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0542718-09AD-45CF-9069-CEA15487B515}" type="slidenum">
              <a:rPr lang="en-US" smtClean="0"/>
              <a:t>1</a:t>
            </a:fld>
            <a:endParaRPr lang="en-US" dirty="0"/>
          </a:p>
        </p:txBody>
      </p:sp>
    </p:spTree>
    <p:extLst>
      <p:ext uri="{BB962C8B-B14F-4D97-AF65-F5344CB8AC3E}">
        <p14:creationId xmlns:p14="http://schemas.microsoft.com/office/powerpoint/2010/main" val="3899737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23</a:t>
            </a:fld>
            <a:endParaRPr lang="en-US" dirty="0"/>
          </a:p>
        </p:txBody>
      </p:sp>
    </p:spTree>
    <p:extLst>
      <p:ext uri="{BB962C8B-B14F-4D97-AF65-F5344CB8AC3E}">
        <p14:creationId xmlns:p14="http://schemas.microsoft.com/office/powerpoint/2010/main" val="3079991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month</a:t>
            </a:r>
            <a:r>
              <a:rPr lang="en-US" baseline="0" dirty="0" smtClean="0"/>
              <a:t> alone, 3 prominent funders – MRC, </a:t>
            </a:r>
            <a:r>
              <a:rPr lang="en-US" baseline="0" dirty="0" err="1" smtClean="0"/>
              <a:t>Wellcome</a:t>
            </a:r>
            <a:r>
              <a:rPr lang="en-US" baseline="0" dirty="0" smtClean="0"/>
              <a:t>, and HHMI – have revised their policies to encourage use of preprints as evidence of research productivity.  Statements are included in the appendix</a:t>
            </a:r>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2</a:t>
            </a:fld>
            <a:endParaRPr lang="en-US" dirty="0"/>
          </a:p>
        </p:txBody>
      </p:sp>
    </p:spTree>
    <p:extLst>
      <p:ext uri="{BB962C8B-B14F-4D97-AF65-F5344CB8AC3E}">
        <p14:creationId xmlns:p14="http://schemas.microsoft.com/office/powerpoint/2010/main" val="651176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F5751C-704B-4043-82EE-22D3AC48CBB8}" type="slidenum">
              <a:rPr lang="en-US" smtClean="0"/>
              <a:t>3</a:t>
            </a:fld>
            <a:endParaRPr lang="en-US" dirty="0"/>
          </a:p>
        </p:txBody>
      </p:sp>
    </p:spTree>
    <p:extLst>
      <p:ext uri="{BB962C8B-B14F-4D97-AF65-F5344CB8AC3E}">
        <p14:creationId xmlns:p14="http://schemas.microsoft.com/office/powerpoint/2010/main" val="4073823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F5751C-704B-4043-82EE-22D3AC48CBB8}" type="slidenum">
              <a:rPr lang="en-US" smtClean="0"/>
              <a:t>4</a:t>
            </a:fld>
            <a:endParaRPr lang="en-US" dirty="0"/>
          </a:p>
        </p:txBody>
      </p:sp>
    </p:spTree>
    <p:extLst>
      <p:ext uri="{BB962C8B-B14F-4D97-AF65-F5344CB8AC3E}">
        <p14:creationId xmlns:p14="http://schemas.microsoft.com/office/powerpoint/2010/main" val="3286410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8</a:t>
            </a:fld>
            <a:endParaRPr lang="en-US" dirty="0"/>
          </a:p>
        </p:txBody>
      </p:sp>
    </p:spTree>
    <p:extLst>
      <p:ext uri="{BB962C8B-B14F-4D97-AF65-F5344CB8AC3E}">
        <p14:creationId xmlns:p14="http://schemas.microsoft.com/office/powerpoint/2010/main" val="3990917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a:t>
            </a:r>
            <a:r>
              <a:rPr lang="en-US" baseline="0" dirty="0" smtClean="0"/>
              <a:t> concerns – why scientific societies not so positive</a:t>
            </a:r>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9</a:t>
            </a:fld>
            <a:endParaRPr lang="en-US" dirty="0"/>
          </a:p>
        </p:txBody>
      </p:sp>
    </p:spTree>
    <p:extLst>
      <p:ext uri="{BB962C8B-B14F-4D97-AF65-F5344CB8AC3E}">
        <p14:creationId xmlns:p14="http://schemas.microsoft.com/office/powerpoint/2010/main" val="2283457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11</a:t>
            </a:fld>
            <a:endParaRPr lang="en-US" dirty="0"/>
          </a:p>
        </p:txBody>
      </p:sp>
    </p:spTree>
    <p:extLst>
      <p:ext uri="{BB962C8B-B14F-4D97-AF65-F5344CB8AC3E}">
        <p14:creationId xmlns:p14="http://schemas.microsoft.com/office/powerpoint/2010/main" val="3728568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15</a:t>
            </a:fld>
            <a:endParaRPr lang="en-US" dirty="0"/>
          </a:p>
        </p:txBody>
      </p:sp>
    </p:spTree>
    <p:extLst>
      <p:ext uri="{BB962C8B-B14F-4D97-AF65-F5344CB8AC3E}">
        <p14:creationId xmlns:p14="http://schemas.microsoft.com/office/powerpoint/2010/main" val="1527308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542718-09AD-45CF-9069-CEA15487B515}" type="slidenum">
              <a:rPr lang="en-US" smtClean="0"/>
              <a:t>17</a:t>
            </a:fld>
            <a:endParaRPr lang="en-US" dirty="0"/>
          </a:p>
        </p:txBody>
      </p:sp>
    </p:spTree>
    <p:extLst>
      <p:ext uri="{BB962C8B-B14F-4D97-AF65-F5344CB8AC3E}">
        <p14:creationId xmlns:p14="http://schemas.microsoft.com/office/powerpoint/2010/main" val="599003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AFDD60-743D-46F1-8346-A505AA5DBF88}"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187989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F25E2B-2692-4FA6-A0D5-C2376AB86F34}"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918651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DEBA-8DFA-48E5-8D68-0A7AEC5A0F73}"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36042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8533"/>
          </a:xfrm>
        </p:spPr>
        <p:txBody>
          <a:bodyPr/>
          <a:lstStyle>
            <a:lvl1pPr>
              <a:defRPr b="1"/>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B9C82AD-C089-48EE-8942-F2D6C40B36EC}"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1FEA08CD-AAD8-4230-8D61-87F3DE0F0562}" type="slidenum">
              <a:rPr lang="en-US" smtClean="0"/>
              <a:pPr/>
              <a:t>‹#›</a:t>
            </a:fld>
            <a:endParaRPr lang="en-US" dirty="0"/>
          </a:p>
        </p:txBody>
      </p:sp>
    </p:spTree>
    <p:extLst>
      <p:ext uri="{BB962C8B-B14F-4D97-AF65-F5344CB8AC3E}">
        <p14:creationId xmlns:p14="http://schemas.microsoft.com/office/powerpoint/2010/main" val="735265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8F62AC-E500-4F0F-AEFB-4396896D178B}"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3857061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5EE557-B8F3-400D-9F15-1D0D4DB3275E}"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2770140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A3E2DF-3746-4880-91EC-7A1FB27D5664}" type="datetime1">
              <a:rPr lang="en-US" smtClean="0"/>
              <a:t>2/22/2017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3428446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843251-9F7E-4BA0-A569-25E28A2707CD}" type="datetime1">
              <a:rPr lang="en-US" smtClean="0"/>
              <a:t>2/22/2017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3573930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55AA3-B567-4E3E-830A-505F2DCFC194}" type="datetime1">
              <a:rPr lang="en-US" smtClean="0"/>
              <a:t>2/22/2017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2126299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C352C-AF55-4160-93D3-48F3CC261D4C}"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3218005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969558-D00A-401A-B386-327C3B119B01}"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E3429-5C45-4A89-8773-E6C35D99A4A3}" type="slidenum">
              <a:rPr lang="en-US" smtClean="0"/>
              <a:t>‹#›</a:t>
            </a:fld>
            <a:endParaRPr lang="en-US" dirty="0"/>
          </a:p>
        </p:txBody>
      </p:sp>
    </p:spTree>
    <p:extLst>
      <p:ext uri="{BB962C8B-B14F-4D97-AF65-F5344CB8AC3E}">
        <p14:creationId xmlns:p14="http://schemas.microsoft.com/office/powerpoint/2010/main" val="2186242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CA4E6-D07D-48B0-BA98-B636F719FC49}" type="datetime1">
              <a:rPr lang="en-US" smtClean="0"/>
              <a:t>2/22/2017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E3429-5C45-4A89-8773-E6C35D99A4A3}" type="slidenum">
              <a:rPr lang="en-US" smtClean="0"/>
              <a:t>‹#›</a:t>
            </a:fld>
            <a:endParaRPr lang="en-US" dirty="0"/>
          </a:p>
        </p:txBody>
      </p:sp>
    </p:spTree>
    <p:extLst>
      <p:ext uri="{BB962C8B-B14F-4D97-AF65-F5344CB8AC3E}">
        <p14:creationId xmlns:p14="http://schemas.microsoft.com/office/powerpoint/2010/main" val="1681462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os.io/" TargetMode="External"/><Relationship Id="rId2" Type="http://schemas.openxmlformats.org/officeDocument/2006/relationships/hyperlink" Target="http://asapbio.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hyperlink" Target="https://investigator.hhmi.org/resources%20and%20policies/science-policie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biorxiv.org/" TargetMode="External"/><Relationship Id="rId3" Type="http://schemas.openxmlformats.org/officeDocument/2006/relationships/hyperlink" Target="http://www.bmj.com/content/319/7224/1515.short" TargetMode="External"/><Relationship Id="rId7" Type="http://schemas.openxmlformats.org/officeDocument/2006/relationships/hyperlink" Target="http://www.nature.com/news/big-biology-projects-warm-up-to-preprints-1.21074" TargetMode="External"/><Relationship Id="rId2" Type="http://schemas.openxmlformats.org/officeDocument/2006/relationships/hyperlink" Target="http://precedings.nature.com/" TargetMode="External"/><Relationship Id="rId1" Type="http://schemas.openxmlformats.org/officeDocument/2006/relationships/slideLayout" Target="../slideLayouts/slideLayout2.xml"/><Relationship Id="rId6" Type="http://schemas.openxmlformats.org/officeDocument/2006/relationships/hyperlink" Target="http://www.mrc.ac.uk/news/browse/the-mrc-supports-preprints/" TargetMode="External"/><Relationship Id="rId5" Type="http://schemas.openxmlformats.org/officeDocument/2006/relationships/hyperlink" Target="http://asapbio.org/wp-content/uploads/2016/02/biorxiv1.jpg" TargetMode="External"/><Relationship Id="rId10" Type="http://schemas.openxmlformats.org/officeDocument/2006/relationships/hyperlink" Target="https://socopen.org/" TargetMode="External"/><Relationship Id="rId4" Type="http://schemas.openxmlformats.org/officeDocument/2006/relationships/hyperlink" Target="http://asapbio.org/" TargetMode="External"/><Relationship Id="rId9" Type="http://schemas.openxmlformats.org/officeDocument/2006/relationships/hyperlink" Target="https://peerj.com/archives-preprint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nsf.gov/pubs/policydocs/papp/gpg_2.jsp#IIC2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nsf.gov/pubs/policydocs/pappguide/nsf13001/gpg_5.jsp#fn50" TargetMode="External"/><Relationship Id="rId5" Type="http://schemas.openxmlformats.org/officeDocument/2006/relationships/hyperlink" Target="https://www.nsf.gov/pubs/policydocs/pappguide/nsf13001/gpg_5.jsp" TargetMode="External"/><Relationship Id="rId4" Type="http://schemas.openxmlformats.org/officeDocument/2006/relationships/hyperlink" Target="https://www.nsf.gov/pubs/policydocs/papp/gpg_2.jsp#fn2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dev.grants.nih.gov/grants/rfi/responses_flat.cfm?ID=60" TargetMode="External"/><Relationship Id="rId2" Type="http://schemas.openxmlformats.org/officeDocument/2006/relationships/hyperlink" Target="https://grants.nih.gov/grants/guide/notice-files/NOT-OD-17-006.html" TargetMode="External"/><Relationship Id="rId1" Type="http://schemas.openxmlformats.org/officeDocument/2006/relationships/slideLayout" Target="../slideLayouts/slideLayout2.xml"/><Relationship Id="rId4" Type="http://schemas.openxmlformats.org/officeDocument/2006/relationships/hyperlink" Target="http://dev.grants.nih.gov/grants/rfi/responses_html.cfm?ID=60" TargetMode="Externa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33114"/>
            <a:ext cx="9144000" cy="1659286"/>
          </a:xfrm>
        </p:spPr>
        <p:txBody>
          <a:bodyPr>
            <a:noAutofit/>
          </a:bodyPr>
          <a:lstStyle/>
          <a:p>
            <a:r>
              <a:rPr lang="en-US" sz="3600" b="1" dirty="0" smtClean="0"/>
              <a:t>NIH Update: Preprints and Other Interim Research Products</a:t>
            </a:r>
            <a:br>
              <a:rPr lang="en-US" sz="3600" b="1" dirty="0" smtClean="0"/>
            </a:br>
            <a:r>
              <a:rPr lang="en-US" sz="3600" b="1" dirty="0" smtClean="0"/>
              <a:t/>
            </a:r>
            <a:br>
              <a:rPr lang="en-US" sz="3600" b="1" dirty="0" smtClean="0"/>
            </a:br>
            <a:r>
              <a:rPr lang="en-US" sz="3600" dirty="0" smtClean="0"/>
              <a:t>RFI Results and Policy Considerations</a:t>
            </a:r>
            <a:endParaRPr lang="en-US" sz="3600" dirty="0"/>
          </a:p>
        </p:txBody>
      </p:sp>
      <p:sp>
        <p:nvSpPr>
          <p:cNvPr id="3" name="Subtitle 2"/>
          <p:cNvSpPr>
            <a:spLocks noGrp="1"/>
          </p:cNvSpPr>
          <p:nvPr>
            <p:ph type="subTitle" idx="1"/>
          </p:nvPr>
        </p:nvSpPr>
        <p:spPr>
          <a:xfrm>
            <a:off x="1524000" y="3711398"/>
            <a:ext cx="9144000" cy="2140762"/>
          </a:xfrm>
        </p:spPr>
        <p:txBody>
          <a:bodyPr>
            <a:normAutofit lnSpcReduction="10000"/>
          </a:bodyPr>
          <a:lstStyle/>
          <a:p>
            <a:r>
              <a:rPr lang="en-US" dirty="0" smtClean="0"/>
              <a:t>Neil Thakur</a:t>
            </a:r>
            <a:r>
              <a:rPr lang="en-US" dirty="0"/>
              <a:t> </a:t>
            </a:r>
            <a:endParaRPr lang="en-US" dirty="0" smtClean="0"/>
          </a:p>
          <a:p>
            <a:r>
              <a:rPr lang="en-US" dirty="0" smtClean="0"/>
              <a:t>Office of Extramural Research</a:t>
            </a:r>
          </a:p>
          <a:p>
            <a:endParaRPr lang="en-US" dirty="0" smtClean="0"/>
          </a:p>
          <a:p>
            <a:r>
              <a:rPr lang="en-US" dirty="0" smtClean="0"/>
              <a:t>February 23, 2017 </a:t>
            </a:r>
          </a:p>
          <a:p>
            <a:r>
              <a:rPr lang="en-US" dirty="0" smtClean="0"/>
              <a:t>National Academy </a:t>
            </a:r>
            <a:r>
              <a:rPr lang="en-US" dirty="0" err="1" smtClean="0"/>
              <a:t>ASAPBio</a:t>
            </a:r>
            <a:r>
              <a:rPr lang="en-US" dirty="0" smtClean="0"/>
              <a:t> meeting</a:t>
            </a:r>
            <a:endParaRPr lang="en-US" dirty="0"/>
          </a:p>
        </p:txBody>
      </p:sp>
      <p:sp>
        <p:nvSpPr>
          <p:cNvPr id="5" name="Slide Number Placeholder 4"/>
          <p:cNvSpPr>
            <a:spLocks noGrp="1"/>
          </p:cNvSpPr>
          <p:nvPr>
            <p:ph type="sldNum" sz="quarter" idx="12"/>
          </p:nvPr>
        </p:nvSpPr>
        <p:spPr/>
        <p:txBody>
          <a:bodyPr/>
          <a:lstStyle/>
          <a:p>
            <a:fld id="{286E3429-5C45-4A89-8773-E6C35D99A4A3}" type="slidenum">
              <a:rPr lang="en-US" smtClean="0"/>
              <a:t>1</a:t>
            </a:fld>
            <a:endParaRPr lang="en-US" dirty="0"/>
          </a:p>
        </p:txBody>
      </p:sp>
    </p:spTree>
    <p:extLst>
      <p:ext uri="{BB962C8B-B14F-4D97-AF65-F5344CB8AC3E}">
        <p14:creationId xmlns:p14="http://schemas.microsoft.com/office/powerpoint/2010/main" val="3718750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Reviewer </a:t>
            </a:r>
            <a:r>
              <a:rPr lang="en-US" dirty="0"/>
              <a:t>guidance</a:t>
            </a:r>
            <a:br>
              <a:rPr lang="en-US" dirty="0"/>
            </a:br>
            <a:r>
              <a:rPr lang="en-US" sz="2200" dirty="0" smtClean="0"/>
              <a:t>How </a:t>
            </a:r>
            <a:r>
              <a:rPr lang="en-US" sz="2200" dirty="0"/>
              <a:t>NIH reviewers might evaluate citations of interim research products in </a:t>
            </a:r>
            <a:r>
              <a:rPr lang="en-US" sz="2200" dirty="0" smtClean="0"/>
              <a:t>applications</a:t>
            </a:r>
            <a:endParaRPr lang="en-US"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10</a:t>
            </a:fld>
            <a:endParaRPr lang="en-US" dirty="0"/>
          </a:p>
        </p:txBody>
      </p:sp>
      <p:graphicFrame>
        <p:nvGraphicFramePr>
          <p:cNvPr id="6" name="Chart 5"/>
          <p:cNvGraphicFramePr>
            <a:graphicFrameLocks/>
          </p:cNvGraphicFramePr>
          <p:nvPr>
            <p:extLst>
              <p:ext uri="{D42A27DB-BD31-4B8C-83A1-F6EECF244321}">
                <p14:modId xmlns:p14="http://schemas.microsoft.com/office/powerpoint/2010/main" val="2494670229"/>
              </p:ext>
            </p:extLst>
          </p:nvPr>
        </p:nvGraphicFramePr>
        <p:xfrm>
          <a:off x="200025" y="1556558"/>
          <a:ext cx="7962900" cy="451485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162925" y="2627055"/>
            <a:ext cx="4013200" cy="2246769"/>
          </a:xfrm>
          <a:prstGeom prst="rect">
            <a:avLst/>
          </a:prstGeom>
          <a:noFill/>
        </p:spPr>
        <p:txBody>
          <a:bodyPr wrap="square" rtlCol="0">
            <a:spAutoFit/>
          </a:bodyPr>
          <a:lstStyle/>
          <a:p>
            <a:r>
              <a:rPr lang="en-US" sz="2000" b="1" dirty="0">
                <a:solidFill>
                  <a:schemeClr val="accent6"/>
                </a:solidFill>
              </a:rPr>
              <a:t>Under Consideration</a:t>
            </a:r>
            <a:endParaRPr lang="en-US" sz="2000" b="1" dirty="0" smtClean="0">
              <a:solidFill>
                <a:schemeClr val="accent6"/>
              </a:solidFill>
            </a:endParaRPr>
          </a:p>
          <a:p>
            <a:pPr marL="285750" indent="-285750">
              <a:buFont typeface="Arial" panose="020B0604020202020204" pitchFamily="34" charset="0"/>
              <a:buChar char="•"/>
            </a:pPr>
            <a:r>
              <a:rPr lang="en-US" sz="2000" dirty="0" smtClean="0"/>
              <a:t>Write simple definitions for interim research products</a:t>
            </a:r>
          </a:p>
          <a:p>
            <a:pPr marL="285750" indent="-285750">
              <a:buFont typeface="Arial" panose="020B0604020202020204" pitchFamily="34" charset="0"/>
              <a:buChar char="•"/>
            </a:pPr>
            <a:r>
              <a:rPr lang="en-US" sz="2000" dirty="0" smtClean="0"/>
              <a:t>Note that these products are not peer-reviewed</a:t>
            </a:r>
          </a:p>
          <a:p>
            <a:pPr marL="285750" indent="-285750">
              <a:buFont typeface="Arial" panose="020B0604020202020204" pitchFamily="34" charset="0"/>
              <a:buChar char="•"/>
            </a:pPr>
            <a:r>
              <a:rPr lang="en-US" sz="2000" dirty="0" smtClean="0"/>
              <a:t>NIH is neutral on whether reviewers should read references</a:t>
            </a:r>
          </a:p>
        </p:txBody>
      </p:sp>
    </p:spTree>
    <p:extLst>
      <p:ext uri="{BB962C8B-B14F-4D97-AF65-F5344CB8AC3E}">
        <p14:creationId xmlns:p14="http://schemas.microsoft.com/office/powerpoint/2010/main" val="2358263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1556" y="936828"/>
            <a:ext cx="10515600" cy="5602084"/>
          </a:xfrm>
        </p:spPr>
        <p:txBody>
          <a:bodyPr>
            <a:noAutofit/>
          </a:bodyPr>
          <a:lstStyle/>
          <a:p>
            <a:pPr marL="0" indent="0">
              <a:spcBef>
                <a:spcPts val="0"/>
              </a:spcBef>
              <a:buNone/>
            </a:pPr>
            <a:r>
              <a:rPr lang="en-US" b="1" dirty="0" smtClean="0"/>
              <a:t>Overall, supportive</a:t>
            </a:r>
          </a:p>
          <a:p>
            <a:pPr marL="0" indent="0">
              <a:spcBef>
                <a:spcPts val="0"/>
              </a:spcBef>
              <a:buNone/>
            </a:pPr>
            <a:endParaRPr lang="en-US" dirty="0"/>
          </a:p>
          <a:p>
            <a:pPr marL="0" indent="0">
              <a:spcBef>
                <a:spcPts val="0"/>
              </a:spcBef>
              <a:buNone/>
            </a:pPr>
            <a:r>
              <a:rPr lang="en-US" b="1" dirty="0" smtClean="0"/>
              <a:t>Notable Policy Issues</a:t>
            </a:r>
          </a:p>
          <a:p>
            <a:pPr marL="0" lvl="1">
              <a:spcBef>
                <a:spcPts val="0"/>
              </a:spcBef>
            </a:pPr>
            <a:r>
              <a:rPr lang="en-US" dirty="0" smtClean="0"/>
              <a:t>Consider CC-BY </a:t>
            </a:r>
            <a:r>
              <a:rPr lang="en-US" dirty="0"/>
              <a:t>requirement for preprints arising from NIH </a:t>
            </a:r>
            <a:r>
              <a:rPr lang="en-US" dirty="0" smtClean="0"/>
              <a:t>funds</a:t>
            </a:r>
          </a:p>
          <a:p>
            <a:pPr marL="0" lvl="1">
              <a:spcBef>
                <a:spcPts val="0"/>
              </a:spcBef>
            </a:pPr>
            <a:r>
              <a:rPr lang="en-US" dirty="0" smtClean="0"/>
              <a:t>Encourage repositories to make content permanent and protect reviewer privacy</a:t>
            </a:r>
            <a:endParaRPr lang="en-US" dirty="0"/>
          </a:p>
          <a:p>
            <a:pPr marL="0" indent="0">
              <a:spcBef>
                <a:spcPts val="0"/>
              </a:spcBef>
              <a:buNone/>
            </a:pPr>
            <a:endParaRPr lang="en-US" dirty="0" smtClean="0"/>
          </a:p>
          <a:p>
            <a:pPr marL="0" indent="0">
              <a:spcBef>
                <a:spcPts val="0"/>
              </a:spcBef>
              <a:buNone/>
            </a:pPr>
            <a:r>
              <a:rPr lang="en-US" b="1" dirty="0" smtClean="0"/>
              <a:t>Roll-out</a:t>
            </a:r>
          </a:p>
          <a:p>
            <a:pPr marL="342900" lvl="1" indent="-342900">
              <a:spcBef>
                <a:spcPts val="0"/>
              </a:spcBef>
            </a:pPr>
            <a:r>
              <a:rPr lang="en-US" dirty="0" smtClean="0"/>
              <a:t>Fluid situation: Move </a:t>
            </a:r>
            <a:r>
              <a:rPr lang="en-US" dirty="0"/>
              <a:t>fast to avoid community heading down a bad path</a:t>
            </a:r>
          </a:p>
          <a:p>
            <a:pPr marL="342900" lvl="1" indent="-342900">
              <a:spcBef>
                <a:spcPts val="0"/>
              </a:spcBef>
            </a:pPr>
            <a:r>
              <a:rPr lang="en-US" dirty="0" smtClean="0"/>
              <a:t>Acknowledge complexity: Move </a:t>
            </a:r>
            <a:r>
              <a:rPr lang="en-US" dirty="0"/>
              <a:t>deliberately to avoid mistakes and confusion</a:t>
            </a:r>
          </a:p>
          <a:p>
            <a:pPr marL="342900" lvl="1" indent="-342900">
              <a:spcBef>
                <a:spcPts val="0"/>
              </a:spcBef>
            </a:pPr>
            <a:r>
              <a:rPr lang="en-US" dirty="0" smtClean="0"/>
              <a:t>Solution: Start </a:t>
            </a:r>
            <a:r>
              <a:rPr lang="en-US" dirty="0"/>
              <a:t>with a blog announcing </a:t>
            </a:r>
            <a:r>
              <a:rPr lang="en-US" dirty="0" smtClean="0"/>
              <a:t>intentions; Test/explore </a:t>
            </a:r>
            <a:r>
              <a:rPr lang="en-US" dirty="0"/>
              <a:t>clear guidance </a:t>
            </a:r>
          </a:p>
          <a:p>
            <a:pPr marL="0" indent="0">
              <a:spcBef>
                <a:spcPts val="0"/>
              </a:spcBef>
              <a:buNone/>
            </a:pPr>
            <a:endParaRPr lang="en-US" dirty="0" smtClean="0"/>
          </a:p>
          <a:p>
            <a:pPr marL="0" indent="0">
              <a:spcBef>
                <a:spcPts val="0"/>
              </a:spcBef>
              <a:buNone/>
            </a:pPr>
            <a:r>
              <a:rPr lang="en-US" b="1" dirty="0" smtClean="0"/>
              <a:t>Related issues</a:t>
            </a:r>
          </a:p>
          <a:p>
            <a:pPr marL="285750" lvl="1" indent="-285750">
              <a:spcBef>
                <a:spcPts val="0"/>
              </a:spcBef>
            </a:pPr>
            <a:r>
              <a:rPr lang="en-US" dirty="0" smtClean="0"/>
              <a:t>Suggest clarifying that </a:t>
            </a:r>
            <a:r>
              <a:rPr lang="en-US" dirty="0"/>
              <a:t>citations cannot violate </a:t>
            </a:r>
            <a:r>
              <a:rPr lang="en-US" dirty="0" smtClean="0"/>
              <a:t>page limits, </a:t>
            </a:r>
            <a:r>
              <a:rPr lang="en-US" dirty="0"/>
              <a:t>not grounds for </a:t>
            </a:r>
            <a:r>
              <a:rPr lang="en-US" dirty="0" smtClean="0"/>
              <a:t>appeal</a:t>
            </a:r>
          </a:p>
          <a:p>
            <a:pPr marL="285750" lvl="1" indent="-285750">
              <a:spcBef>
                <a:spcPts val="0"/>
              </a:spcBef>
            </a:pPr>
            <a:r>
              <a:rPr lang="en-US" dirty="0" smtClean="0"/>
              <a:t>Explore technical solutions for reviewer privacy</a:t>
            </a:r>
          </a:p>
        </p:txBody>
      </p:sp>
      <p:sp>
        <p:nvSpPr>
          <p:cNvPr id="4" name="Title 3"/>
          <p:cNvSpPr>
            <a:spLocks noGrp="1"/>
          </p:cNvSpPr>
          <p:nvPr>
            <p:ph type="title"/>
          </p:nvPr>
        </p:nvSpPr>
        <p:spPr>
          <a:xfrm>
            <a:off x="604516" y="64397"/>
            <a:ext cx="10515600" cy="848533"/>
          </a:xfrm>
        </p:spPr>
        <p:txBody>
          <a:bodyPr>
            <a:normAutofit/>
          </a:bodyPr>
          <a:lstStyle/>
          <a:p>
            <a:pPr marL="0" indent="0"/>
            <a:r>
              <a:rPr lang="en-US" dirty="0" smtClean="0"/>
              <a:t>RFI conclusions</a:t>
            </a:r>
            <a:endParaRPr lang="en-US" dirty="0"/>
          </a:p>
        </p:txBody>
      </p:sp>
      <p:sp>
        <p:nvSpPr>
          <p:cNvPr id="2" name="Slide Number Placeholder 1"/>
          <p:cNvSpPr>
            <a:spLocks noGrp="1"/>
          </p:cNvSpPr>
          <p:nvPr>
            <p:ph type="sldNum" sz="quarter" idx="12"/>
          </p:nvPr>
        </p:nvSpPr>
        <p:spPr/>
        <p:txBody>
          <a:bodyPr/>
          <a:lstStyle/>
          <a:p>
            <a:fld id="{1FEA08CD-AAD8-4230-8D61-87F3DE0F0562}" type="slidenum">
              <a:rPr lang="en-US" smtClean="0"/>
              <a:pPr/>
              <a:t>11</a:t>
            </a:fld>
            <a:endParaRPr lang="en-US" dirty="0"/>
          </a:p>
        </p:txBody>
      </p:sp>
    </p:spTree>
    <p:extLst>
      <p:ext uri="{BB962C8B-B14F-4D97-AF65-F5344CB8AC3E}">
        <p14:creationId xmlns:p14="http://schemas.microsoft.com/office/powerpoint/2010/main" val="3690370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normAutofit/>
          </a:bodyPr>
          <a:lstStyle/>
          <a:p>
            <a:r>
              <a:rPr lang="en-US" dirty="0" smtClean="0"/>
              <a:t>Background- why now</a:t>
            </a:r>
          </a:p>
          <a:p>
            <a:r>
              <a:rPr lang="en-US" dirty="0" smtClean="0"/>
              <a:t>More </a:t>
            </a:r>
            <a:r>
              <a:rPr lang="en-US" dirty="0" smtClean="0"/>
              <a:t>RFI responses</a:t>
            </a:r>
          </a:p>
          <a:p>
            <a:r>
              <a:rPr lang="en-US" dirty="0" smtClean="0"/>
              <a:t>Other thinkers and funders</a:t>
            </a:r>
            <a:endParaRPr lang="en-US"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12</a:t>
            </a:fld>
            <a:endParaRPr lang="en-US" dirty="0"/>
          </a:p>
        </p:txBody>
      </p:sp>
    </p:spTree>
    <p:extLst>
      <p:ext uri="{BB962C8B-B14F-4D97-AF65-F5344CB8AC3E}">
        <p14:creationId xmlns:p14="http://schemas.microsoft.com/office/powerpoint/2010/main" val="3391867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now? </a:t>
            </a:r>
            <a:br>
              <a:rPr lang="en-US" b="1" dirty="0" smtClean="0"/>
            </a:br>
            <a:r>
              <a:rPr lang="en-US" sz="3600" b="1" dirty="0" smtClean="0"/>
              <a:t>A dynamic situation with the potential to advance science</a:t>
            </a:r>
            <a:endParaRPr lang="en-US" b="1" dirty="0"/>
          </a:p>
        </p:txBody>
      </p:sp>
      <p:sp>
        <p:nvSpPr>
          <p:cNvPr id="3" name="Content Placeholder 2"/>
          <p:cNvSpPr>
            <a:spLocks noGrp="1"/>
          </p:cNvSpPr>
          <p:nvPr>
            <p:ph idx="1"/>
          </p:nvPr>
        </p:nvSpPr>
        <p:spPr/>
        <p:txBody>
          <a:bodyPr>
            <a:noAutofit/>
          </a:bodyPr>
          <a:lstStyle/>
          <a:p>
            <a:pPr>
              <a:lnSpc>
                <a:spcPct val="100000"/>
              </a:lnSpc>
              <a:spcBef>
                <a:spcPts val="0"/>
              </a:spcBef>
              <a:spcAft>
                <a:spcPts val="600"/>
              </a:spcAft>
            </a:pPr>
            <a:r>
              <a:rPr lang="en-US" dirty="0" smtClean="0"/>
              <a:t>Growing recognition that interim research products could speed the dissemination of science and enhance rigor </a:t>
            </a:r>
          </a:p>
          <a:p>
            <a:pPr lvl="1">
              <a:lnSpc>
                <a:spcPct val="100000"/>
              </a:lnSpc>
              <a:spcBef>
                <a:spcPts val="0"/>
              </a:spcBef>
              <a:buFont typeface="Wingdings" panose="05000000000000000000" pitchFamily="2" charset="2"/>
              <a:buChar char="§"/>
            </a:pPr>
            <a:r>
              <a:rPr lang="en-US" dirty="0" smtClean="0"/>
              <a:t>Many disciplines have been using preprints for years (economics, physics)</a:t>
            </a:r>
          </a:p>
          <a:p>
            <a:pPr lvl="1">
              <a:lnSpc>
                <a:spcPct val="100000"/>
              </a:lnSpc>
              <a:spcBef>
                <a:spcPts val="0"/>
              </a:spcBef>
              <a:buFont typeface="Wingdings" panose="05000000000000000000" pitchFamily="2" charset="2"/>
              <a:buChar char="§"/>
            </a:pPr>
            <a:r>
              <a:rPr lang="en-US" dirty="0" smtClean="0"/>
              <a:t>Groups like </a:t>
            </a:r>
            <a:r>
              <a:rPr lang="en-US" dirty="0" smtClean="0">
                <a:hlinkClick r:id="rId2"/>
              </a:rPr>
              <a:t>ASAPbio</a:t>
            </a:r>
            <a:r>
              <a:rPr lang="en-US" dirty="0" smtClean="0"/>
              <a:t> suggest expanding preprints could increase the impact of NIH research</a:t>
            </a:r>
          </a:p>
          <a:p>
            <a:pPr lvl="1">
              <a:lnSpc>
                <a:spcPct val="100000"/>
              </a:lnSpc>
              <a:spcBef>
                <a:spcPts val="0"/>
              </a:spcBef>
              <a:buFont typeface="Wingdings" panose="05000000000000000000" pitchFamily="2" charset="2"/>
              <a:buChar char="§"/>
            </a:pPr>
            <a:r>
              <a:rPr lang="en-US" dirty="0" smtClean="0"/>
              <a:t>Groups like the </a:t>
            </a:r>
            <a:r>
              <a:rPr lang="en-US" dirty="0" smtClean="0">
                <a:hlinkClick r:id="rId3"/>
              </a:rPr>
              <a:t>Center for Open Science </a:t>
            </a:r>
            <a:r>
              <a:rPr lang="en-US" dirty="0" smtClean="0"/>
              <a:t>suggest preregistration could enhance rigor of NIH supported research</a:t>
            </a:r>
          </a:p>
          <a:p>
            <a:pPr>
              <a:lnSpc>
                <a:spcPct val="100000"/>
              </a:lnSpc>
              <a:spcAft>
                <a:spcPts val="1200"/>
              </a:spcAft>
            </a:pPr>
            <a:r>
              <a:rPr lang="en-US" dirty="0" smtClean="0"/>
              <a:t>Change happening at different rates for different disciplines</a:t>
            </a:r>
          </a:p>
          <a:p>
            <a:pPr>
              <a:lnSpc>
                <a:spcPct val="100000"/>
              </a:lnSpc>
              <a:spcAft>
                <a:spcPts val="1200"/>
              </a:spcAft>
            </a:pPr>
            <a:r>
              <a:rPr lang="en-US" dirty="0" smtClean="0"/>
              <a:t>No clear definitions</a:t>
            </a:r>
          </a:p>
          <a:p>
            <a:pPr>
              <a:lnSpc>
                <a:spcPct val="100000"/>
              </a:lnSpc>
              <a:spcAft>
                <a:spcPts val="1200"/>
              </a:spcAft>
            </a:pPr>
            <a:r>
              <a:rPr lang="en-US" dirty="0" smtClean="0"/>
              <a:t>NIH rules are narrow; except for the reference section of applications!</a:t>
            </a:r>
          </a:p>
        </p:txBody>
      </p:sp>
      <p:sp>
        <p:nvSpPr>
          <p:cNvPr id="4" name="Slide Number Placeholder 3"/>
          <p:cNvSpPr>
            <a:spLocks noGrp="1"/>
          </p:cNvSpPr>
          <p:nvPr>
            <p:ph type="sldNum" sz="quarter" idx="12"/>
          </p:nvPr>
        </p:nvSpPr>
        <p:spPr/>
        <p:txBody>
          <a:bodyPr/>
          <a:lstStyle/>
          <a:p>
            <a:fld id="{0E997590-8F2C-478E-9606-3E30DBE3BF68}" type="slidenum">
              <a:rPr lang="en-US" smtClean="0"/>
              <a:t>13</a:t>
            </a:fld>
            <a:endParaRPr lang="en-US" dirty="0"/>
          </a:p>
        </p:txBody>
      </p:sp>
    </p:spTree>
    <p:extLst>
      <p:ext uri="{BB962C8B-B14F-4D97-AF65-F5344CB8AC3E}">
        <p14:creationId xmlns:p14="http://schemas.microsoft.com/office/powerpoint/2010/main" val="22902716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RFI summary</a:t>
            </a:r>
            <a:endParaRPr lang="en-US" dirty="0"/>
          </a:p>
        </p:txBody>
      </p:sp>
      <p:sp>
        <p:nvSpPr>
          <p:cNvPr id="3" name="Content Placeholder 2"/>
          <p:cNvSpPr>
            <a:spLocks noGrp="1"/>
          </p:cNvSpPr>
          <p:nvPr>
            <p:ph idx="1"/>
          </p:nvPr>
        </p:nvSpPr>
        <p:spPr>
          <a:xfrm>
            <a:off x="838200" y="1375794"/>
            <a:ext cx="10515600" cy="4801169"/>
          </a:xfrm>
        </p:spPr>
        <p:txBody>
          <a:bodyPr>
            <a:normAutofit lnSpcReduction="10000"/>
          </a:bodyPr>
          <a:lstStyle/>
          <a:p>
            <a:pPr marL="0" indent="0">
              <a:buNone/>
            </a:pPr>
            <a:r>
              <a:rPr lang="en-US" dirty="0" smtClean="0"/>
              <a:t>Questions</a:t>
            </a:r>
          </a:p>
          <a:p>
            <a:pPr marL="914400" lvl="1" indent="-457200">
              <a:buAutoNum type="arabicPeriod"/>
            </a:pPr>
            <a:r>
              <a:rPr lang="en-US" dirty="0" smtClean="0"/>
              <a:t>Types </a:t>
            </a:r>
            <a:r>
              <a:rPr lang="en-US" dirty="0"/>
              <a:t>of interim research products </a:t>
            </a:r>
            <a:r>
              <a:rPr lang="en-US" dirty="0" smtClean="0"/>
              <a:t>you </a:t>
            </a:r>
            <a:r>
              <a:rPr lang="en-US" dirty="0"/>
              <a:t>or your organization create/and or host. </a:t>
            </a:r>
            <a:endParaRPr lang="en-US" dirty="0" smtClean="0"/>
          </a:p>
          <a:p>
            <a:pPr marL="914400" lvl="1" indent="-457200">
              <a:buAutoNum type="arabicPeriod"/>
            </a:pPr>
            <a:r>
              <a:rPr lang="en-US" dirty="0" smtClean="0"/>
              <a:t>Feedback </a:t>
            </a:r>
            <a:r>
              <a:rPr lang="en-US" dirty="0"/>
              <a:t>on what are considered to be interim research products, and how they are used in your field</a:t>
            </a:r>
            <a:r>
              <a:rPr lang="en-US" dirty="0" smtClean="0"/>
              <a:t>. </a:t>
            </a:r>
          </a:p>
          <a:p>
            <a:pPr marL="914400" lvl="1" indent="-457200">
              <a:buAutoNum type="arabicPeriod"/>
            </a:pPr>
            <a:r>
              <a:rPr lang="en-US" dirty="0" smtClean="0"/>
              <a:t>Insight </a:t>
            </a:r>
            <a:r>
              <a:rPr lang="en-US" dirty="0"/>
              <a:t>on how particular types of interim research products might impact the advancement of science. </a:t>
            </a:r>
            <a:endParaRPr lang="en-US" dirty="0" smtClean="0"/>
          </a:p>
          <a:p>
            <a:pPr marL="914400" lvl="1" indent="-457200">
              <a:buAutoNum type="arabicPeriod"/>
            </a:pPr>
            <a:r>
              <a:rPr lang="en-US" dirty="0" smtClean="0"/>
              <a:t>Feedback </a:t>
            </a:r>
            <a:r>
              <a:rPr lang="en-US" dirty="0"/>
              <a:t>on potential citation standards</a:t>
            </a:r>
            <a:r>
              <a:rPr lang="en-US" dirty="0" smtClean="0"/>
              <a:t>.</a:t>
            </a:r>
          </a:p>
          <a:p>
            <a:pPr marL="914400" lvl="1" indent="-457200">
              <a:buAutoNum type="arabicPeriod"/>
            </a:pPr>
            <a:r>
              <a:rPr lang="en-US" dirty="0" smtClean="0"/>
              <a:t>Insight </a:t>
            </a:r>
            <a:r>
              <a:rPr lang="en-US" dirty="0"/>
              <a:t>on the possible need and potential impact of citing interim products on peer review of NIH applications. </a:t>
            </a:r>
            <a:endParaRPr lang="en-US" dirty="0" smtClean="0"/>
          </a:p>
          <a:p>
            <a:pPr marL="914400" lvl="1" indent="-457200">
              <a:buAutoNum type="arabicPeriod"/>
            </a:pPr>
            <a:r>
              <a:rPr lang="en-US" dirty="0" smtClean="0"/>
              <a:t>Advice on how NIH reviewers might evaluate citations of interim research products in applications. </a:t>
            </a:r>
          </a:p>
          <a:p>
            <a:pPr marL="914400" lvl="1" indent="-457200">
              <a:buAutoNum type="arabicPeriod"/>
            </a:pPr>
            <a:r>
              <a:rPr lang="en-US" dirty="0" smtClean="0"/>
              <a:t>Any </a:t>
            </a:r>
            <a:r>
              <a:rPr lang="en-US" dirty="0"/>
              <a:t>other relevant </a:t>
            </a:r>
            <a:r>
              <a:rPr lang="en-US" dirty="0" smtClean="0"/>
              <a:t>information</a:t>
            </a:r>
          </a:p>
        </p:txBody>
      </p:sp>
      <p:sp>
        <p:nvSpPr>
          <p:cNvPr id="4" name="Slide Number Placeholder 3"/>
          <p:cNvSpPr>
            <a:spLocks noGrp="1"/>
          </p:cNvSpPr>
          <p:nvPr>
            <p:ph type="sldNum" sz="quarter" idx="12"/>
          </p:nvPr>
        </p:nvSpPr>
        <p:spPr/>
        <p:txBody>
          <a:bodyPr/>
          <a:lstStyle/>
          <a:p>
            <a:fld id="{1FEA08CD-AAD8-4230-8D61-87F3DE0F0562}" type="slidenum">
              <a:rPr lang="en-US" smtClean="0"/>
              <a:pPr/>
              <a:t>14</a:t>
            </a:fld>
            <a:endParaRPr lang="en-US" dirty="0"/>
          </a:p>
        </p:txBody>
      </p:sp>
    </p:spTree>
    <p:extLst>
      <p:ext uri="{BB962C8B-B14F-4D97-AF65-F5344CB8AC3E}">
        <p14:creationId xmlns:p14="http://schemas.microsoft.com/office/powerpoint/2010/main" val="270851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26003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
            </a:r>
            <a:br>
              <a:rPr lang="en-US" dirty="0" smtClean="0"/>
            </a:br>
            <a:endParaRPr lang="en-US" dirty="0"/>
          </a:p>
        </p:txBody>
      </p:sp>
      <p:sp>
        <p:nvSpPr>
          <p:cNvPr id="12" name="Rectangle 11"/>
          <p:cNvSpPr/>
          <p:nvPr/>
        </p:nvSpPr>
        <p:spPr>
          <a:xfrm>
            <a:off x="676274" y="5698489"/>
            <a:ext cx="10086975" cy="1200329"/>
          </a:xfrm>
          <a:prstGeom prst="rect">
            <a:avLst/>
          </a:prstGeom>
        </p:spPr>
        <p:txBody>
          <a:bodyPr wrap="square">
            <a:spAutoFit/>
          </a:bodyPr>
          <a:lstStyle/>
          <a:p>
            <a:pPr marL="285750" indent="-285750">
              <a:buFont typeface="Arial" panose="020B0604020202020204" pitchFamily="34" charset="0"/>
              <a:buChar char="•"/>
            </a:pPr>
            <a:r>
              <a:rPr lang="en-US" dirty="0"/>
              <a:t>Current policies to support citing data, </a:t>
            </a:r>
            <a:r>
              <a:rPr lang="en-US" dirty="0" smtClean="0"/>
              <a:t>software, clinical </a:t>
            </a:r>
            <a:r>
              <a:rPr lang="en-US" dirty="0"/>
              <a:t>trial </a:t>
            </a:r>
            <a:r>
              <a:rPr lang="en-US" dirty="0" smtClean="0"/>
              <a:t>protocols, videos, books, specimens and objects, educational materials, abstracts and presentations; </a:t>
            </a:r>
            <a:r>
              <a:rPr lang="en-US" b="1" dirty="0" smtClean="0"/>
              <a:t>allow any citation in Reference section!</a:t>
            </a:r>
            <a:endParaRPr lang="en-US" b="1" dirty="0"/>
          </a:p>
          <a:p>
            <a:pPr marL="285750" indent="-285750">
              <a:buFont typeface="Arial" panose="020B0604020202020204" pitchFamily="34" charset="0"/>
              <a:buChar char="•"/>
            </a:pPr>
            <a:r>
              <a:rPr lang="en-US" dirty="0"/>
              <a:t>No policies to support citing preprints, </a:t>
            </a:r>
            <a:r>
              <a:rPr lang="en-US" dirty="0" smtClean="0"/>
              <a:t>non-clinical trial protocols, ontologies, and lab notebooks in biosketches or RPPRs</a:t>
            </a:r>
            <a:endParaRPr lang="en-US" dirty="0"/>
          </a:p>
        </p:txBody>
      </p:sp>
      <p:graphicFrame>
        <p:nvGraphicFramePr>
          <p:cNvPr id="13" name="Chart 12"/>
          <p:cNvGraphicFramePr>
            <a:graphicFrameLocks/>
          </p:cNvGraphicFramePr>
          <p:nvPr>
            <p:extLst>
              <p:ext uri="{D42A27DB-BD31-4B8C-83A1-F6EECF244321}">
                <p14:modId xmlns:p14="http://schemas.microsoft.com/office/powerpoint/2010/main" val="195567484"/>
              </p:ext>
            </p:extLst>
          </p:nvPr>
        </p:nvGraphicFramePr>
        <p:xfrm>
          <a:off x="566735" y="981074"/>
          <a:ext cx="5262565" cy="45624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a:graphicFrameLocks/>
          </p:cNvGraphicFramePr>
          <p:nvPr>
            <p:extLst>
              <p:ext uri="{D42A27DB-BD31-4B8C-83A1-F6EECF244321}">
                <p14:modId xmlns:p14="http://schemas.microsoft.com/office/powerpoint/2010/main" val="3849845261"/>
              </p:ext>
            </p:extLst>
          </p:nvPr>
        </p:nvGraphicFramePr>
        <p:xfrm>
          <a:off x="6057899" y="981073"/>
          <a:ext cx="5572125" cy="4562475"/>
        </p:xfrm>
        <a:graphic>
          <a:graphicData uri="http://schemas.openxmlformats.org/drawingml/2006/chart">
            <c:chart xmlns:c="http://schemas.openxmlformats.org/drawingml/2006/chart" xmlns:r="http://schemas.openxmlformats.org/officeDocument/2006/relationships" r:id="rId4"/>
          </a:graphicData>
        </a:graphic>
      </p:graphicFrame>
      <p:sp>
        <p:nvSpPr>
          <p:cNvPr id="15" name="Slide Number Placeholder 14"/>
          <p:cNvSpPr>
            <a:spLocks noGrp="1"/>
          </p:cNvSpPr>
          <p:nvPr>
            <p:ph type="sldNum" sz="quarter" idx="12"/>
          </p:nvPr>
        </p:nvSpPr>
        <p:spPr/>
        <p:txBody>
          <a:bodyPr/>
          <a:lstStyle/>
          <a:p>
            <a:fld id="{1FEA08CD-AAD8-4230-8D61-87F3DE0F0562}" type="slidenum">
              <a:rPr lang="en-US" smtClean="0"/>
              <a:pPr/>
              <a:t>15</a:t>
            </a:fld>
            <a:endParaRPr lang="en-US" dirty="0"/>
          </a:p>
        </p:txBody>
      </p:sp>
      <p:sp>
        <p:nvSpPr>
          <p:cNvPr id="2" name="Title 1"/>
          <p:cNvSpPr>
            <a:spLocks noGrp="1"/>
          </p:cNvSpPr>
          <p:nvPr>
            <p:ph type="title"/>
          </p:nvPr>
        </p:nvSpPr>
        <p:spPr>
          <a:xfrm>
            <a:off x="110836" y="74284"/>
            <a:ext cx="10515600" cy="848533"/>
          </a:xfrm>
        </p:spPr>
        <p:txBody>
          <a:bodyPr>
            <a:normAutofit/>
          </a:bodyPr>
          <a:lstStyle/>
          <a:p>
            <a:r>
              <a:rPr lang="en-US" sz="4000" b="1" kern="1200" dirty="0" smtClean="0">
                <a:solidFill>
                  <a:srgbClr val="000000"/>
                </a:solidFill>
                <a:effectLst/>
                <a:latin typeface="Calibri" panose="020F0502020204030204" pitchFamily="34" charset="0"/>
                <a:ea typeface="+mn-ea"/>
                <a:cs typeface="+mn-cs"/>
              </a:rPr>
              <a:t>What are interim research products- RFI results </a:t>
            </a:r>
            <a:endParaRPr lang="en-US" sz="4000" dirty="0"/>
          </a:p>
        </p:txBody>
      </p:sp>
    </p:spTree>
    <p:extLst>
      <p:ext uri="{BB962C8B-B14F-4D97-AF65-F5344CB8AC3E}">
        <p14:creationId xmlns:p14="http://schemas.microsoft.com/office/powerpoint/2010/main" val="1877682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3932" y="294466"/>
            <a:ext cx="10515600" cy="848533"/>
          </a:xfrm>
        </p:spPr>
        <p:txBody>
          <a:bodyPr>
            <a:noAutofit/>
          </a:bodyPr>
          <a:lstStyle/>
          <a:p>
            <a:pPr lvl="1" algn="l"/>
            <a:r>
              <a:rPr lang="en-US" sz="2800" b="1" dirty="0" smtClean="0"/>
              <a:t>RFI response: Use of interim research products in your field</a:t>
            </a:r>
          </a:p>
        </p:txBody>
      </p:sp>
      <p:graphicFrame>
        <p:nvGraphicFramePr>
          <p:cNvPr id="8" name="Chart 7"/>
          <p:cNvGraphicFramePr>
            <a:graphicFrameLocks/>
          </p:cNvGraphicFramePr>
          <p:nvPr>
            <p:extLst>
              <p:ext uri="{D42A27DB-BD31-4B8C-83A1-F6EECF244321}">
                <p14:modId xmlns:p14="http://schemas.microsoft.com/office/powerpoint/2010/main" val="2685349685"/>
              </p:ext>
            </p:extLst>
          </p:nvPr>
        </p:nvGraphicFramePr>
        <p:xfrm>
          <a:off x="2000250" y="1142999"/>
          <a:ext cx="8191500" cy="5362575"/>
        </p:xfrm>
        <a:graphic>
          <a:graphicData uri="http://schemas.openxmlformats.org/drawingml/2006/chart">
            <c:chart xmlns:c="http://schemas.openxmlformats.org/drawingml/2006/chart" xmlns:r="http://schemas.openxmlformats.org/officeDocument/2006/relationships" r:id="rId2"/>
          </a:graphicData>
        </a:graphic>
      </p:graphicFrame>
      <p:sp>
        <p:nvSpPr>
          <p:cNvPr id="9" name="Slide Number Placeholder 8"/>
          <p:cNvSpPr>
            <a:spLocks noGrp="1"/>
          </p:cNvSpPr>
          <p:nvPr>
            <p:ph type="sldNum" sz="quarter" idx="12"/>
          </p:nvPr>
        </p:nvSpPr>
        <p:spPr/>
        <p:txBody>
          <a:bodyPr/>
          <a:lstStyle/>
          <a:p>
            <a:fld id="{1FEA08CD-AAD8-4230-8D61-87F3DE0F0562}" type="slidenum">
              <a:rPr lang="en-US" smtClean="0"/>
              <a:pPr/>
              <a:t>16</a:t>
            </a:fld>
            <a:endParaRPr lang="en-US" dirty="0"/>
          </a:p>
        </p:txBody>
      </p:sp>
    </p:spTree>
    <p:extLst>
      <p:ext uri="{BB962C8B-B14F-4D97-AF65-F5344CB8AC3E}">
        <p14:creationId xmlns:p14="http://schemas.microsoft.com/office/powerpoint/2010/main" val="2602435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Citations</a:t>
            </a:r>
            <a:br>
              <a:rPr lang="en-US" dirty="0"/>
            </a:br>
            <a:r>
              <a:rPr lang="en-US" sz="2000" dirty="0"/>
              <a:t>Feedback on potential citation standards</a:t>
            </a:r>
          </a:p>
        </p:txBody>
      </p:sp>
      <p:graphicFrame>
        <p:nvGraphicFramePr>
          <p:cNvPr id="5" name="Chart 4"/>
          <p:cNvGraphicFramePr>
            <a:graphicFrameLocks/>
          </p:cNvGraphicFramePr>
          <p:nvPr>
            <p:extLst>
              <p:ext uri="{D42A27DB-BD31-4B8C-83A1-F6EECF244321}">
                <p14:modId xmlns:p14="http://schemas.microsoft.com/office/powerpoint/2010/main" val="1023749654"/>
              </p:ext>
            </p:extLst>
          </p:nvPr>
        </p:nvGraphicFramePr>
        <p:xfrm>
          <a:off x="192560" y="1609725"/>
          <a:ext cx="10086974" cy="4514850"/>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1FEA08CD-AAD8-4230-8D61-87F3DE0F0562}" type="slidenum">
              <a:rPr lang="en-US" smtClean="0"/>
              <a:pPr/>
              <a:t>17</a:t>
            </a:fld>
            <a:endParaRPr lang="en-US" dirty="0"/>
          </a:p>
        </p:txBody>
      </p:sp>
      <p:sp>
        <p:nvSpPr>
          <p:cNvPr id="3" name="TextBox 2"/>
          <p:cNvSpPr txBox="1"/>
          <p:nvPr/>
        </p:nvSpPr>
        <p:spPr>
          <a:xfrm>
            <a:off x="5634680" y="4262566"/>
            <a:ext cx="6296797" cy="1477328"/>
          </a:xfrm>
          <a:prstGeom prst="rect">
            <a:avLst/>
          </a:prstGeom>
          <a:solidFill>
            <a:schemeClr val="bg1"/>
          </a:solidFill>
          <a:ln>
            <a:solidFill>
              <a:schemeClr val="tx1"/>
            </a:solidFill>
          </a:ln>
        </p:spPr>
        <p:txBody>
          <a:bodyPr wrap="square" rtlCol="0">
            <a:spAutoFit/>
          </a:bodyPr>
          <a:lstStyle/>
          <a:p>
            <a:r>
              <a:rPr lang="en-US" dirty="0" smtClean="0"/>
              <a:t>Issues raised in other venues, but minor in this RFI:</a:t>
            </a:r>
          </a:p>
          <a:p>
            <a:pPr marL="285750" indent="-285750">
              <a:buFont typeface="Arial" panose="020B0604020202020204" pitchFamily="34" charset="0"/>
              <a:buChar char="•"/>
            </a:pPr>
            <a:r>
              <a:rPr lang="en-US" dirty="0" smtClean="0"/>
              <a:t>License-example BiorXiv- </a:t>
            </a:r>
            <a:r>
              <a:rPr lang="en-US" b="1" dirty="0" smtClean="0"/>
              <a:t>“</a:t>
            </a:r>
            <a:r>
              <a:rPr lang="en-US" dirty="0"/>
              <a:t>The copyright holder for this preprint is the author/funder. All rights reserved. No reuse allowed without permission</a:t>
            </a:r>
            <a:r>
              <a:rPr lang="en-US" dirty="0" smtClean="0"/>
              <a:t>.”</a:t>
            </a:r>
            <a:endParaRPr lang="en-US" dirty="0"/>
          </a:p>
          <a:p>
            <a:pPr marL="285750" indent="-285750">
              <a:buFont typeface="Arial" panose="020B0604020202020204" pitchFamily="34" charset="0"/>
              <a:buChar char="•"/>
            </a:pPr>
            <a:r>
              <a:rPr lang="en-US" dirty="0" smtClean="0"/>
              <a:t>Competing </a:t>
            </a:r>
            <a:r>
              <a:rPr lang="en-US" dirty="0"/>
              <a:t>interests and other ethics </a:t>
            </a:r>
            <a:r>
              <a:rPr lang="en-US" dirty="0" smtClean="0"/>
              <a:t>issues</a:t>
            </a:r>
            <a:endParaRPr lang="en-US" dirty="0"/>
          </a:p>
        </p:txBody>
      </p:sp>
    </p:spTree>
    <p:extLst>
      <p:ext uri="{BB962C8B-B14F-4D97-AF65-F5344CB8AC3E}">
        <p14:creationId xmlns:p14="http://schemas.microsoft.com/office/powerpoint/2010/main" val="2661244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Final RFI comments</a:t>
            </a:r>
            <a:br>
              <a:rPr lang="en-US" dirty="0" smtClean="0"/>
            </a:br>
            <a:r>
              <a:rPr lang="en-US" sz="2200" dirty="0"/>
              <a:t>Any other relevant </a:t>
            </a:r>
            <a:r>
              <a:rPr lang="en-US" sz="2200" dirty="0" smtClean="0"/>
              <a:t>information</a:t>
            </a:r>
            <a:endParaRPr lang="en-US" sz="2200"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18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332041464"/>
              </p:ext>
            </p:extLst>
          </p:nvPr>
        </p:nvGraphicFramePr>
        <p:xfrm>
          <a:off x="1581148" y="1896269"/>
          <a:ext cx="9115426" cy="3122295"/>
        </p:xfrm>
        <a:graphic>
          <a:graphicData uri="http://schemas.openxmlformats.org/drawingml/2006/table">
            <a:tbl>
              <a:tblPr/>
              <a:tblGrid>
                <a:gridCol w="4385150"/>
                <a:gridCol w="852667"/>
                <a:gridCol w="1360208"/>
                <a:gridCol w="1603828"/>
                <a:gridCol w="913573"/>
              </a:tblGrid>
              <a:tr h="190500">
                <a:tc>
                  <a:txBody>
                    <a:bodyPr/>
                    <a:lstStyle/>
                    <a:p>
                      <a:pPr algn="l" fontAlgn="b"/>
                      <a:r>
                        <a:rPr lang="en-US" sz="1800" b="1" i="0" u="none" strike="noStrike" dirty="0">
                          <a:solidFill>
                            <a:srgbClr val="000000"/>
                          </a:solidFill>
                          <a:effectLst/>
                          <a:latin typeface="Calibri" panose="020F0502020204030204" pitchFamily="34" charset="0"/>
                        </a:rPr>
                        <a:t>Final Comments</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N/A</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Unsupportive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Total</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Blank/No Response</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80%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17%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30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93%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14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3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41%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36%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23%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22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Scientist/Author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78%</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20%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276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Scientist/Author</a:t>
                      </a:r>
                      <a:r>
                        <a:rPr lang="en-US" sz="1800" b="0" i="0" u="none" strike="noStrike" dirty="0" smtClean="0">
                          <a:solidFill>
                            <a:srgbClr val="000000"/>
                          </a:solidFill>
                          <a:effectLst/>
                          <a:latin typeface="Calibri" panose="020F0502020204030204" pitchFamily="34" charset="0"/>
                        </a:rPr>
                        <a:t>; Other</a:t>
                      </a:r>
                      <a:endParaRPr lang="en-US" sz="1800" b="0" i="0" u="none" strike="noStrike" dirty="0">
                        <a:solidFill>
                          <a:srgbClr val="000000"/>
                        </a:solidFill>
                        <a:effectLst/>
                        <a:latin typeface="Calibri" panose="020F0502020204030204" pitchFamily="34" charset="0"/>
                      </a:endParaRP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Scientist/Author;Publisher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Scientist/Author;Publisher;Scientific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800" b="0" i="0" u="none" strike="noStrike" dirty="0">
                          <a:solidFill>
                            <a:srgbClr val="000000"/>
                          </a:solidFill>
                          <a:effectLst/>
                          <a:latin typeface="Calibri" panose="020F0502020204030204" pitchFamily="34" charset="0"/>
                        </a:rPr>
                        <a:t>Scientist/Author;Scientific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50%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50%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8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800" b="1" i="0" u="none" strike="noStrike" dirty="0">
                          <a:solidFill>
                            <a:srgbClr val="000000"/>
                          </a:solidFill>
                          <a:effectLst/>
                          <a:latin typeface="Calibri" panose="020F0502020204030204" pitchFamily="34" charset="0"/>
                        </a:rPr>
                        <a:t> Total</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76%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21%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800" b="1" i="0" u="none" strike="noStrike" dirty="0">
                          <a:solidFill>
                            <a:srgbClr val="000000"/>
                          </a:solidFill>
                          <a:effectLst/>
                          <a:latin typeface="Calibri" panose="020F0502020204030204" pitchFamily="34" charset="0"/>
                        </a:rPr>
                        <a:t>351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bl>
          </a:graphicData>
        </a:graphic>
      </p:graphicFrame>
    </p:spTree>
    <p:extLst>
      <p:ext uri="{BB962C8B-B14F-4D97-AF65-F5344CB8AC3E}">
        <p14:creationId xmlns:p14="http://schemas.microsoft.com/office/powerpoint/2010/main" val="3261269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policy materials</a:t>
            </a:r>
            <a:endParaRPr lang="en-US" dirty="0"/>
          </a:p>
        </p:txBody>
      </p:sp>
      <p:sp>
        <p:nvSpPr>
          <p:cNvPr id="3" name="Content Placeholder 2"/>
          <p:cNvSpPr>
            <a:spLocks noGrp="1"/>
          </p:cNvSpPr>
          <p:nvPr>
            <p:ph idx="1"/>
          </p:nvPr>
        </p:nvSpPr>
        <p:spPr/>
        <p:txBody>
          <a:bodyPr/>
          <a:lstStyle/>
          <a:p>
            <a:r>
              <a:rPr lang="en-US" dirty="0" smtClean="0"/>
              <a:t>HHMI announcement</a:t>
            </a:r>
          </a:p>
          <a:p>
            <a:r>
              <a:rPr lang="en-US" dirty="0" smtClean="0"/>
              <a:t>MRC statement</a:t>
            </a:r>
          </a:p>
          <a:p>
            <a:r>
              <a:rPr lang="en-US" dirty="0" err="1" smtClean="0"/>
              <a:t>Wellcome</a:t>
            </a:r>
            <a:r>
              <a:rPr lang="en-US" dirty="0"/>
              <a:t> </a:t>
            </a:r>
            <a:r>
              <a:rPr lang="en-US" dirty="0" smtClean="0"/>
              <a:t>statement</a:t>
            </a:r>
          </a:p>
          <a:p>
            <a:r>
              <a:rPr lang="en-US" dirty="0" smtClean="0"/>
              <a:t>NSF </a:t>
            </a:r>
            <a:r>
              <a:rPr lang="en-US" dirty="0"/>
              <a:t>Instructions</a:t>
            </a:r>
          </a:p>
          <a:p>
            <a:endParaRPr lang="en-US" dirty="0" smtClean="0"/>
          </a:p>
        </p:txBody>
      </p:sp>
      <p:sp>
        <p:nvSpPr>
          <p:cNvPr id="4" name="Slide Number Placeholder 3"/>
          <p:cNvSpPr>
            <a:spLocks noGrp="1"/>
          </p:cNvSpPr>
          <p:nvPr>
            <p:ph type="sldNum" sz="quarter" idx="12"/>
          </p:nvPr>
        </p:nvSpPr>
        <p:spPr/>
        <p:txBody>
          <a:bodyPr/>
          <a:lstStyle/>
          <a:p>
            <a:fld id="{1FEA08CD-AAD8-4230-8D61-87F3DE0F0562}" type="slidenum">
              <a:rPr lang="en-US" smtClean="0"/>
              <a:pPr/>
              <a:t>19</a:t>
            </a:fld>
            <a:endParaRPr lang="en-US" dirty="0"/>
          </a:p>
        </p:txBody>
      </p:sp>
    </p:spTree>
    <p:extLst>
      <p:ext uri="{BB962C8B-B14F-4D97-AF65-F5344CB8AC3E}">
        <p14:creationId xmlns:p14="http://schemas.microsoft.com/office/powerpoint/2010/main" val="64117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86E3429-5C45-4A89-8773-E6C35D99A4A3}" type="slidenum">
              <a:rPr lang="en-US" smtClean="0"/>
              <a:t>2</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4171" y="3364803"/>
            <a:ext cx="6652591" cy="3356672"/>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4561" y="1196006"/>
            <a:ext cx="5555422" cy="258573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24927" y="1691023"/>
            <a:ext cx="4277139" cy="922235"/>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599" y="3935896"/>
            <a:ext cx="6791738" cy="1708288"/>
          </a:xfrm>
          <a:prstGeom prst="rect">
            <a:avLst/>
          </a:prstGeom>
        </p:spPr>
      </p:pic>
      <p:sp>
        <p:nvSpPr>
          <p:cNvPr id="9" name="Title 1"/>
          <p:cNvSpPr>
            <a:spLocks noGrp="1"/>
          </p:cNvSpPr>
          <p:nvPr>
            <p:ph type="title"/>
          </p:nvPr>
        </p:nvSpPr>
        <p:spPr>
          <a:xfrm>
            <a:off x="602815" y="-106002"/>
            <a:ext cx="10515600" cy="1325563"/>
          </a:xfrm>
        </p:spPr>
        <p:txBody>
          <a:bodyPr>
            <a:normAutofit/>
          </a:bodyPr>
          <a:lstStyle/>
          <a:p>
            <a:r>
              <a:rPr lang="en-US" sz="4000" b="1" dirty="0" smtClean="0"/>
              <a:t>Preprints: Hot off (and in) the Press</a:t>
            </a:r>
            <a:endParaRPr lang="en-US" sz="4000" b="1" dirty="0"/>
          </a:p>
        </p:txBody>
      </p:sp>
    </p:spTree>
    <p:extLst>
      <p:ext uri="{BB962C8B-B14F-4D97-AF65-F5344CB8AC3E}">
        <p14:creationId xmlns:p14="http://schemas.microsoft.com/office/powerpoint/2010/main" val="1375668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HHMI allowing preprints, disallowing papers under review</a:t>
            </a:r>
            <a:endParaRPr lang="en-US" dirty="0"/>
          </a:p>
        </p:txBody>
      </p:sp>
      <p:sp>
        <p:nvSpPr>
          <p:cNvPr id="3" name="Content Placeholder 2"/>
          <p:cNvSpPr>
            <a:spLocks noGrp="1"/>
          </p:cNvSpPr>
          <p:nvPr>
            <p:ph idx="1"/>
          </p:nvPr>
        </p:nvSpPr>
        <p:spPr>
          <a:xfrm>
            <a:off x="428625" y="1371210"/>
            <a:ext cx="10515600" cy="4351338"/>
          </a:xfrm>
        </p:spPr>
        <p:txBody>
          <a:bodyPr>
            <a:noAutofit/>
          </a:bodyPr>
          <a:lstStyle/>
          <a:p>
            <a:pPr marL="0" indent="0">
              <a:spcBef>
                <a:spcPts val="0"/>
              </a:spcBef>
              <a:buNone/>
            </a:pPr>
            <a:r>
              <a:rPr lang="en-US" sz="1200" dirty="0"/>
              <a:t>Sent: Monday, January 30, 2017 9:53 AM</a:t>
            </a:r>
          </a:p>
          <a:p>
            <a:pPr marL="0" indent="0">
              <a:spcBef>
                <a:spcPts val="0"/>
              </a:spcBef>
              <a:buNone/>
            </a:pPr>
            <a:r>
              <a:rPr lang="en-US" sz="1200" dirty="0"/>
              <a:t>To: HHMI - Investigators</a:t>
            </a:r>
          </a:p>
          <a:p>
            <a:pPr marL="0" indent="0">
              <a:spcBef>
                <a:spcPts val="0"/>
              </a:spcBef>
              <a:buNone/>
            </a:pPr>
            <a:r>
              <a:rPr lang="en-US" sz="1200" dirty="0"/>
              <a:t>Cc: Scientific Officers; Henning, Heidi; O'Shea, Erin</a:t>
            </a:r>
          </a:p>
          <a:p>
            <a:pPr marL="0" indent="0">
              <a:spcBef>
                <a:spcPts val="0"/>
              </a:spcBef>
              <a:buNone/>
            </a:pPr>
            <a:r>
              <a:rPr lang="en-US" sz="1200" dirty="0"/>
              <a:t>Subject: HHMI PUBLIC ACCESS POLICY</a:t>
            </a:r>
          </a:p>
          <a:p>
            <a:pPr marL="0" indent="0">
              <a:spcBef>
                <a:spcPts val="0"/>
              </a:spcBef>
              <a:buNone/>
            </a:pPr>
            <a:r>
              <a:rPr lang="en-US" sz="1200" dirty="0"/>
              <a:t> </a:t>
            </a:r>
          </a:p>
          <a:p>
            <a:pPr marL="0" indent="0">
              <a:spcBef>
                <a:spcPts val="0"/>
              </a:spcBef>
              <a:buNone/>
            </a:pPr>
            <a:r>
              <a:rPr lang="en-US" sz="1200" dirty="0"/>
              <a:t>Dear Investigators,</a:t>
            </a:r>
          </a:p>
          <a:p>
            <a:pPr marL="0" indent="0">
              <a:spcBef>
                <a:spcPts val="0"/>
              </a:spcBef>
              <a:buNone/>
            </a:pPr>
            <a:r>
              <a:rPr lang="en-US" sz="1200" dirty="0"/>
              <a:t> </a:t>
            </a:r>
          </a:p>
          <a:p>
            <a:pPr marL="0" indent="0">
              <a:spcBef>
                <a:spcPts val="0"/>
              </a:spcBef>
              <a:buNone/>
            </a:pPr>
            <a:r>
              <a:rPr lang="en-US" sz="1200" dirty="0"/>
              <a:t>I am writing to draw your attention to an upcoming policy change for HHMI regarding public access to publications.</a:t>
            </a:r>
          </a:p>
          <a:p>
            <a:pPr marL="0" indent="0">
              <a:spcBef>
                <a:spcPts val="0"/>
              </a:spcBef>
              <a:buNone/>
            </a:pPr>
            <a:r>
              <a:rPr lang="en-US" sz="1200" dirty="0"/>
              <a:t> </a:t>
            </a:r>
          </a:p>
          <a:p>
            <a:pPr marL="0" indent="0">
              <a:spcBef>
                <a:spcPts val="0"/>
              </a:spcBef>
              <a:buNone/>
            </a:pPr>
            <a:r>
              <a:rPr lang="en-US" sz="1200" dirty="0"/>
              <a:t>HHMI laboratory heads may wish to consider depositing articles in a preprint server, such as BioRxiv.  </a:t>
            </a:r>
            <a:r>
              <a:rPr lang="en-US" sz="1200" b="1" dirty="0"/>
              <a:t>Effective immediately the Institute recognizes deposited, publicly-available preprints as evidence of productivity and will accept them for purposes such as laboratory head reviews. </a:t>
            </a:r>
          </a:p>
          <a:p>
            <a:pPr marL="0" indent="0">
              <a:spcBef>
                <a:spcPts val="0"/>
              </a:spcBef>
              <a:buNone/>
            </a:pPr>
            <a:r>
              <a:rPr lang="en-US" sz="1200" b="1" dirty="0"/>
              <a:t> </a:t>
            </a:r>
          </a:p>
          <a:p>
            <a:pPr marL="0" indent="0">
              <a:spcBef>
                <a:spcPts val="0"/>
              </a:spcBef>
              <a:buNone/>
            </a:pPr>
            <a:r>
              <a:rPr lang="en-US" sz="1200" dirty="0"/>
              <a:t>Effective January 2018, if an Institute laboratory head whose appointment is up for review submits in his or her collection of significant papers an article that has been submitted for publication, but is not yet ‘in press’, then HHMI will not consider the article in the review unless it has been deposited in a preprint server from which it is available to the public. Deposit in a preprint server must occur before the article is submitted for the HHMI review. This policy is effective for investigators who will be reviewed after January 1, 2018. (The investigator is responsible for compliance with the preprint policy of the selected journal.)</a:t>
            </a:r>
          </a:p>
          <a:p>
            <a:pPr marL="0" indent="0">
              <a:spcBef>
                <a:spcPts val="0"/>
              </a:spcBef>
              <a:buNone/>
            </a:pPr>
            <a:r>
              <a:rPr lang="en-US" sz="1200" dirty="0"/>
              <a:t> </a:t>
            </a:r>
          </a:p>
          <a:p>
            <a:pPr marL="0" indent="0">
              <a:spcBef>
                <a:spcPts val="0"/>
              </a:spcBef>
              <a:buNone/>
            </a:pPr>
            <a:r>
              <a:rPr lang="en-US" sz="1200" dirty="0"/>
              <a:t>Further details and guidelines can be found in the Science Policies available on the Investigator Portal </a:t>
            </a:r>
            <a:r>
              <a:rPr lang="en-US" sz="1200" u="sng" dirty="0">
                <a:hlinkClick r:id="rId2" invalidUrl="https://investigator.hhmi.org/resources and policies/science-policies"/>
              </a:rPr>
              <a:t>https://investigator.hhmi.org/resources%20and%20policies/science-policies</a:t>
            </a:r>
            <a:r>
              <a:rPr lang="en-US" sz="1200" dirty="0"/>
              <a:t> with your HHMI credentials (see Public Access Publication Policy SC320 and Investigator Review Guidelines).  These documents have also been attached.</a:t>
            </a:r>
          </a:p>
          <a:p>
            <a:pPr marL="0" indent="0">
              <a:spcBef>
                <a:spcPts val="0"/>
              </a:spcBef>
              <a:buNone/>
            </a:pPr>
            <a:r>
              <a:rPr lang="en-US" sz="1200" dirty="0"/>
              <a:t> </a:t>
            </a:r>
          </a:p>
          <a:p>
            <a:pPr marL="0" indent="0">
              <a:spcBef>
                <a:spcPts val="0"/>
              </a:spcBef>
              <a:buNone/>
            </a:pPr>
            <a:r>
              <a:rPr lang="en-US" sz="1200" dirty="0"/>
              <a:t>Best,</a:t>
            </a:r>
          </a:p>
          <a:p>
            <a:pPr marL="0" indent="0">
              <a:spcBef>
                <a:spcPts val="0"/>
              </a:spcBef>
              <a:buNone/>
            </a:pPr>
            <a:r>
              <a:rPr lang="en-US" sz="1200" dirty="0"/>
              <a:t>David </a:t>
            </a:r>
          </a:p>
          <a:p>
            <a:pPr marL="0" indent="0">
              <a:spcBef>
                <a:spcPts val="0"/>
              </a:spcBef>
              <a:buNone/>
            </a:pPr>
            <a:r>
              <a:rPr lang="en-US" sz="1200" dirty="0"/>
              <a:t> </a:t>
            </a:r>
          </a:p>
          <a:p>
            <a:pPr marL="0" indent="0">
              <a:spcBef>
                <a:spcPts val="0"/>
              </a:spcBef>
              <a:buNone/>
            </a:pPr>
            <a:r>
              <a:rPr lang="en-US" sz="1200" dirty="0"/>
              <a:t>David Clapham</a:t>
            </a:r>
          </a:p>
          <a:p>
            <a:pPr marL="0" indent="0">
              <a:spcBef>
                <a:spcPts val="0"/>
              </a:spcBef>
              <a:buNone/>
            </a:pPr>
            <a:r>
              <a:rPr lang="en-US" sz="1200" dirty="0"/>
              <a:t>Vice President and Chief Scientific Officer</a:t>
            </a:r>
          </a:p>
          <a:p>
            <a:pPr marL="0" indent="0">
              <a:spcBef>
                <a:spcPts val="0"/>
              </a:spcBef>
              <a:buNone/>
            </a:pPr>
            <a:r>
              <a:rPr lang="en-US" sz="1200" dirty="0"/>
              <a:t>Howard Hughes Medical Institute</a:t>
            </a:r>
          </a:p>
          <a:p>
            <a:pPr marL="0" indent="0">
              <a:spcBef>
                <a:spcPts val="0"/>
              </a:spcBef>
              <a:buNone/>
            </a:pPr>
            <a:r>
              <a:rPr lang="en-US" sz="1200" dirty="0"/>
              <a:t>4000 Jones Bridge Road</a:t>
            </a:r>
          </a:p>
          <a:p>
            <a:pPr marL="0" indent="0">
              <a:spcBef>
                <a:spcPts val="0"/>
              </a:spcBef>
              <a:buNone/>
            </a:pPr>
            <a:r>
              <a:rPr lang="en-US" sz="1200" dirty="0"/>
              <a:t>Chevy Chase, MD 20815-6789</a:t>
            </a:r>
          </a:p>
          <a:p>
            <a:pPr marL="0" indent="0">
              <a:spcBef>
                <a:spcPts val="0"/>
              </a:spcBef>
              <a:buNone/>
            </a:pPr>
            <a:r>
              <a:rPr lang="en-US" sz="1200" dirty="0"/>
              <a:t>Phone: 301.215.8822</a:t>
            </a:r>
          </a:p>
          <a:p>
            <a:pPr marL="0" indent="0">
              <a:spcBef>
                <a:spcPts val="0"/>
              </a:spcBef>
              <a:buNone/>
            </a:pPr>
            <a:endParaRPr lang="en-US" sz="1200"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20</a:t>
            </a:fld>
            <a:endParaRPr lang="en-US" dirty="0"/>
          </a:p>
        </p:txBody>
      </p:sp>
    </p:spTree>
    <p:extLst>
      <p:ext uri="{BB962C8B-B14F-4D97-AF65-F5344CB8AC3E}">
        <p14:creationId xmlns:p14="http://schemas.microsoft.com/office/powerpoint/2010/main" val="2431584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dirty="0" smtClean="0"/>
              <a:t>”MRC </a:t>
            </a:r>
            <a:r>
              <a:rPr lang="en-US" dirty="0" err="1"/>
              <a:t>recognises</a:t>
            </a:r>
            <a:r>
              <a:rPr lang="en-US" dirty="0"/>
              <a:t> that preprints are a valuable way for researchers to publish their </a:t>
            </a:r>
            <a:r>
              <a:rPr lang="en-US" dirty="0" smtClean="0"/>
              <a:t>results”</a:t>
            </a:r>
            <a:endParaRPr lang="en-US"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21</a:t>
            </a:fld>
            <a:endParaRPr lang="en-US" dirty="0"/>
          </a:p>
        </p:txBody>
      </p:sp>
      <p:sp>
        <p:nvSpPr>
          <p:cNvPr id="5" name="Rectangle 4"/>
          <p:cNvSpPr/>
          <p:nvPr/>
        </p:nvSpPr>
        <p:spPr>
          <a:xfrm>
            <a:off x="304800" y="1477093"/>
            <a:ext cx="5506065" cy="5032788"/>
          </a:xfrm>
          <a:prstGeom prst="rect">
            <a:avLst/>
          </a:prstGeom>
        </p:spPr>
        <p:txBody>
          <a:bodyPr wrap="square">
            <a:spAutoFit/>
          </a:bodyPr>
          <a:lstStyle/>
          <a:p>
            <a:pPr>
              <a:lnSpc>
                <a:spcPct val="107000"/>
              </a:lnSpc>
            </a:pPr>
            <a:r>
              <a:rPr lang="en-US" sz="1200" b="1" dirty="0">
                <a:latin typeface="Calibri" panose="020F0502020204030204" pitchFamily="34" charset="0"/>
                <a:ea typeface="Calibri" panose="020F0502020204030204" pitchFamily="34" charset="0"/>
                <a:cs typeface="Times New Roman" panose="02020603050405020304" pitchFamily="18" charset="0"/>
              </a:rPr>
              <a:t>The MRC supports preprints</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03 Jan 2017</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The MRC requires that the results of the research it funds are published, ideally in peer-reviewed journals; also that all such articles, whether published in an open access or subscription-based journal, must be archived in Europe PubMed Central (Europe PMC) and made freely available as soon as possible, and in any event within six months of the first on‐line publication.</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However, we are now also actively encouraging researchers to share their pre-peer reviewed manuscripts via established preprint servers. To this end, we are allowing researchers to cite preprints in their grant and fellowship applications. This will come into effect with applications received after 1 April 2017.</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A preprint is a complete scientific manuscript (often one also being submitted to a peer-reviewed journal) that is uploaded by the authors to a preprint repository or service (</a:t>
            </a:r>
            <a:r>
              <a:rPr lang="en-US" sz="1200" dirty="0" err="1">
                <a:latin typeface="Calibri" panose="020F0502020204030204" pitchFamily="34" charset="0"/>
                <a:ea typeface="Calibri" panose="020F0502020204030204" pitchFamily="34" charset="0"/>
                <a:cs typeface="Times New Roman" panose="02020603050405020304" pitchFamily="18" charset="0"/>
              </a:rPr>
              <a:t>eg</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err="1">
                <a:latin typeface="Calibri" panose="020F0502020204030204" pitchFamily="34" charset="0"/>
                <a:ea typeface="Calibri" panose="020F0502020204030204" pitchFamily="34" charset="0"/>
                <a:cs typeface="Times New Roman" panose="02020603050405020304" pitchFamily="18" charset="0"/>
              </a:rPr>
              <a:t>bioRxiv</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err="1">
                <a:latin typeface="Calibri" panose="020F0502020204030204" pitchFamily="34" charset="0"/>
                <a:ea typeface="Calibri" panose="020F0502020204030204" pitchFamily="34" charset="0"/>
                <a:cs typeface="Times New Roman" panose="02020603050405020304" pitchFamily="18" charset="0"/>
              </a:rPr>
              <a:t>PeerJ</a:t>
            </a:r>
            <a:r>
              <a:rPr lang="en-US" sz="1200" dirty="0">
                <a:latin typeface="Calibri" panose="020F0502020204030204" pitchFamily="34" charset="0"/>
                <a:ea typeface="Calibri" panose="020F0502020204030204" pitchFamily="34" charset="0"/>
                <a:cs typeface="Times New Roman" panose="02020603050405020304" pitchFamily="18" charset="0"/>
              </a:rPr>
              <a:t> Preprints, </a:t>
            </a:r>
            <a:r>
              <a:rPr lang="en-US" sz="1200" dirty="0" err="1">
                <a:latin typeface="Calibri" panose="020F0502020204030204" pitchFamily="34" charset="0"/>
                <a:ea typeface="Calibri" panose="020F0502020204030204" pitchFamily="34" charset="0"/>
                <a:cs typeface="Times New Roman" panose="02020603050405020304" pitchFamily="18" charset="0"/>
              </a:rPr>
              <a:t>arXiv</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err="1">
                <a:latin typeface="Calibri" panose="020F0502020204030204" pitchFamily="34" charset="0"/>
                <a:ea typeface="Calibri" panose="020F0502020204030204" pitchFamily="34" charset="0"/>
                <a:cs typeface="Times New Roman" panose="02020603050405020304" pitchFamily="18" charset="0"/>
              </a:rPr>
              <a:t>SocArXiv</a:t>
            </a:r>
            <a:r>
              <a:rPr lang="en-US" sz="1200" dirty="0">
                <a:latin typeface="Calibri" panose="020F0502020204030204" pitchFamily="34" charset="0"/>
                <a:ea typeface="Calibri" panose="020F0502020204030204" pitchFamily="34" charset="0"/>
                <a:cs typeface="Times New Roman" panose="02020603050405020304" pitchFamily="18" charset="0"/>
              </a:rPr>
              <a:t> or </a:t>
            </a:r>
            <a:r>
              <a:rPr lang="en-US" sz="1200" dirty="0" err="1">
                <a:latin typeface="Calibri" panose="020F0502020204030204" pitchFamily="34" charset="0"/>
                <a:ea typeface="Calibri" panose="020F0502020204030204" pitchFamily="34" charset="0"/>
                <a:cs typeface="Times New Roman" panose="02020603050405020304" pitchFamily="18" charset="0"/>
              </a:rPr>
              <a:t>PsyArXiv</a:t>
            </a:r>
            <a:r>
              <a:rPr lang="en-US" sz="1200" dirty="0">
                <a:latin typeface="Calibri" panose="020F0502020204030204" pitchFamily="34" charset="0"/>
                <a:ea typeface="Calibri" panose="020F0502020204030204" pitchFamily="34" charset="0"/>
                <a:cs typeface="Times New Roman" panose="02020603050405020304" pitchFamily="18" charset="0"/>
              </a:rPr>
              <a:t>), without formal review.</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The MRC </a:t>
            </a:r>
            <a:r>
              <a:rPr lang="en-US" sz="1200" dirty="0" err="1">
                <a:latin typeface="Calibri" panose="020F0502020204030204" pitchFamily="34" charset="0"/>
                <a:ea typeface="Calibri" panose="020F0502020204030204" pitchFamily="34" charset="0"/>
                <a:cs typeface="Times New Roman" panose="02020603050405020304" pitchFamily="18" charset="0"/>
              </a:rPr>
              <a:t>recognises</a:t>
            </a:r>
            <a:r>
              <a:rPr lang="en-US" sz="1200" dirty="0">
                <a:latin typeface="Calibri" panose="020F0502020204030204" pitchFamily="34" charset="0"/>
                <a:ea typeface="Calibri" panose="020F0502020204030204" pitchFamily="34" charset="0"/>
                <a:cs typeface="Times New Roman" panose="02020603050405020304" pitchFamily="18" charset="0"/>
              </a:rPr>
              <a:t> that preprints are a valuable way for researchers to publish their results; in particular to:</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establish early claim to research findings</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bring to the attention of others, particularly other researchers, the most recent research findings (before peer review)</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publish the outputs of research that may not be suitable for a full research paper</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provide additional (or earlier) evidence of productivity, while avoiding deliberate ‘salami-slicing’</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enhance openness and speedy dissemination of research findings</a:t>
            </a:r>
            <a:r>
              <a:rPr lang="en-US" sz="1200" dirty="0" smtClean="0">
                <a:latin typeface="Calibri" panose="020F0502020204030204" pitchFamily="34" charset="0"/>
                <a:ea typeface="Calibri" panose="020F0502020204030204" pitchFamily="34" charset="0"/>
                <a:cs typeface="Times New Roman" panose="02020603050405020304" pitchFamily="18" charset="0"/>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6194322" y="1741672"/>
            <a:ext cx="5159477" cy="4242315"/>
          </a:xfrm>
          <a:prstGeom prst="rect">
            <a:avLst/>
          </a:prstGeom>
        </p:spPr>
        <p:txBody>
          <a:bodyPr wrap="square">
            <a:spAutoFit/>
          </a:bodyPr>
          <a:lstStyle/>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The MRC welcomes the inclusion of preprints in publication lists contained within:</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grant and Fellowship applications</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applications for posts that require evidence of research productivity</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a:latin typeface="Calibri" panose="020F0502020204030204" pitchFamily="34" charset="0"/>
                <a:ea typeface="Calibri" panose="020F0502020204030204" pitchFamily="34" charset="0"/>
                <a:cs typeface="Times New Roman" panose="02020603050405020304" pitchFamily="18" charset="0"/>
              </a:rPr>
              <a:t>MRC Unit and Institute quinquennial review progress reports and future proposals.</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Preprints may be cited in applications only if they have a permanent identifier such as a DOI or any other persistent identifier.</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To discourage ‘salami-slicing’ and because most findings in pre-prints are subsequently included in peer reviewed publications, preprints should only be referenced </a:t>
            </a:r>
            <a:r>
              <a:rPr lang="en-US" sz="1200" b="1" dirty="0">
                <a:latin typeface="Calibri" panose="020F0502020204030204" pitchFamily="34" charset="0"/>
                <a:ea typeface="Calibri" panose="020F0502020204030204" pitchFamily="34" charset="0"/>
                <a:cs typeface="Times New Roman" panose="02020603050405020304" pitchFamily="18" charset="0"/>
              </a:rPr>
              <a:t>when they are less than five years old at the time the application is submitted</a:t>
            </a:r>
            <a:r>
              <a:rPr lang="en-US" sz="1200" dirty="0">
                <a:latin typeface="Calibri" panose="020F0502020204030204" pitchFamily="34" charset="0"/>
                <a:ea typeface="Calibri" panose="020F0502020204030204" pitchFamily="34" charset="0"/>
                <a:cs typeface="Times New Roman" panose="02020603050405020304" pitchFamily="18" charset="0"/>
              </a:rPr>
              <a:t>. This requirement will be kept under review.</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Reviewers (external and Board/Panel members) and interviewers should take account of preprints in considering applications and in interviews, noting the content of the papers, not where they, or subsequent peer reviewed papers, are published.</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As well as permitting applicants to cite preprints in applications and in CVs, authors are encouraged, where appropriate, to cite preprints in publications.</a:t>
            </a:r>
          </a:p>
          <a:p>
            <a:pPr>
              <a:lnSpc>
                <a:spcPct val="107000"/>
              </a:lnSpc>
            </a:pPr>
            <a:r>
              <a:rPr lang="en-US" sz="1200" b="1" dirty="0">
                <a:latin typeface="Calibri" panose="020F0502020204030204" pitchFamily="34" charset="0"/>
                <a:ea typeface="Calibri" panose="020F0502020204030204" pitchFamily="34" charset="0"/>
                <a:cs typeface="Times New Roman" panose="02020603050405020304" pitchFamily="18" charset="0"/>
              </a:rPr>
              <a:t>Note: </a:t>
            </a:r>
            <a:r>
              <a:rPr lang="en-US" sz="1200" dirty="0">
                <a:latin typeface="Calibri" panose="020F0502020204030204" pitchFamily="34" charset="0"/>
                <a:ea typeface="Calibri" panose="020F0502020204030204" pitchFamily="34" charset="0"/>
                <a:cs typeface="Times New Roman" panose="02020603050405020304" pitchFamily="18" charset="0"/>
              </a:rPr>
              <a:t>The MRC’s open access policy </a:t>
            </a:r>
            <a:r>
              <a:rPr lang="en-US" sz="1200" b="1" dirty="0">
                <a:latin typeface="Calibri" panose="020F0502020204030204" pitchFamily="34" charset="0"/>
                <a:ea typeface="Calibri" panose="020F0502020204030204" pitchFamily="34" charset="0"/>
                <a:cs typeface="Times New Roman" panose="02020603050405020304" pitchFamily="18" charset="0"/>
              </a:rPr>
              <a:t>does not apply to preprints</a:t>
            </a:r>
            <a:r>
              <a:rPr lang="en-US" sz="1200" dirty="0">
                <a:latin typeface="Calibri" panose="020F0502020204030204" pitchFamily="34" charset="0"/>
                <a:ea typeface="Calibri" panose="020F0502020204030204" pitchFamily="34" charset="0"/>
                <a:cs typeface="Times New Roman" panose="02020603050405020304" pitchFamily="18" charset="0"/>
              </a:rPr>
              <a:t>; but it does apply to any subsequent peer-reviewed papers.</a:t>
            </a:r>
          </a:p>
          <a:p>
            <a:pPr>
              <a:lnSpc>
                <a:spcPct val="107000"/>
              </a:lnSpc>
            </a:pPr>
            <a:r>
              <a:rPr lang="en-US"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p>
        </p:txBody>
      </p:sp>
      <p:sp>
        <p:nvSpPr>
          <p:cNvPr id="7" name="Rectangle 6"/>
          <p:cNvSpPr/>
          <p:nvPr/>
        </p:nvSpPr>
        <p:spPr>
          <a:xfrm>
            <a:off x="6282813" y="5892581"/>
            <a:ext cx="6096000" cy="307777"/>
          </a:xfrm>
          <a:prstGeom prst="rect">
            <a:avLst/>
          </a:prstGeom>
        </p:spPr>
        <p:txBody>
          <a:bodyPr>
            <a:spAutoFit/>
          </a:bodyPr>
          <a:lstStyle/>
          <a:p>
            <a:r>
              <a:rPr lang="en-US" sz="1400" dirty="0"/>
              <a:t>https://www.mrc.ac.uk/news/browse/the-mrc-supports-preprints/</a:t>
            </a:r>
          </a:p>
        </p:txBody>
      </p:sp>
    </p:spTree>
    <p:extLst>
      <p:ext uri="{BB962C8B-B14F-4D97-AF65-F5344CB8AC3E}">
        <p14:creationId xmlns:p14="http://schemas.microsoft.com/office/powerpoint/2010/main" val="125070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smtClean="0"/>
              <a:t>Wellcome</a:t>
            </a:r>
            <a:r>
              <a:rPr lang="en-US" sz="3600" dirty="0" smtClean="0"/>
              <a:t> Trust: “</a:t>
            </a:r>
            <a:r>
              <a:rPr lang="en-US" sz="3600" dirty="0"/>
              <a:t>We now accept preprints in grant </a:t>
            </a:r>
            <a:r>
              <a:rPr lang="en-US" sz="3600" dirty="0" smtClean="0"/>
              <a:t>applications”</a:t>
            </a:r>
            <a:endParaRPr lang="en-US" sz="3600"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22</a:t>
            </a:fld>
            <a:endParaRPr lang="en-US" dirty="0"/>
          </a:p>
        </p:txBody>
      </p:sp>
      <p:sp>
        <p:nvSpPr>
          <p:cNvPr id="5" name="Rectangle 4"/>
          <p:cNvSpPr/>
          <p:nvPr/>
        </p:nvSpPr>
        <p:spPr>
          <a:xfrm>
            <a:off x="942975" y="1501653"/>
            <a:ext cx="9591675" cy="4472699"/>
          </a:xfrm>
          <a:prstGeom prst="rect">
            <a:avLst/>
          </a:prstGeom>
        </p:spPr>
        <p:txBody>
          <a:bodyPr wrap="square">
            <a:spAutoFit/>
          </a:bodyPr>
          <a:lstStyle/>
          <a:p>
            <a:pPr>
              <a:lnSpc>
                <a:spcPct val="107000"/>
              </a:lnSpc>
            </a:pPr>
            <a:r>
              <a:rPr lang="en-US" sz="1400" b="1" dirty="0">
                <a:latin typeface="Calibri" panose="020F0502020204030204" pitchFamily="34" charset="0"/>
                <a:ea typeface="Calibri" panose="020F0502020204030204" pitchFamily="34" charset="0"/>
                <a:cs typeface="Times New Roman" panose="02020603050405020304" pitchFamily="18" charset="0"/>
              </a:rPr>
              <a:t>As of January 2017, we will permit researchers to cite preprints, or pre-peer reviewed manuscripts, in their grant applications and end-of-grant review reports.</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A preprint is a complete and public draft of a scientific document, yet to be certified by peer review.</a:t>
            </a: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This change will help us (and those reviewing grant applications) to get a more up-to-date picture of researchers' work. </a:t>
            </a: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Preprints have been a common feature of physics and computer science for many years. They help researchers to share their findings quickly, easily and widely, and obtain useful feedback.</a:t>
            </a: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But their adoption in the life sciences has been slow. Early attempts, such as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Nature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Precedings</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and the British Medical Journal’s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NetPrints</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attracted relatively few submissions and were closed. </a:t>
            </a: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Recently, spearheaded by the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ASAPbio</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 initiative(opens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there has been a resurgence of interest, as seen in the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5"/>
              </a:rPr>
              <a:t>growth in submissions to the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5"/>
              </a:rPr>
              <a:t>bioRxiv</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5"/>
              </a:rPr>
              <a:t> preprint server(opens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supportive statements from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6"/>
              </a:rPr>
              <a:t>other funders(opens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and mandates from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7"/>
              </a:rPr>
              <a:t>research groups(opens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600"/>
              </a:spcAft>
            </a:pPr>
            <a:r>
              <a:rPr lang="en-US" sz="1400" dirty="0">
                <a:latin typeface="Calibri" panose="020F0502020204030204" pitchFamily="34" charset="0"/>
                <a:ea typeface="Calibri" panose="020F0502020204030204" pitchFamily="34" charset="0"/>
                <a:cs typeface="Times New Roman" panose="02020603050405020304" pitchFamily="18" charset="0"/>
              </a:rPr>
              <a:t>Robert Kiley, our Head of Digital Services, says: "We hope that the ability of our researchers to now cite preprints will empower them to make use of this technology as a way to communicate their research findings more quickly, and accelerate the discovery of new knowledge."</a:t>
            </a:r>
          </a:p>
          <a:p>
            <a:pPr>
              <a:lnSpc>
                <a:spcPct val="107000"/>
              </a:lnSpc>
              <a:spcAft>
                <a:spcPts val="600"/>
              </a:spcAft>
            </a:pPr>
            <a:r>
              <a:rPr lang="en-US" sz="1400" dirty="0" err="1">
                <a:latin typeface="Calibri" panose="020F0502020204030204" pitchFamily="34" charset="0"/>
                <a:ea typeface="Calibri" panose="020F0502020204030204" pitchFamily="34" charset="0"/>
                <a:cs typeface="Times New Roman" panose="02020603050405020304" pitchFamily="18" charset="0"/>
              </a:rPr>
              <a:t>Wellcome</a:t>
            </a:r>
            <a:r>
              <a:rPr lang="en-US" sz="1400" dirty="0">
                <a:latin typeface="Calibri" panose="020F0502020204030204" pitchFamily="34" charset="0"/>
                <a:ea typeface="Calibri" panose="020F0502020204030204" pitchFamily="34" charset="0"/>
                <a:cs typeface="Times New Roman" panose="02020603050405020304" pitchFamily="18" charset="0"/>
              </a:rPr>
              <a:t> is working with other research funders to look into the value and feasibility of a central service for preprints. Such a service would bring together content from multiple preprint servers (</a:t>
            </a:r>
            <a:r>
              <a:rPr lang="en-US" sz="1400" dirty="0" err="1">
                <a:latin typeface="Calibri" panose="020F0502020204030204" pitchFamily="34" charset="0"/>
                <a:ea typeface="Calibri" panose="020F0502020204030204" pitchFamily="34" charset="0"/>
                <a:cs typeface="Times New Roman" panose="02020603050405020304" pitchFamily="18" charset="0"/>
              </a:rPr>
              <a:t>eg</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8"/>
              </a:rPr>
              <a:t>BioRxiv</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8"/>
              </a:rPr>
              <a:t>(opens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9"/>
              </a:rPr>
              <a:t>Peer J Preprints(opens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and </a:t>
            </a:r>
            <a:r>
              <a:rPr lang="en-US" sz="1400"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0"/>
              </a:rPr>
              <a:t>SocArXiv</a:t>
            </a:r>
            <a:r>
              <a:rPr lang="en-US"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10"/>
              </a:rPr>
              <a:t>(opens in a new tab)</a:t>
            </a:r>
            <a:r>
              <a:rPr lang="en-US" sz="1400" dirty="0">
                <a:latin typeface="Calibri" panose="020F0502020204030204" pitchFamily="34" charset="0"/>
                <a:ea typeface="Calibri" panose="020F0502020204030204" pitchFamily="34" charset="0"/>
                <a:cs typeface="Times New Roman" panose="02020603050405020304" pitchFamily="18" charset="0"/>
              </a:rPr>
              <a:t>) giving researchers and machines new ways to search, access and reuse it</a:t>
            </a:r>
            <a:r>
              <a:rPr lang="en-US" sz="1400" dirty="0" smtClean="0">
                <a:latin typeface="Calibri" panose="020F0502020204030204" pitchFamily="34" charset="0"/>
                <a:ea typeface="Calibri" panose="020F0502020204030204" pitchFamily="34" charset="0"/>
                <a:cs typeface="Times New Roman" panose="02020603050405020304" pitchFamily="18" charset="0"/>
              </a:rPr>
              <a:t>.</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4781550" y="6262347"/>
            <a:ext cx="6096000" cy="307777"/>
          </a:xfrm>
          <a:prstGeom prst="rect">
            <a:avLst/>
          </a:prstGeom>
        </p:spPr>
        <p:txBody>
          <a:bodyPr>
            <a:spAutoFit/>
          </a:bodyPr>
          <a:lstStyle/>
          <a:p>
            <a:r>
              <a:rPr lang="en-US" sz="1400" dirty="0"/>
              <a:t>https://wellcome.ac.uk/news/we-now-accept-preprints-grant-applications</a:t>
            </a:r>
          </a:p>
        </p:txBody>
      </p:sp>
    </p:spTree>
    <p:extLst>
      <p:ext uri="{BB962C8B-B14F-4D97-AF65-F5344CB8AC3E}">
        <p14:creationId xmlns:p14="http://schemas.microsoft.com/office/powerpoint/2010/main" val="1401971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NSF citation instructions</a:t>
            </a:r>
            <a:endParaRPr lang="en-US" dirty="0"/>
          </a:p>
        </p:txBody>
      </p:sp>
      <p:sp>
        <p:nvSpPr>
          <p:cNvPr id="3" name="Content Placeholder 2"/>
          <p:cNvSpPr>
            <a:spLocks noGrp="1"/>
          </p:cNvSpPr>
          <p:nvPr>
            <p:ph idx="1"/>
          </p:nvPr>
        </p:nvSpPr>
        <p:spPr>
          <a:xfrm>
            <a:off x="838200" y="1288730"/>
            <a:ext cx="10515600" cy="4351338"/>
          </a:xfrm>
        </p:spPr>
        <p:txBody>
          <a:bodyPr>
            <a:noAutofit/>
          </a:bodyPr>
          <a:lstStyle/>
          <a:p>
            <a:pPr marL="0" indent="0">
              <a:buNone/>
            </a:pPr>
            <a:r>
              <a:rPr lang="en-US" sz="1200" b="1" dirty="0"/>
              <a:t>e. References </a:t>
            </a:r>
            <a:r>
              <a:rPr lang="en-US" sz="1200" b="1" dirty="0" smtClean="0"/>
              <a:t>Cited (</a:t>
            </a:r>
            <a:r>
              <a:rPr lang="en-US" sz="1200" dirty="0">
                <a:hlinkClick r:id="rId3"/>
              </a:rPr>
              <a:t>https://</a:t>
            </a:r>
            <a:r>
              <a:rPr lang="en-US" sz="1200" dirty="0" smtClean="0">
                <a:hlinkClick r:id="rId3"/>
              </a:rPr>
              <a:t>www.nsf.gov/pubs/policydocs/papp/gpg_2.jsp#IIC2e</a:t>
            </a:r>
            <a:r>
              <a:rPr lang="en-US" sz="1200" dirty="0" smtClean="0"/>
              <a:t>)</a:t>
            </a:r>
            <a:endParaRPr lang="en-US" sz="1200" dirty="0"/>
          </a:p>
          <a:p>
            <a:r>
              <a:rPr lang="en-US" sz="1200" dirty="0"/>
              <a:t>Reference information is required. Each reference must include the names of all authors (in the same sequence in which they appear in the publication), the article and journal title, book title, volume number, page numbers, and year of publication. If the document is available electronically, the website address also should be identified.</a:t>
            </a:r>
            <a:r>
              <a:rPr lang="en-US" sz="1200" baseline="30000" dirty="0">
                <a:hlinkClick r:id="rId4"/>
              </a:rPr>
              <a:t>20</a:t>
            </a:r>
            <a:r>
              <a:rPr lang="en-US" sz="1200" dirty="0"/>
              <a:t> Proposers must be especially careful to follow accepted scholarly practices in providing citations for source materials relied upon when preparing any section of the proposal. While there is no established page limitation for the references, this section must include bibliographic citations only and must not be used to provide parenthetical information outside of the 15-page Project Description</a:t>
            </a:r>
            <a:r>
              <a:rPr lang="en-US" sz="1200" dirty="0" smtClean="0"/>
              <a:t>.</a:t>
            </a:r>
          </a:p>
          <a:p>
            <a:r>
              <a:rPr lang="en-US" sz="1200" baseline="30000" dirty="0" smtClean="0"/>
              <a:t>20</a:t>
            </a:r>
            <a:r>
              <a:rPr lang="en-US" sz="1200" dirty="0"/>
              <a:t> If the proposer has a website address readily available, that information should be included in the citation, as stated above. It is not NSF's intent, however, to place an undue burden on proposers to search for the URL of every referenced publication. Therefore, inclusion of a website address is optional. A proposal that includes reference citation(s) that do not specify a URL address is not considered to be in violation of NSF proposal preparation guidelines and the proposal will still be reviewed</a:t>
            </a:r>
          </a:p>
          <a:p>
            <a:pPr marL="0" indent="0">
              <a:buNone/>
            </a:pPr>
            <a:r>
              <a:rPr lang="en-US" sz="1200" b="1" dirty="0" smtClean="0"/>
              <a:t>Biosketch  (</a:t>
            </a:r>
            <a:r>
              <a:rPr lang="en-US" sz="1200" b="1" dirty="0"/>
              <a:t>c) Publications</a:t>
            </a:r>
            <a:endParaRPr lang="en-US" sz="1200" dirty="0"/>
          </a:p>
          <a:p>
            <a:r>
              <a:rPr lang="en-US" sz="1200" dirty="0"/>
              <a:t>A list of: (i) up to 5 publications most closely related to the proposed project; and (ii) up to 5 other significant publications, whether or not related to the proposed project. Each publication identified must include the names of all authors (in the same sequence in which they appear in the publication), the article and journal title, book title, volume number, page numbers, and year of publication. If the document is available electronically, the website address also should be identified.</a:t>
            </a:r>
          </a:p>
          <a:p>
            <a:r>
              <a:rPr lang="en-US" sz="1200" dirty="0"/>
              <a:t>For unpublished manuscripts, list only those submitted or accepted for publication (along with most likely date of publication). Patents, copyrights and software systems developed may be substituted for publications. Additional lists of publications, invited lectures, etc., must not be included. Only the list of 10 will be used in the review of the proposal</a:t>
            </a:r>
            <a:r>
              <a:rPr lang="en-US" sz="1200" dirty="0" smtClean="0"/>
              <a:t>.</a:t>
            </a:r>
          </a:p>
          <a:p>
            <a:pPr marL="0" indent="0">
              <a:buNone/>
            </a:pPr>
            <a:r>
              <a:rPr lang="en-US" sz="1200" b="1" dirty="0" smtClean="0"/>
              <a:t>Renewals: </a:t>
            </a:r>
            <a:r>
              <a:rPr lang="en-US" sz="1200" dirty="0" smtClean="0">
                <a:hlinkClick r:id="rId5"/>
              </a:rPr>
              <a:t>https://www.nsf.gov/pubs/policydocs/pappguide/nsf13001/gpg_5.jsp</a:t>
            </a:r>
            <a:r>
              <a:rPr lang="en-US" sz="1200" dirty="0" smtClean="0"/>
              <a:t> </a:t>
            </a:r>
            <a:endParaRPr lang="en-US" sz="1200" dirty="0"/>
          </a:p>
          <a:p>
            <a:r>
              <a:rPr lang="en-US" sz="1200" dirty="0"/>
              <a:t>In an "Accomplishment-Based Renewal" (ABR) proposal, the Project Description (including the Results from Prior NSF Support) is replaced with the following items:</a:t>
            </a:r>
          </a:p>
          <a:p>
            <a:r>
              <a:rPr lang="en-US" sz="1200" dirty="0"/>
              <a:t>copies of no more than six reprints</a:t>
            </a:r>
            <a:r>
              <a:rPr lang="en-US" sz="1200" baseline="30000" dirty="0">
                <a:hlinkClick r:id="rId6"/>
              </a:rPr>
              <a:t>50</a:t>
            </a:r>
            <a:r>
              <a:rPr lang="en-US" sz="1200" dirty="0"/>
              <a:t> of publications resulting from the research supported by NSF (including research supported by other sources that is closely related to the NSF-supported research) during the preceding three to five year period. Of the six publications, two preprints (accepted for publication) may be included</a:t>
            </a:r>
            <a:r>
              <a:rPr lang="en-US" sz="1200" dirty="0" smtClean="0"/>
              <a:t>;</a:t>
            </a:r>
          </a:p>
          <a:p>
            <a:pPr marL="0" indent="0">
              <a:buNone/>
            </a:pPr>
            <a:r>
              <a:rPr lang="en-US" sz="1200" b="1" dirty="0" smtClean="0"/>
              <a:t>Official working standard</a:t>
            </a:r>
            <a:r>
              <a:rPr lang="en-US" sz="1200" dirty="0" smtClean="0"/>
              <a:t>: cite preprints that have been submitted to a journal </a:t>
            </a:r>
            <a:endParaRPr lang="en-US" sz="1200" dirty="0"/>
          </a:p>
          <a:p>
            <a:endParaRPr lang="en-US" sz="1200" dirty="0"/>
          </a:p>
          <a:p>
            <a:endParaRPr lang="en-US" sz="1200"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23</a:t>
            </a:fld>
            <a:endParaRPr lang="en-US" dirty="0"/>
          </a:p>
        </p:txBody>
      </p:sp>
    </p:spTree>
    <p:extLst>
      <p:ext uri="{BB962C8B-B14F-4D97-AF65-F5344CB8AC3E}">
        <p14:creationId xmlns:p14="http://schemas.microsoft.com/office/powerpoint/2010/main" val="4184864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815" y="-106002"/>
            <a:ext cx="10515600" cy="1325563"/>
          </a:xfrm>
        </p:spPr>
        <p:txBody>
          <a:bodyPr>
            <a:normAutofit/>
          </a:bodyPr>
          <a:lstStyle/>
          <a:p>
            <a:r>
              <a:rPr lang="en-US" sz="4000" b="1" dirty="0" smtClean="0"/>
              <a:t>NIH’s interest: Stable </a:t>
            </a:r>
            <a:r>
              <a:rPr lang="en-US" sz="4000" b="1" dirty="0"/>
              <a:t>rules that advance science</a:t>
            </a:r>
          </a:p>
        </p:txBody>
      </p:sp>
      <p:sp>
        <p:nvSpPr>
          <p:cNvPr id="3" name="Content Placeholder 2"/>
          <p:cNvSpPr>
            <a:spLocks noGrp="1"/>
          </p:cNvSpPr>
          <p:nvPr>
            <p:ph idx="1"/>
          </p:nvPr>
        </p:nvSpPr>
        <p:spPr>
          <a:xfrm>
            <a:off x="838200" y="1309254"/>
            <a:ext cx="10515600" cy="5213465"/>
          </a:xfrm>
        </p:spPr>
        <p:txBody>
          <a:bodyPr>
            <a:normAutofit/>
          </a:bodyPr>
          <a:lstStyle/>
          <a:p>
            <a:pPr marL="0" indent="0">
              <a:buNone/>
            </a:pPr>
            <a:r>
              <a:rPr lang="en-US" dirty="0" smtClean="0"/>
              <a:t>Current confusing rules</a:t>
            </a:r>
          </a:p>
          <a:p>
            <a:pPr lvl="1"/>
            <a:r>
              <a:rPr lang="en-US" dirty="0" smtClean="0"/>
              <a:t>Applicants </a:t>
            </a:r>
            <a:r>
              <a:rPr lang="en-US" dirty="0"/>
              <a:t>can cite anything in the reference section</a:t>
            </a:r>
          </a:p>
          <a:p>
            <a:pPr lvl="1"/>
            <a:r>
              <a:rPr lang="en-US" dirty="0" smtClean="0"/>
              <a:t>Applicants cannot </a:t>
            </a:r>
            <a:r>
              <a:rPr lang="en-US" dirty="0"/>
              <a:t>claim preprints </a:t>
            </a:r>
            <a:r>
              <a:rPr lang="en-US" dirty="0" smtClean="0"/>
              <a:t>in </a:t>
            </a:r>
            <a:r>
              <a:rPr lang="en-US" dirty="0"/>
              <a:t>biosketches and on progress reports</a:t>
            </a:r>
          </a:p>
          <a:p>
            <a:pPr marL="0" indent="0">
              <a:buNone/>
            </a:pPr>
            <a:endParaRPr lang="en-US" dirty="0" smtClean="0"/>
          </a:p>
          <a:p>
            <a:pPr marL="0" indent="0">
              <a:buNone/>
            </a:pPr>
            <a:r>
              <a:rPr lang="en-US" dirty="0" smtClean="0"/>
              <a:t>Recognize common practices and encourage beneficial innovation</a:t>
            </a:r>
          </a:p>
          <a:p>
            <a:pPr lvl="1"/>
            <a:r>
              <a:rPr lang="en-US" dirty="0" smtClean="0"/>
              <a:t>Allow disciplines to adopt interim research products at their own pace</a:t>
            </a:r>
          </a:p>
          <a:p>
            <a:pPr lvl="1"/>
            <a:r>
              <a:rPr lang="en-US" dirty="0" smtClean="0"/>
              <a:t>Do not prevent innovation that increases rigor and dissemination</a:t>
            </a:r>
          </a:p>
          <a:p>
            <a:pPr marL="0" indent="0">
              <a:buNone/>
            </a:pPr>
            <a:endParaRPr lang="en-US" dirty="0" smtClean="0"/>
          </a:p>
          <a:p>
            <a:pPr marL="0" indent="0">
              <a:buNone/>
            </a:pPr>
            <a:r>
              <a:rPr lang="en-US" dirty="0" smtClean="0"/>
              <a:t>Prevent bad practices from taking root</a:t>
            </a:r>
          </a:p>
          <a:p>
            <a:pPr lvl="1"/>
            <a:r>
              <a:rPr lang="en-US" dirty="0"/>
              <a:t>S</a:t>
            </a:r>
            <a:r>
              <a:rPr lang="en-US" dirty="0" smtClean="0"/>
              <a:t>tandards NIH cannot accept as community norms being established</a:t>
            </a:r>
          </a:p>
          <a:p>
            <a:pPr lvl="1"/>
            <a:r>
              <a:rPr lang="en-US" dirty="0" smtClean="0"/>
              <a:t>Example: a file on a lab webpage is not an acceptable preprint. </a:t>
            </a:r>
          </a:p>
        </p:txBody>
      </p:sp>
      <p:sp>
        <p:nvSpPr>
          <p:cNvPr id="4" name="Slide Number Placeholder 3"/>
          <p:cNvSpPr>
            <a:spLocks noGrp="1"/>
          </p:cNvSpPr>
          <p:nvPr>
            <p:ph type="sldNum" sz="quarter" idx="12"/>
          </p:nvPr>
        </p:nvSpPr>
        <p:spPr/>
        <p:txBody>
          <a:bodyPr/>
          <a:lstStyle/>
          <a:p>
            <a:fld id="{0E997590-8F2C-478E-9606-3E30DBE3BF68}" type="slidenum">
              <a:rPr lang="en-US" smtClean="0"/>
              <a:t>3</a:t>
            </a:fld>
            <a:endParaRPr lang="en-US" dirty="0"/>
          </a:p>
        </p:txBody>
      </p:sp>
    </p:spTree>
    <p:extLst>
      <p:ext uri="{BB962C8B-B14F-4D97-AF65-F5344CB8AC3E}">
        <p14:creationId xmlns:p14="http://schemas.microsoft.com/office/powerpoint/2010/main" val="1281319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7483"/>
            <a:ext cx="10515600" cy="689318"/>
          </a:xfrm>
        </p:spPr>
        <p:txBody>
          <a:bodyPr>
            <a:noAutofit/>
          </a:bodyPr>
          <a:lstStyle/>
          <a:p>
            <a:r>
              <a:rPr lang="en-US" sz="4000" b="1" dirty="0" smtClean="0"/>
              <a:t>What are interim research products: </a:t>
            </a:r>
            <a:br>
              <a:rPr lang="en-US" sz="4000" b="1" dirty="0" smtClean="0"/>
            </a:br>
            <a:r>
              <a:rPr lang="en-US" sz="4000" b="1" dirty="0" smtClean="0"/>
              <a:t>RFI Proposed Definitions</a:t>
            </a:r>
            <a:endParaRPr lang="en-US" sz="4000" dirty="0"/>
          </a:p>
        </p:txBody>
      </p:sp>
      <p:sp>
        <p:nvSpPr>
          <p:cNvPr id="3" name="Content Placeholder 2"/>
          <p:cNvSpPr>
            <a:spLocks noGrp="1"/>
          </p:cNvSpPr>
          <p:nvPr>
            <p:ph idx="1"/>
          </p:nvPr>
        </p:nvSpPr>
        <p:spPr/>
        <p:txBody>
          <a:bodyPr>
            <a:normAutofit/>
          </a:bodyPr>
          <a:lstStyle/>
          <a:p>
            <a:pPr marL="0" lvl="0" indent="0">
              <a:buNone/>
            </a:pPr>
            <a:r>
              <a:rPr lang="en-US" sz="2800" i="1" kern="1200" dirty="0" smtClean="0">
                <a:solidFill>
                  <a:schemeClr val="tx1"/>
                </a:solidFill>
                <a:effectLst/>
                <a:latin typeface="+mn-lt"/>
                <a:ea typeface="+mn-ea"/>
                <a:cs typeface="+mn-cs"/>
              </a:rPr>
              <a:t>Complete, public research products that are not final</a:t>
            </a:r>
            <a:r>
              <a:rPr lang="en-US" sz="2800" kern="1200" dirty="0" smtClean="0">
                <a:solidFill>
                  <a:schemeClr val="tx1"/>
                </a:solidFill>
                <a:effectLst/>
                <a:latin typeface="+mn-lt"/>
                <a:ea typeface="+mn-ea"/>
                <a:cs typeface="+mn-cs"/>
              </a:rPr>
              <a:t>: broad definition</a:t>
            </a:r>
            <a:endParaRPr lang="en-US" sz="2800" i="1" kern="1200" dirty="0" smtClean="0">
              <a:solidFill>
                <a:schemeClr val="tx1"/>
              </a:solidFill>
              <a:effectLst/>
              <a:latin typeface="+mn-lt"/>
              <a:ea typeface="+mn-ea"/>
              <a:cs typeface="+mn-cs"/>
            </a:endParaRPr>
          </a:p>
          <a:p>
            <a:pPr marL="0" indent="0">
              <a:buNone/>
            </a:pPr>
            <a:endParaRPr lang="en-US" dirty="0"/>
          </a:p>
          <a:p>
            <a:pPr marL="0" indent="0">
              <a:buNone/>
            </a:pPr>
            <a:r>
              <a:rPr lang="en-US" dirty="0" smtClean="0"/>
              <a:t>Intended examples and current focus</a:t>
            </a:r>
            <a:endParaRPr lang="en-US" dirty="0"/>
          </a:p>
          <a:p>
            <a:pPr marL="457200" lvl="1" indent="0">
              <a:buNone/>
            </a:pPr>
            <a:endParaRPr lang="en-US" sz="900" b="1" dirty="0"/>
          </a:p>
          <a:p>
            <a:pPr marL="457200" lvl="1" indent="0">
              <a:buNone/>
            </a:pPr>
            <a:r>
              <a:rPr lang="en-US" sz="2800" b="1" dirty="0"/>
              <a:t>Preprints</a:t>
            </a:r>
            <a:r>
              <a:rPr lang="en-US" sz="2800" dirty="0"/>
              <a:t> </a:t>
            </a:r>
            <a:r>
              <a:rPr lang="en-US" sz="2800" dirty="0" smtClean="0"/>
              <a:t>are complete </a:t>
            </a:r>
            <a:r>
              <a:rPr lang="en-US" sz="2800" dirty="0"/>
              <a:t>and public </a:t>
            </a:r>
            <a:r>
              <a:rPr lang="en-US" sz="2800" dirty="0" smtClean="0"/>
              <a:t>drafts </a:t>
            </a:r>
            <a:r>
              <a:rPr lang="en-US" sz="2800" dirty="0"/>
              <a:t>of a scientific </a:t>
            </a:r>
            <a:r>
              <a:rPr lang="en-US" sz="2800" dirty="0" smtClean="0"/>
              <a:t>documents. Arguably speeds </a:t>
            </a:r>
            <a:r>
              <a:rPr lang="en-US" sz="2800" dirty="0"/>
              <a:t>dissemination, establishes priority, generates feedback, </a:t>
            </a:r>
            <a:r>
              <a:rPr lang="en-US" sz="2800" dirty="0" smtClean="0"/>
              <a:t>and may </a:t>
            </a:r>
            <a:r>
              <a:rPr lang="en-US" sz="2800" dirty="0"/>
              <a:t>reduce publication bias. </a:t>
            </a:r>
          </a:p>
          <a:p>
            <a:pPr marL="457200" lvl="1" indent="0">
              <a:buNone/>
            </a:pPr>
            <a:endParaRPr lang="en-US" sz="2800" b="1" dirty="0"/>
          </a:p>
          <a:p>
            <a:pPr marL="457200" lvl="1" indent="0">
              <a:buNone/>
            </a:pPr>
            <a:r>
              <a:rPr lang="en-US" sz="2800" b="1" dirty="0"/>
              <a:t>Preregistering </a:t>
            </a:r>
            <a:r>
              <a:rPr lang="en-US" sz="2800" dirty="0"/>
              <a:t>protocols is publicly declaring key elements of a research project in </a:t>
            </a:r>
            <a:r>
              <a:rPr lang="en-US" sz="2800" dirty="0" smtClean="0"/>
              <a:t>advance. </a:t>
            </a:r>
            <a:r>
              <a:rPr lang="en-US" sz="2800" dirty="0"/>
              <a:t>May reduce biases like p-hacking.  </a:t>
            </a:r>
          </a:p>
          <a:p>
            <a:pPr marL="0" indent="0">
              <a:buNone/>
            </a:pPr>
            <a:endParaRPr lang="en-US" dirty="0"/>
          </a:p>
        </p:txBody>
      </p:sp>
      <p:sp>
        <p:nvSpPr>
          <p:cNvPr id="4" name="Slide Number Placeholder 3"/>
          <p:cNvSpPr>
            <a:spLocks noGrp="1"/>
          </p:cNvSpPr>
          <p:nvPr>
            <p:ph type="sldNum" sz="quarter" idx="12"/>
          </p:nvPr>
        </p:nvSpPr>
        <p:spPr/>
        <p:txBody>
          <a:bodyPr/>
          <a:lstStyle/>
          <a:p>
            <a:fld id="{0E997590-8F2C-478E-9606-3E30DBE3BF68}" type="slidenum">
              <a:rPr lang="en-US" smtClean="0"/>
              <a:t>4</a:t>
            </a:fld>
            <a:endParaRPr lang="en-US" dirty="0"/>
          </a:p>
        </p:txBody>
      </p:sp>
    </p:spTree>
    <p:extLst>
      <p:ext uri="{BB962C8B-B14F-4D97-AF65-F5344CB8AC3E}">
        <p14:creationId xmlns:p14="http://schemas.microsoft.com/office/powerpoint/2010/main" val="2500010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140" y="87731"/>
            <a:ext cx="10515600" cy="848533"/>
          </a:xfrm>
        </p:spPr>
        <p:txBody>
          <a:bodyPr/>
          <a:lstStyle/>
          <a:p>
            <a:r>
              <a:rPr lang="en-US" dirty="0" smtClean="0"/>
              <a:t>RFI</a:t>
            </a:r>
            <a:endParaRPr lang="en-US" b="1" dirty="0"/>
          </a:p>
        </p:txBody>
      </p:sp>
      <p:sp>
        <p:nvSpPr>
          <p:cNvPr id="3" name="Content Placeholder 2"/>
          <p:cNvSpPr>
            <a:spLocks noGrp="1"/>
          </p:cNvSpPr>
          <p:nvPr>
            <p:ph idx="1"/>
          </p:nvPr>
        </p:nvSpPr>
        <p:spPr>
          <a:xfrm>
            <a:off x="702129" y="797357"/>
            <a:ext cx="10358008" cy="5924117"/>
          </a:xfrm>
        </p:spPr>
        <p:txBody>
          <a:bodyPr>
            <a:normAutofit/>
          </a:bodyPr>
          <a:lstStyle/>
          <a:p>
            <a:r>
              <a:rPr lang="en-US" dirty="0" smtClean="0"/>
              <a:t>We asked the community for </a:t>
            </a:r>
            <a:r>
              <a:rPr lang="en-US" dirty="0"/>
              <a:t>advice </a:t>
            </a:r>
            <a:r>
              <a:rPr lang="en-US" dirty="0" smtClean="0"/>
              <a:t>– 351 responses</a:t>
            </a:r>
          </a:p>
          <a:p>
            <a:r>
              <a:rPr lang="en-US" dirty="0" smtClean="0"/>
              <a:t>Small numbers, rich feedback</a:t>
            </a:r>
          </a:p>
          <a:p>
            <a:pPr marL="0" indent="0">
              <a:buNone/>
            </a:pPr>
            <a:r>
              <a:rPr lang="en-US" dirty="0" smtClean="0"/>
              <a:t> </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smtClean="0"/>
          </a:p>
          <a:p>
            <a:pPr marL="0" indent="0">
              <a:buNone/>
            </a:pPr>
            <a:endParaRPr lang="en-US" sz="2000" dirty="0"/>
          </a:p>
          <a:p>
            <a:pPr marL="0" indent="0">
              <a:buNone/>
            </a:pPr>
            <a:endParaRPr lang="en-US" sz="2000" dirty="0"/>
          </a:p>
          <a:p>
            <a:pPr marL="0" indent="0">
              <a:buNone/>
            </a:pPr>
            <a:r>
              <a:rPr lang="en-US" sz="2000" dirty="0" smtClean="0"/>
              <a:t>(</a:t>
            </a:r>
            <a:r>
              <a:rPr lang="en-US" sz="2000" dirty="0" smtClean="0">
                <a:hlinkClick r:id="rId2"/>
              </a:rPr>
              <a:t>https://grants.nih.gov/grants/guide/notice-files/NOT-OD-17-006.html</a:t>
            </a:r>
            <a:r>
              <a:rPr lang="en-US" sz="2000" dirty="0" smtClean="0"/>
              <a:t>) </a:t>
            </a:r>
          </a:p>
          <a:p>
            <a:pPr marL="457200" lvl="1" indent="0">
              <a:buNone/>
            </a:pPr>
            <a:r>
              <a:rPr lang="en-US" sz="1200" dirty="0" smtClean="0"/>
              <a:t>Responses available at </a:t>
            </a:r>
            <a:r>
              <a:rPr lang="en-US" sz="1200" u="sng" dirty="0">
                <a:hlinkClick r:id="rId3"/>
              </a:rPr>
              <a:t>http://</a:t>
            </a:r>
            <a:r>
              <a:rPr lang="en-US" sz="1200" u="sng" dirty="0" smtClean="0">
                <a:hlinkClick r:id="rId3"/>
              </a:rPr>
              <a:t>dev.grants.nih.gov/grants/rfi/responses_flat.cfm?ID=60</a:t>
            </a:r>
            <a:r>
              <a:rPr lang="en-US" sz="1200" dirty="0"/>
              <a:t> </a:t>
            </a:r>
            <a:r>
              <a:rPr lang="en-US" sz="1200" dirty="0" smtClean="0"/>
              <a:t>or </a:t>
            </a:r>
            <a:r>
              <a:rPr lang="en-US" sz="1200" u="sng" dirty="0" smtClean="0">
                <a:hlinkClick r:id="rId4"/>
              </a:rPr>
              <a:t>http</a:t>
            </a:r>
            <a:r>
              <a:rPr lang="en-US" sz="1200" u="sng" dirty="0">
                <a:hlinkClick r:id="rId4"/>
              </a:rPr>
              <a:t>://</a:t>
            </a:r>
            <a:r>
              <a:rPr lang="en-US" sz="1200" u="sng" dirty="0" smtClean="0">
                <a:hlinkClick r:id="rId4"/>
              </a:rPr>
              <a:t>dev.grants.nih.gov/grants/rfi/responses_html.cfm?ID=60</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0E997590-8F2C-478E-9606-3E30DBE3BF68}" type="slidenum">
              <a:rPr lang="en-US" smtClean="0"/>
              <a:t>5</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343667440"/>
              </p:ext>
            </p:extLst>
          </p:nvPr>
        </p:nvGraphicFramePr>
        <p:xfrm>
          <a:off x="2239618" y="1807503"/>
          <a:ext cx="7712764" cy="4123952"/>
        </p:xfrm>
        <a:graphic>
          <a:graphicData uri="http://schemas.openxmlformats.org/drawingml/2006/table">
            <a:tbl>
              <a:tblPr/>
              <a:tblGrid>
                <a:gridCol w="4252832"/>
                <a:gridCol w="1729966"/>
                <a:gridCol w="1729966"/>
              </a:tblGrid>
              <a:tr h="369639">
                <a:tc>
                  <a:txBody>
                    <a:bodyPr/>
                    <a:lstStyle/>
                    <a:p>
                      <a:pPr algn="l" fontAlgn="b"/>
                      <a:r>
                        <a:rPr lang="en-US" sz="1600" b="1" i="0" u="none" strike="noStrike" dirty="0">
                          <a:solidFill>
                            <a:srgbClr val="000000"/>
                          </a:solidFill>
                          <a:effectLst/>
                          <a:latin typeface="Calibri" panose="020F0502020204030204" pitchFamily="34" charset="0"/>
                        </a:rPr>
                        <a:t>Respondent category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N</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 Percent</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299496">
                <a:tc>
                  <a:txBody>
                    <a:bodyPr/>
                    <a:lstStyle/>
                    <a:p>
                      <a:pPr algn="l" fontAlgn="b"/>
                      <a:r>
                        <a:rPr lang="en-US" sz="1600" b="0" i="0" u="none" strike="noStrike" dirty="0">
                          <a:solidFill>
                            <a:srgbClr val="000000"/>
                          </a:solidFill>
                          <a:effectLst/>
                          <a:latin typeface="Calibri" panose="020F0502020204030204" pitchFamily="34" charset="0"/>
                        </a:rPr>
                        <a:t>Blank/No Response</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9%</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371883">
                <a:tc>
                  <a:txBody>
                    <a:bodyPr/>
                    <a:lstStyle/>
                    <a:p>
                      <a:pPr algn="l" fontAlgn="b"/>
                      <a:r>
                        <a:rPr lang="en-US" sz="1600" b="0" i="0" u="none" strike="noStrike" dirty="0">
                          <a:solidFill>
                            <a:srgbClr val="000000"/>
                          </a:solidFill>
                          <a:effectLst/>
                          <a:latin typeface="Calibri" panose="020F0502020204030204" pitchFamily="34" charset="0"/>
                        </a:rPr>
                        <a:t>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14</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371883">
                <a:tc>
                  <a:txBody>
                    <a:bodyPr/>
                    <a:lstStyle/>
                    <a:p>
                      <a:pPr algn="l" fontAlgn="b"/>
                      <a:r>
                        <a:rPr lang="en-US" sz="1600" b="0" i="0" u="none" strike="noStrike" dirty="0">
                          <a:solidFill>
                            <a:srgbClr val="000000"/>
                          </a:solidFill>
                          <a:effectLst/>
                          <a:latin typeface="Calibri" panose="020F0502020204030204" pitchFamily="34" charset="0"/>
                        </a:rPr>
                        <a:t>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371883">
                <a:tc>
                  <a:txBody>
                    <a:bodyPr/>
                    <a:lstStyle/>
                    <a:p>
                      <a:pPr algn="l" fontAlgn="b"/>
                      <a:r>
                        <a:rPr lang="en-US" sz="1600" b="0" i="0" u="none" strike="noStrike" dirty="0">
                          <a:solidFill>
                            <a:srgbClr val="000000"/>
                          </a:solidFill>
                          <a:effectLst/>
                          <a:latin typeface="Calibri" panose="020F0502020204030204" pitchFamily="34" charset="0"/>
                        </a:rPr>
                        <a:t>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371883">
                <a:tc>
                  <a:txBody>
                    <a:bodyPr/>
                    <a:lstStyle/>
                    <a:p>
                      <a:pPr algn="l" fontAlgn="b"/>
                      <a:r>
                        <a:rPr lang="en-US" sz="1600" b="0" i="0" u="none" strike="noStrike" dirty="0">
                          <a:solidFill>
                            <a:srgbClr val="000000"/>
                          </a:solidFill>
                          <a:effectLst/>
                          <a:latin typeface="Calibri" panose="020F0502020204030204" pitchFamily="34" charset="0"/>
                        </a:rPr>
                        <a:t>Scientist/Author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276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79%</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371883">
                <a:tc>
                  <a:txBody>
                    <a:bodyPr/>
                    <a:lstStyle/>
                    <a:p>
                      <a:pPr algn="l" fontAlgn="b"/>
                      <a:r>
                        <a:rPr lang="en-US" sz="1600" b="0" i="0" u="none" strike="noStrike" dirty="0">
                          <a:solidFill>
                            <a:srgbClr val="000000"/>
                          </a:solidFill>
                          <a:effectLst/>
                          <a:latin typeface="Calibri" panose="020F0502020204030204" pitchFamily="34" charset="0"/>
                        </a:rPr>
                        <a:t>Scientist/Author;Other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450427">
                <a:tc>
                  <a:txBody>
                    <a:bodyPr/>
                    <a:lstStyle/>
                    <a:p>
                      <a:pPr algn="l" fontAlgn="b"/>
                      <a:r>
                        <a:rPr lang="en-US" sz="1600" b="0" i="0" u="none" strike="noStrike" dirty="0">
                          <a:solidFill>
                            <a:srgbClr val="000000"/>
                          </a:solidFill>
                          <a:effectLst/>
                          <a:latin typeface="Calibri" panose="020F0502020204030204" pitchFamily="34" charset="0"/>
                        </a:rPr>
                        <a:t>Scientist/Author;Publisher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414892">
                <a:tc>
                  <a:txBody>
                    <a:bodyPr/>
                    <a:lstStyle/>
                    <a:p>
                      <a:pPr algn="l" fontAlgn="b"/>
                      <a:r>
                        <a:rPr lang="en-US" sz="1600" b="0" i="0" u="none" strike="noStrike" dirty="0">
                          <a:solidFill>
                            <a:srgbClr val="000000"/>
                          </a:solidFill>
                          <a:effectLst/>
                          <a:latin typeface="Calibri" panose="020F0502020204030204" pitchFamily="34" charset="0"/>
                        </a:rPr>
                        <a:t>Scientist/Author;Publisher;Scientific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358200">
                <a:tc>
                  <a:txBody>
                    <a:bodyPr/>
                    <a:lstStyle/>
                    <a:p>
                      <a:pPr algn="l" fontAlgn="b"/>
                      <a:r>
                        <a:rPr lang="en-US" sz="1600" b="0" i="0" u="none" strike="noStrike" dirty="0">
                          <a:solidFill>
                            <a:srgbClr val="000000"/>
                          </a:solidFill>
                          <a:effectLst/>
                          <a:latin typeface="Calibri" panose="020F0502020204030204" pitchFamily="34" charset="0"/>
                        </a:rPr>
                        <a:t>Scientist/Author;Scientific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371883">
                <a:tc>
                  <a:txBody>
                    <a:bodyPr/>
                    <a:lstStyle/>
                    <a:p>
                      <a:pPr algn="l" fontAlgn="b"/>
                      <a:r>
                        <a:rPr lang="en-US" sz="1600" b="1" i="0" u="none" strike="noStrike" dirty="0">
                          <a:solidFill>
                            <a:srgbClr val="000000"/>
                          </a:solidFill>
                          <a:effectLst/>
                          <a:latin typeface="Calibri" panose="020F0502020204030204" pitchFamily="34" charset="0"/>
                        </a:rPr>
                        <a:t>Total</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351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bl>
          </a:graphicData>
        </a:graphic>
      </p:graphicFrame>
    </p:spTree>
    <p:extLst>
      <p:ext uri="{BB962C8B-B14F-4D97-AF65-F5344CB8AC3E}">
        <p14:creationId xmlns:p14="http://schemas.microsoft.com/office/powerpoint/2010/main" val="1575813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2912931806"/>
              </p:ext>
            </p:extLst>
          </p:nvPr>
        </p:nvGraphicFramePr>
        <p:xfrm>
          <a:off x="323850" y="1042722"/>
          <a:ext cx="10858500" cy="567875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495300" y="412749"/>
            <a:ext cx="10515600" cy="848533"/>
          </a:xfrm>
        </p:spPr>
        <p:txBody>
          <a:bodyPr>
            <a:normAutofit fontScale="90000"/>
          </a:bodyPr>
          <a:lstStyle/>
          <a:p>
            <a:r>
              <a:rPr lang="en-US" dirty="0"/>
              <a:t>Scientific </a:t>
            </a:r>
            <a:r>
              <a:rPr lang="en-US" dirty="0" smtClean="0"/>
              <a:t>Impacts</a:t>
            </a:r>
            <a:br>
              <a:rPr lang="en-US" dirty="0" smtClean="0"/>
            </a:br>
            <a:r>
              <a:rPr lang="en-US" sz="2200" dirty="0" smtClean="0"/>
              <a:t>How </a:t>
            </a:r>
            <a:r>
              <a:rPr lang="en-US" sz="2200" dirty="0"/>
              <a:t>particular types of interim research products might impact the advancement of </a:t>
            </a:r>
            <a:r>
              <a:rPr lang="en-US" sz="2200" dirty="0" smtClean="0"/>
              <a:t>science</a:t>
            </a:r>
            <a:r>
              <a:rPr lang="en-US" sz="2200" dirty="0"/>
              <a:t/>
            </a:r>
            <a:br>
              <a:rPr lang="en-US" sz="2200" dirty="0"/>
            </a:br>
            <a:endParaRPr lang="en-US" dirty="0"/>
          </a:p>
        </p:txBody>
      </p:sp>
      <p:sp>
        <p:nvSpPr>
          <p:cNvPr id="7" name="Rectangle 6"/>
          <p:cNvSpPr/>
          <p:nvPr/>
        </p:nvSpPr>
        <p:spPr>
          <a:xfrm>
            <a:off x="1895473" y="1764890"/>
            <a:ext cx="1495425" cy="17145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895474" y="3630354"/>
            <a:ext cx="1495425" cy="1714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3" name="Table 12"/>
          <p:cNvGraphicFramePr>
            <a:graphicFrameLocks noGrp="1"/>
          </p:cNvGraphicFramePr>
          <p:nvPr>
            <p:extLst>
              <p:ext uri="{D42A27DB-BD31-4B8C-83A1-F6EECF244321}">
                <p14:modId xmlns:p14="http://schemas.microsoft.com/office/powerpoint/2010/main" val="3074437477"/>
              </p:ext>
            </p:extLst>
          </p:nvPr>
        </p:nvGraphicFramePr>
        <p:xfrm>
          <a:off x="5384800" y="3086099"/>
          <a:ext cx="6451600" cy="2665095"/>
        </p:xfrm>
        <a:graphic>
          <a:graphicData uri="http://schemas.openxmlformats.org/drawingml/2006/table">
            <a:tbl>
              <a:tblPr/>
              <a:tblGrid>
                <a:gridCol w="3103665"/>
                <a:gridCol w="603490"/>
                <a:gridCol w="962711"/>
                <a:gridCol w="1135137"/>
                <a:gridCol w="646597"/>
              </a:tblGrid>
              <a:tr h="190500">
                <a:tc>
                  <a:txBody>
                    <a:bodyPr/>
                    <a:lstStyle/>
                    <a:p>
                      <a:pPr algn="l" fontAlgn="b"/>
                      <a:r>
                        <a:rPr lang="en-US" sz="1400" b="1" i="0" u="none" strike="noStrike" dirty="0">
                          <a:solidFill>
                            <a:srgbClr val="000000"/>
                          </a:solidFill>
                          <a:effectLst/>
                          <a:latin typeface="Calibri" panose="020F0502020204030204" pitchFamily="34" charset="0"/>
                        </a:rPr>
                        <a:t>Support Scientific Impact?</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l" fontAlgn="b"/>
                      <a:r>
                        <a:rPr lang="en-US" sz="1400" b="1" i="0" u="none" strike="noStrike" dirty="0">
                          <a:solidFill>
                            <a:srgbClr val="000000"/>
                          </a:solidFill>
                          <a:effectLst/>
                          <a:latin typeface="Calibri" panose="020F0502020204030204" pitchFamily="34" charset="0"/>
                        </a:rPr>
                        <a:t>N/A</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l" fontAlgn="b"/>
                      <a:r>
                        <a:rPr lang="en-US" sz="1400" b="1" i="0" u="none" strike="noStrike" dirty="0">
                          <a:solidFill>
                            <a:srgbClr val="000000"/>
                          </a:solidFill>
                          <a:effectLst/>
                          <a:latin typeface="Calibri" panose="020F0502020204030204" pitchFamily="34" charset="0"/>
                        </a:rPr>
                        <a:t>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l" fontAlgn="b"/>
                      <a:r>
                        <a:rPr lang="en-US" sz="1400" b="1" i="0" u="none" strike="noStrike" dirty="0">
                          <a:solidFill>
                            <a:srgbClr val="000000"/>
                          </a:solidFill>
                          <a:effectLst/>
                          <a:latin typeface="Calibri" panose="020F0502020204030204" pitchFamily="34" charset="0"/>
                        </a:rPr>
                        <a:t>Unsupportive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l" fontAlgn="b"/>
                      <a:r>
                        <a:rPr lang="en-US" sz="1400" b="1" i="0" u="none" strike="noStrike" dirty="0">
                          <a:solidFill>
                            <a:srgbClr val="000000"/>
                          </a:solidFill>
                          <a:effectLst/>
                          <a:latin typeface="Calibri" panose="020F0502020204030204" pitchFamily="34" charset="0"/>
                        </a:rPr>
                        <a:t> Total</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Blank/No Response</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43%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43%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30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57%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43%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14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67%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73%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5%</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67%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276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50%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50%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Scientist/Author;Publisher;Scientific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1" i="0" u="none" strike="noStrike" dirty="0">
                          <a:solidFill>
                            <a:srgbClr val="000000"/>
                          </a:solidFill>
                          <a:effectLst/>
                          <a:latin typeface="Calibri" panose="020F0502020204030204" pitchFamily="34" charset="0"/>
                        </a:rPr>
                        <a:t>Grand Total</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61%</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351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bl>
          </a:graphicData>
        </a:graphic>
      </p:graphicFrame>
      <p:sp>
        <p:nvSpPr>
          <p:cNvPr id="14" name="Slide Number Placeholder 13"/>
          <p:cNvSpPr>
            <a:spLocks noGrp="1"/>
          </p:cNvSpPr>
          <p:nvPr>
            <p:ph type="sldNum" sz="quarter" idx="12"/>
          </p:nvPr>
        </p:nvSpPr>
        <p:spPr>
          <a:xfrm>
            <a:off x="9179560" y="6356350"/>
            <a:ext cx="2743200" cy="365125"/>
          </a:xfrm>
        </p:spPr>
        <p:txBody>
          <a:bodyPr/>
          <a:lstStyle/>
          <a:p>
            <a:fld id="{1FEA08CD-AAD8-4230-8D61-87F3DE0F0562}" type="slidenum">
              <a:rPr lang="en-US" smtClean="0"/>
              <a:pPr/>
              <a:t>6</a:t>
            </a:fld>
            <a:endParaRPr lang="en-US" dirty="0"/>
          </a:p>
        </p:txBody>
      </p:sp>
    </p:spTree>
    <p:extLst>
      <p:ext uri="{BB962C8B-B14F-4D97-AF65-F5344CB8AC3E}">
        <p14:creationId xmlns:p14="http://schemas.microsoft.com/office/powerpoint/2010/main" val="27176551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implications</a:t>
            </a:r>
            <a:endParaRPr lang="en-US" dirty="0"/>
          </a:p>
        </p:txBody>
      </p:sp>
      <p:sp>
        <p:nvSpPr>
          <p:cNvPr id="3" name="Content Placeholder 2"/>
          <p:cNvSpPr>
            <a:spLocks noGrp="1"/>
          </p:cNvSpPr>
          <p:nvPr>
            <p:ph idx="1"/>
          </p:nvPr>
        </p:nvSpPr>
        <p:spPr/>
        <p:txBody>
          <a:bodyPr/>
          <a:lstStyle/>
          <a:p>
            <a:r>
              <a:rPr lang="en-US" dirty="0" smtClean="0"/>
              <a:t>RFI suggests scientific benefit in allowing interim research products</a:t>
            </a:r>
          </a:p>
          <a:p>
            <a:endParaRPr lang="en-US" dirty="0" smtClean="0"/>
          </a:p>
          <a:p>
            <a:r>
              <a:rPr lang="en-US" dirty="0" smtClean="0"/>
              <a:t>NIH has no policies to claim preprints, non-clinical trial protocols as products of awards in biosketches or progress reports </a:t>
            </a:r>
          </a:p>
          <a:p>
            <a:pPr lvl="1"/>
            <a:r>
              <a:rPr lang="en-US" dirty="0" smtClean="0"/>
              <a:t>How should they be cited?</a:t>
            </a:r>
          </a:p>
          <a:p>
            <a:pPr lvl="1"/>
            <a:r>
              <a:rPr lang="en-US" dirty="0" smtClean="0"/>
              <a:t>How should reviewers handle them?</a:t>
            </a:r>
            <a:endParaRPr lang="en-US" dirty="0"/>
          </a:p>
        </p:txBody>
      </p:sp>
      <p:sp>
        <p:nvSpPr>
          <p:cNvPr id="4" name="Slide Number Placeholder 3"/>
          <p:cNvSpPr>
            <a:spLocks noGrp="1"/>
          </p:cNvSpPr>
          <p:nvPr>
            <p:ph type="sldNum" sz="quarter" idx="12"/>
          </p:nvPr>
        </p:nvSpPr>
        <p:spPr/>
        <p:txBody>
          <a:bodyPr/>
          <a:lstStyle/>
          <a:p>
            <a:fld id="{1FEA08CD-AAD8-4230-8D61-87F3DE0F0562}" type="slidenum">
              <a:rPr lang="en-US" smtClean="0"/>
              <a:pPr/>
              <a:t>7</a:t>
            </a:fld>
            <a:endParaRPr lang="en-US" dirty="0"/>
          </a:p>
        </p:txBody>
      </p:sp>
    </p:spTree>
    <p:extLst>
      <p:ext uri="{BB962C8B-B14F-4D97-AF65-F5344CB8AC3E}">
        <p14:creationId xmlns:p14="http://schemas.microsoft.com/office/powerpoint/2010/main" val="4245194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042" y="129137"/>
            <a:ext cx="10515600" cy="848533"/>
          </a:xfrm>
        </p:spPr>
        <p:txBody>
          <a:bodyPr/>
          <a:lstStyle/>
          <a:p>
            <a:r>
              <a:rPr lang="en-US" dirty="0" smtClean="0">
                <a:solidFill>
                  <a:schemeClr val="accent6"/>
                </a:solidFill>
              </a:rPr>
              <a:t>Under Consideration</a:t>
            </a:r>
            <a:r>
              <a:rPr lang="en-US" dirty="0" smtClean="0"/>
              <a:t>: Citation Requirements</a:t>
            </a:r>
            <a:endParaRPr lang="en-US" dirty="0"/>
          </a:p>
        </p:txBody>
      </p:sp>
      <p:sp>
        <p:nvSpPr>
          <p:cNvPr id="3" name="Content Placeholder 2"/>
          <p:cNvSpPr>
            <a:spLocks noGrp="1"/>
          </p:cNvSpPr>
          <p:nvPr>
            <p:ph idx="1"/>
          </p:nvPr>
        </p:nvSpPr>
        <p:spPr>
          <a:xfrm>
            <a:off x="876300" y="1110330"/>
            <a:ext cx="10515600" cy="1867799"/>
          </a:xfrm>
        </p:spPr>
        <p:txBody>
          <a:bodyPr>
            <a:normAutofit/>
          </a:bodyPr>
          <a:lstStyle/>
          <a:p>
            <a:pPr marL="0" indent="0" fontAlgn="base">
              <a:spcBef>
                <a:spcPts val="0"/>
              </a:spcBef>
              <a:spcAft>
                <a:spcPts val="600"/>
              </a:spcAft>
              <a:buNone/>
            </a:pPr>
            <a:r>
              <a:rPr lang="en-US" dirty="0" smtClean="0"/>
              <a:t>Citation format standards: </a:t>
            </a:r>
            <a:r>
              <a:rPr lang="en-US" dirty="0" smtClean="0">
                <a:solidFill>
                  <a:srgbClr val="FF0000"/>
                </a:solidFill>
              </a:rPr>
              <a:t>DOI</a:t>
            </a:r>
            <a:r>
              <a:rPr lang="en-US" dirty="0" smtClean="0"/>
              <a:t>, list </a:t>
            </a:r>
            <a:r>
              <a:rPr lang="en-US" dirty="0" smtClean="0">
                <a:solidFill>
                  <a:srgbClr val="FF0000"/>
                </a:solidFill>
              </a:rPr>
              <a:t>object type </a:t>
            </a:r>
            <a:r>
              <a:rPr lang="en-US" dirty="0" smtClean="0"/>
              <a:t>(e.g. Preprint, protocol)</a:t>
            </a:r>
          </a:p>
          <a:p>
            <a:pPr marL="0" indent="0" fontAlgn="base">
              <a:spcBef>
                <a:spcPts val="0"/>
              </a:spcBef>
              <a:spcAft>
                <a:spcPts val="600"/>
              </a:spcAft>
              <a:buNone/>
            </a:pPr>
            <a:r>
              <a:rPr lang="en-US"/>
              <a:t>	</a:t>
            </a:r>
            <a:r>
              <a:rPr lang="en-US" smtClean="0"/>
              <a:t>Versioning? </a:t>
            </a:r>
            <a:r>
              <a:rPr lang="en-US" dirty="0" smtClean="0"/>
              <a:t>(DOI? Date?)</a:t>
            </a:r>
          </a:p>
          <a:p>
            <a:pPr marL="0" indent="0" fontAlgn="base">
              <a:spcBef>
                <a:spcPts val="600"/>
              </a:spcBef>
              <a:buNone/>
            </a:pPr>
            <a:r>
              <a:rPr lang="en-US" sz="1800" i="1" dirty="0"/>
              <a:t>Example</a:t>
            </a:r>
            <a:r>
              <a:rPr lang="en-US" sz="1800" dirty="0"/>
              <a:t>: Bar DZ, Atkatsh K, Tavarez U, Erdos MR, Gruenbaum Y, Collins FS. Biotinylation by antibody recognition- A novel method for proximity labeling. BioRxiv 069187 [</a:t>
            </a:r>
            <a:r>
              <a:rPr lang="en-US" sz="1800" b="1" dirty="0">
                <a:solidFill>
                  <a:srgbClr val="FF0000"/>
                </a:solidFill>
              </a:rPr>
              <a:t>Preprint</a:t>
            </a:r>
            <a:r>
              <a:rPr lang="en-US" sz="1800" dirty="0"/>
              <a:t>]. 2016 [cited 2017 Jan 12</a:t>
            </a:r>
            <a:r>
              <a:rPr lang="en-US" sz="1800" dirty="0" smtClean="0"/>
              <a:t>]. </a:t>
            </a:r>
            <a:r>
              <a:rPr lang="en-US" sz="1800" dirty="0"/>
              <a:t> Available from: </a:t>
            </a:r>
            <a:r>
              <a:rPr lang="en-US" sz="1800" u="sng" dirty="0">
                <a:solidFill>
                  <a:srgbClr val="FF0000"/>
                </a:solidFill>
              </a:rPr>
              <a:t>https://</a:t>
            </a:r>
            <a:r>
              <a:rPr lang="en-US" sz="1800" b="1" u="sng" dirty="0">
                <a:solidFill>
                  <a:srgbClr val="FF0000"/>
                </a:solidFill>
              </a:rPr>
              <a:t>doi</a:t>
            </a:r>
            <a:r>
              <a:rPr lang="en-US" sz="1800" u="sng" dirty="0">
                <a:solidFill>
                  <a:srgbClr val="FF0000"/>
                </a:solidFill>
              </a:rPr>
              <a:t>.org/10.1101/069187</a:t>
            </a:r>
            <a:r>
              <a:rPr lang="en-US" sz="1800" dirty="0"/>
              <a:t>.</a:t>
            </a:r>
            <a:endParaRPr lang="en-US" sz="2000" dirty="0"/>
          </a:p>
          <a:p>
            <a:pPr lvl="1"/>
            <a:endParaRPr lang="en-US" sz="1600" dirty="0"/>
          </a:p>
        </p:txBody>
      </p:sp>
      <p:graphicFrame>
        <p:nvGraphicFramePr>
          <p:cNvPr id="4" name="Table 3"/>
          <p:cNvGraphicFramePr>
            <a:graphicFrameLocks noGrp="1"/>
          </p:cNvGraphicFramePr>
          <p:nvPr>
            <p:extLst>
              <p:ext uri="{D42A27DB-BD31-4B8C-83A1-F6EECF244321}">
                <p14:modId xmlns:p14="http://schemas.microsoft.com/office/powerpoint/2010/main" val="716853759"/>
              </p:ext>
            </p:extLst>
          </p:nvPr>
        </p:nvGraphicFramePr>
        <p:xfrm>
          <a:off x="876300" y="3343254"/>
          <a:ext cx="10172700" cy="3012460"/>
        </p:xfrm>
        <a:graphic>
          <a:graphicData uri="http://schemas.openxmlformats.org/drawingml/2006/table">
            <a:tbl>
              <a:tblPr firstRow="1" bandRow="1">
                <a:tableStyleId>{5C22544A-7EE6-4342-B048-85BDC9FD1C3A}</a:tableStyleId>
              </a:tblPr>
              <a:tblGrid>
                <a:gridCol w="5086350"/>
                <a:gridCol w="5086350"/>
              </a:tblGrid>
              <a:tr h="3012460">
                <a:tc>
                  <a:txBody>
                    <a:bodyPr/>
                    <a:lstStyle/>
                    <a:p>
                      <a:pPr marL="0" indent="0" algn="ctr">
                        <a:buNone/>
                      </a:pPr>
                      <a:r>
                        <a:rPr lang="en-US" sz="2000" dirty="0" smtClean="0">
                          <a:solidFill>
                            <a:schemeClr val="tx1"/>
                          </a:solidFill>
                        </a:rPr>
                        <a:t>Applicant/Awardee requirements to cite their own work as products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dirty="0" smtClean="0">
                          <a:solidFill>
                            <a:schemeClr val="tx1"/>
                          </a:solidFill>
                        </a:rPr>
                        <a:t>DOI for now, eventually certified</a:t>
                      </a:r>
                      <a:r>
                        <a:rPr lang="en-US" sz="2000" b="0" baseline="0" dirty="0" smtClean="0">
                          <a:solidFill>
                            <a:schemeClr val="tx1"/>
                          </a:solidFill>
                        </a:rPr>
                        <a:t> registry?</a:t>
                      </a:r>
                      <a:endParaRPr lang="en-US" sz="2000" b="0" dirty="0" smtClean="0">
                        <a:solidFill>
                          <a:schemeClr val="tx1"/>
                        </a:solidFill>
                      </a:endParaRPr>
                    </a:p>
                    <a:p>
                      <a:pPr marL="285750" lvl="0" indent="-285750">
                        <a:buFont typeface="Arial" panose="020B0604020202020204" pitchFamily="34" charset="0"/>
                        <a:buChar char="•"/>
                      </a:pPr>
                      <a:r>
                        <a:rPr lang="en-US" sz="2000" b="0" dirty="0" smtClean="0">
                          <a:solidFill>
                            <a:schemeClr val="tx1"/>
                          </a:solidFill>
                        </a:rPr>
                        <a:t>CC-BY license</a:t>
                      </a:r>
                    </a:p>
                    <a:p>
                      <a:pPr marL="285750" lvl="0" indent="-285750">
                        <a:buFont typeface="Arial" panose="020B0604020202020204" pitchFamily="34" charset="0"/>
                        <a:buChar char="•"/>
                      </a:pPr>
                      <a:r>
                        <a:rPr lang="en-US" sz="2000" b="0" dirty="0" smtClean="0">
                          <a:solidFill>
                            <a:schemeClr val="tx1"/>
                          </a:solidFill>
                        </a:rPr>
                        <a:t>Statement:</a:t>
                      </a:r>
                      <a:r>
                        <a:rPr lang="en-US" sz="2000" b="0" baseline="0" dirty="0" smtClean="0">
                          <a:solidFill>
                            <a:schemeClr val="tx1"/>
                          </a:solidFill>
                        </a:rPr>
                        <a:t> </a:t>
                      </a:r>
                      <a:r>
                        <a:rPr lang="en-US" sz="2000" b="0" dirty="0" smtClean="0">
                          <a:solidFill>
                            <a:schemeClr val="tx1"/>
                          </a:solidFill>
                        </a:rPr>
                        <a:t>not peer-reviewed </a:t>
                      </a:r>
                    </a:p>
                    <a:p>
                      <a:pPr marL="285750" lvl="0" indent="-285750">
                        <a:buFont typeface="Arial" panose="020B0604020202020204" pitchFamily="34" charset="0"/>
                        <a:buChar char="•"/>
                      </a:pPr>
                      <a:r>
                        <a:rPr lang="en-US" sz="2000" b="0" dirty="0" smtClean="0">
                          <a:solidFill>
                            <a:schemeClr val="tx1"/>
                          </a:solidFill>
                        </a:rPr>
                        <a:t>Acknowledge</a:t>
                      </a:r>
                      <a:r>
                        <a:rPr lang="en-US" sz="2000" b="0" baseline="0" dirty="0" smtClean="0">
                          <a:solidFill>
                            <a:schemeClr val="tx1"/>
                          </a:solidFill>
                        </a:rPr>
                        <a:t> funding</a:t>
                      </a:r>
                      <a:endParaRPr lang="en-US" sz="2000" b="0" dirty="0" smtClean="0">
                        <a:solidFill>
                          <a:schemeClr val="tx1"/>
                        </a:solidFill>
                      </a:endParaRPr>
                    </a:p>
                    <a:p>
                      <a:pPr marL="285750" lvl="0" indent="-285750">
                        <a:buFont typeface="Arial" panose="020B0604020202020204" pitchFamily="34" charset="0"/>
                        <a:buChar char="•"/>
                      </a:pPr>
                      <a:r>
                        <a:rPr lang="en-US" sz="2000" b="0" dirty="0" smtClean="0">
                          <a:solidFill>
                            <a:schemeClr val="tx1"/>
                          </a:solidFill>
                        </a:rPr>
                        <a:t>Declares competing interests</a:t>
                      </a:r>
                    </a:p>
                    <a:p>
                      <a:pPr marL="285750" lvl="0" indent="-285750">
                        <a:buFont typeface="Arial" panose="020B0604020202020204" pitchFamily="34" charset="0"/>
                        <a:buChar char="•"/>
                      </a:pPr>
                      <a:r>
                        <a:rPr lang="en-US" sz="2000" b="0" dirty="0" smtClean="0">
                          <a:solidFill>
                            <a:schemeClr val="tx1"/>
                          </a:solidFill>
                        </a:rPr>
                        <a:t>Adherence with all other NIH rules, policies</a:t>
                      </a:r>
                    </a:p>
                    <a:p>
                      <a:endParaRPr lang="en-US" sz="2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buNone/>
                      </a:pPr>
                      <a:r>
                        <a:rPr lang="en-US" sz="2000" dirty="0" smtClean="0">
                          <a:solidFill>
                            <a:schemeClr val="tx1"/>
                          </a:solidFill>
                        </a:rPr>
                        <a:t>Repository best practices </a:t>
                      </a:r>
                    </a:p>
                    <a:p>
                      <a:pPr marL="342900" indent="-342900" algn="l">
                        <a:buFont typeface="Arial" panose="020B0604020202020204" pitchFamily="34" charset="0"/>
                        <a:buChar char="•"/>
                      </a:pPr>
                      <a:r>
                        <a:rPr lang="en-US" sz="2000" b="0" kern="1200" dirty="0" smtClean="0">
                          <a:solidFill>
                            <a:schemeClr val="tx1"/>
                          </a:solidFill>
                          <a:latin typeface="+mn-lt"/>
                          <a:ea typeface="+mn-ea"/>
                          <a:cs typeface="+mn-cs"/>
                        </a:rPr>
                        <a:t>FAIR principles </a:t>
                      </a:r>
                      <a:r>
                        <a:rPr lang="en-US" sz="1200" b="0" kern="1200" dirty="0" smtClean="0">
                          <a:solidFill>
                            <a:schemeClr val="tx1"/>
                          </a:solidFill>
                          <a:latin typeface="+mn-lt"/>
                          <a:ea typeface="+mn-ea"/>
                          <a:cs typeface="+mn-cs"/>
                        </a:rPr>
                        <a:t>(Findable,</a:t>
                      </a:r>
                      <a:r>
                        <a:rPr lang="en-US" sz="1200" b="0" kern="1200" baseline="0" dirty="0" smtClean="0">
                          <a:solidFill>
                            <a:schemeClr val="tx1"/>
                          </a:solidFill>
                          <a:latin typeface="+mn-lt"/>
                          <a:ea typeface="+mn-ea"/>
                          <a:cs typeface="+mn-cs"/>
                        </a:rPr>
                        <a:t> Accessible, Interoperable, Reusable)</a:t>
                      </a:r>
                      <a:endParaRPr lang="en-US" sz="2000" b="0" kern="1200" dirty="0" smtClean="0">
                        <a:solidFill>
                          <a:schemeClr val="tx1"/>
                        </a:solidFill>
                        <a:latin typeface="+mn-lt"/>
                        <a:ea typeface="+mn-ea"/>
                        <a:cs typeface="+mn-cs"/>
                      </a:endParaRPr>
                    </a:p>
                    <a:p>
                      <a:pPr marL="342900" lvl="0" indent="-342900">
                        <a:buFont typeface="Arial" panose="020B0604020202020204" pitchFamily="34" charset="0"/>
                        <a:buChar char="•"/>
                      </a:pPr>
                      <a:r>
                        <a:rPr lang="en-US" sz="2000" b="0" dirty="0" smtClean="0">
                          <a:solidFill>
                            <a:schemeClr val="tx1"/>
                          </a:solidFill>
                        </a:rPr>
                        <a:t>Open metadata </a:t>
                      </a:r>
                    </a:p>
                    <a:p>
                      <a:pPr marL="342900" lvl="0" indent="-342900">
                        <a:buFont typeface="Arial" panose="020B0604020202020204" pitchFamily="34" charset="0"/>
                        <a:buChar char="•"/>
                      </a:pPr>
                      <a:r>
                        <a:rPr lang="en-US" sz="2000" b="0" kern="1200" dirty="0" smtClean="0">
                          <a:solidFill>
                            <a:schemeClr val="tx1"/>
                          </a:solidFill>
                          <a:latin typeface="+mn-lt"/>
                          <a:ea typeface="+mn-ea"/>
                          <a:cs typeface="+mn-cs"/>
                        </a:rPr>
                        <a:t>Machine accessible and readable</a:t>
                      </a:r>
                    </a:p>
                    <a:p>
                      <a:pPr marL="342900" lvl="0" indent="-342900">
                        <a:buFont typeface="Arial" panose="020B0604020202020204" pitchFamily="34" charset="0"/>
                        <a:buChar char="•"/>
                      </a:pPr>
                      <a:r>
                        <a:rPr lang="en-US" sz="2000" b="0" kern="1200" dirty="0" smtClean="0">
                          <a:solidFill>
                            <a:schemeClr val="tx1"/>
                          </a:solidFill>
                          <a:latin typeface="+mn-lt"/>
                          <a:ea typeface="+mn-ea"/>
                          <a:cs typeface="+mn-cs"/>
                        </a:rPr>
                        <a:t>Transparent policies </a:t>
                      </a:r>
                    </a:p>
                    <a:p>
                      <a:pPr marL="342900" lvl="0" indent="-342900">
                        <a:buFont typeface="Arial" panose="020B0604020202020204" pitchFamily="34" charset="0"/>
                        <a:buChar char="•"/>
                      </a:pPr>
                      <a:r>
                        <a:rPr lang="en-US" sz="2000" b="0" kern="1200" dirty="0" smtClean="0">
                          <a:solidFill>
                            <a:schemeClr val="tx1"/>
                          </a:solidFill>
                          <a:latin typeface="+mn-lt"/>
                          <a:ea typeface="+mn-ea"/>
                          <a:cs typeface="+mn-cs"/>
                        </a:rPr>
                        <a:t>Versioning</a:t>
                      </a:r>
                    </a:p>
                    <a:p>
                      <a:pPr marL="742950" lvl="1" indent="-285750">
                        <a:buFont typeface="Courier New" panose="02070309020205020404" pitchFamily="49" charset="0"/>
                        <a:buChar char="o"/>
                      </a:pPr>
                      <a:r>
                        <a:rPr lang="en-US" sz="2000" b="0" dirty="0" smtClean="0">
                          <a:solidFill>
                            <a:schemeClr val="tx1"/>
                          </a:solidFill>
                        </a:rPr>
                        <a:t>links to published version</a:t>
                      </a:r>
                    </a:p>
                    <a:p>
                      <a:pPr marL="742950" lvl="1" indent="-285750">
                        <a:buFont typeface="Courier New" panose="02070309020205020404" pitchFamily="49" charset="0"/>
                        <a:buChar char="o"/>
                      </a:pPr>
                      <a:r>
                        <a:rPr lang="en-US" sz="2000" b="0" dirty="0" smtClean="0">
                          <a:solidFill>
                            <a:schemeClr val="tx1"/>
                          </a:solidFill>
                        </a:rPr>
                        <a:t>Tracks key changes </a:t>
                      </a:r>
                    </a:p>
                    <a:p>
                      <a:pPr marL="342900" lvl="0" indent="-342900">
                        <a:buFont typeface="Arial" panose="020B0604020202020204" pitchFamily="34" charset="0"/>
                        <a:buChar char="•"/>
                      </a:pPr>
                      <a:r>
                        <a:rPr lang="en-US" sz="2000" b="0" kern="1200" dirty="0" smtClean="0">
                          <a:solidFill>
                            <a:schemeClr val="tx1"/>
                          </a:solidFill>
                          <a:latin typeface="+mn-lt"/>
                          <a:ea typeface="+mn-ea"/>
                          <a:cs typeface="+mn-cs"/>
                        </a:rPr>
                        <a:t>Permanent/archival plan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Slide Number Placeholder 4"/>
          <p:cNvSpPr>
            <a:spLocks noGrp="1"/>
          </p:cNvSpPr>
          <p:nvPr>
            <p:ph type="sldNum" sz="quarter" idx="12"/>
          </p:nvPr>
        </p:nvSpPr>
        <p:spPr>
          <a:xfrm>
            <a:off x="9055100" y="6355714"/>
            <a:ext cx="2743200" cy="365125"/>
          </a:xfrm>
        </p:spPr>
        <p:txBody>
          <a:bodyPr/>
          <a:lstStyle/>
          <a:p>
            <a:fld id="{1FEA08CD-AAD8-4230-8D61-87F3DE0F0562}" type="slidenum">
              <a:rPr lang="en-US" smtClean="0"/>
              <a:pPr/>
              <a:t>8</a:t>
            </a:fld>
            <a:endParaRPr lang="en-US" dirty="0"/>
          </a:p>
        </p:txBody>
      </p:sp>
    </p:spTree>
    <p:extLst>
      <p:ext uri="{BB962C8B-B14F-4D97-AF65-F5344CB8AC3E}">
        <p14:creationId xmlns:p14="http://schemas.microsoft.com/office/powerpoint/2010/main" val="952466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1039084624"/>
              </p:ext>
            </p:extLst>
          </p:nvPr>
        </p:nvGraphicFramePr>
        <p:xfrm>
          <a:off x="209550" y="1023158"/>
          <a:ext cx="8401050" cy="480614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smtClean="0"/>
              <a:t>NIH Review: Should </a:t>
            </a:r>
            <a:r>
              <a:rPr lang="en-US" dirty="0"/>
              <a:t>they be included?</a:t>
            </a:r>
            <a:br>
              <a:rPr lang="en-US" dirty="0"/>
            </a:br>
            <a:r>
              <a:rPr lang="en-US" sz="2200" dirty="0"/>
              <a:t>P</a:t>
            </a:r>
            <a:r>
              <a:rPr lang="en-US" sz="2200" dirty="0" smtClean="0"/>
              <a:t>ossible </a:t>
            </a:r>
            <a:r>
              <a:rPr lang="en-US" sz="2200" dirty="0"/>
              <a:t>need and potential impact of citing interim products on peer review of NIH applications. </a:t>
            </a:r>
            <a:r>
              <a:rPr lang="en-US" dirty="0"/>
              <a:t/>
            </a:r>
            <a:br>
              <a:rPr lang="en-US" dirty="0"/>
            </a:br>
            <a:endParaRPr lang="en-US" dirty="0"/>
          </a:p>
        </p:txBody>
      </p:sp>
      <p:sp>
        <p:nvSpPr>
          <p:cNvPr id="5" name="Slide Number Placeholder 4"/>
          <p:cNvSpPr>
            <a:spLocks noGrp="1"/>
          </p:cNvSpPr>
          <p:nvPr>
            <p:ph type="sldNum" sz="quarter" idx="12"/>
          </p:nvPr>
        </p:nvSpPr>
        <p:spPr/>
        <p:txBody>
          <a:bodyPr/>
          <a:lstStyle/>
          <a:p>
            <a:fld id="{1FEA08CD-AAD8-4230-8D61-87F3DE0F0562}" type="slidenum">
              <a:rPr lang="en-US" smtClean="0"/>
              <a:pPr/>
              <a:t>9</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59879028"/>
              </p:ext>
            </p:extLst>
          </p:nvPr>
        </p:nvGraphicFramePr>
        <p:xfrm>
          <a:off x="4654550" y="2199971"/>
          <a:ext cx="6137274" cy="2665095"/>
        </p:xfrm>
        <a:graphic>
          <a:graphicData uri="http://schemas.openxmlformats.org/drawingml/2006/table">
            <a:tbl>
              <a:tblPr/>
              <a:tblGrid>
                <a:gridCol w="2952453"/>
                <a:gridCol w="574088"/>
                <a:gridCol w="915807"/>
                <a:gridCol w="1079832"/>
                <a:gridCol w="615094"/>
              </a:tblGrid>
              <a:tr h="190500">
                <a:tc>
                  <a:txBody>
                    <a:bodyPr/>
                    <a:lstStyle/>
                    <a:p>
                      <a:pPr algn="l" fontAlgn="b"/>
                      <a:r>
                        <a:rPr lang="en-US" sz="1400" b="1" i="0" u="none" strike="noStrike" dirty="0">
                          <a:solidFill>
                            <a:srgbClr val="000000"/>
                          </a:solidFill>
                          <a:effectLst/>
                          <a:latin typeface="Calibri" panose="020F0502020204030204" pitchFamily="34" charset="0"/>
                        </a:rPr>
                        <a:t>Support in Review?</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N/A</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Unsupportive</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 Total</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Blank/No Response</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40%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50%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30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Other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36%</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64%</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14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Publisher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67%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45%</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32%</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67%</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276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smtClean="0">
                          <a:solidFill>
                            <a:srgbClr val="000000"/>
                          </a:solidFill>
                          <a:effectLst/>
                          <a:latin typeface="Calibri" panose="020F0502020204030204" pitchFamily="34" charset="0"/>
                        </a:rPr>
                        <a:t>Scientist/Author; Other</a:t>
                      </a:r>
                      <a:endParaRPr lang="en-US" sz="1400" b="0" i="0" u="none" strike="noStrike" dirty="0">
                        <a:solidFill>
                          <a:srgbClr val="000000"/>
                        </a:solidFill>
                        <a:effectLst/>
                        <a:latin typeface="Calibri" panose="020F0502020204030204" pitchFamily="34" charset="0"/>
                      </a:endParaRP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smtClean="0">
                          <a:solidFill>
                            <a:srgbClr val="000000"/>
                          </a:solidFill>
                          <a:effectLst/>
                          <a:latin typeface="Calibri" panose="020F0502020204030204" pitchFamily="34" charset="0"/>
                        </a:rPr>
                        <a:t>Scientist/Author; Publisher</a:t>
                      </a:r>
                      <a:endParaRPr lang="en-US" sz="1400" b="0" i="0" u="none" strike="noStrike" dirty="0">
                        <a:solidFill>
                          <a:srgbClr val="000000"/>
                        </a:solidFill>
                        <a:effectLst/>
                        <a:latin typeface="Calibri" panose="020F0502020204030204" pitchFamily="34" charset="0"/>
                      </a:endParaRP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0" i="0" u="none" strike="noStrike" dirty="0">
                          <a:solidFill>
                            <a:srgbClr val="000000"/>
                          </a:solidFill>
                          <a:effectLst/>
                          <a:latin typeface="Calibri" panose="020F0502020204030204" pitchFamily="34" charset="0"/>
                        </a:rPr>
                        <a:t>Scientist/Author;Publisher;Scientific 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0" i="0" u="none" strike="noStrike" dirty="0">
                          <a:solidFill>
                            <a:srgbClr val="000000"/>
                          </a:solidFill>
                          <a:effectLst/>
                          <a:latin typeface="Calibri" panose="020F0502020204030204" pitchFamily="34" charset="0"/>
                        </a:rPr>
                        <a:t>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r h="190500">
                <a:tc>
                  <a:txBody>
                    <a:bodyPr/>
                    <a:lstStyle/>
                    <a:p>
                      <a:pPr algn="l" fontAlgn="b"/>
                      <a:r>
                        <a:rPr lang="en-US" sz="1400" b="0" i="0" u="none" strike="noStrike" dirty="0" smtClean="0">
                          <a:solidFill>
                            <a:srgbClr val="000000"/>
                          </a:solidFill>
                          <a:effectLst/>
                          <a:latin typeface="Calibri" panose="020F0502020204030204" pitchFamily="34" charset="0"/>
                        </a:rPr>
                        <a:t>Scientist/Author; Scientific </a:t>
                      </a:r>
                      <a:r>
                        <a:rPr lang="en-US" sz="1400" b="0" i="0" u="none" strike="noStrike" dirty="0">
                          <a:solidFill>
                            <a:srgbClr val="000000"/>
                          </a:solidFill>
                          <a:effectLst/>
                          <a:latin typeface="Calibri" panose="020F0502020204030204" pitchFamily="34" charset="0"/>
                        </a:rPr>
                        <a:t>Society</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c>
                  <a:txBody>
                    <a:bodyPr/>
                    <a:lstStyle/>
                    <a:p>
                      <a:pPr algn="ctr" fontAlgn="b"/>
                      <a:r>
                        <a:rPr lang="en-US" sz="1400" b="0" i="0" u="none" strike="noStrike" dirty="0">
                          <a:solidFill>
                            <a:srgbClr val="000000"/>
                          </a:solidFill>
                          <a:effectLst/>
                          <a:latin typeface="Calibri" panose="020F0502020204030204" pitchFamily="34" charset="0"/>
                        </a:rPr>
                        <a:t>2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8CBAD"/>
                    </a:solidFill>
                  </a:tcPr>
                </a:tc>
              </a:tr>
              <a:tr h="190500">
                <a:tc>
                  <a:txBody>
                    <a:bodyPr/>
                    <a:lstStyle/>
                    <a:p>
                      <a:pPr algn="l" fontAlgn="b"/>
                      <a:r>
                        <a:rPr lang="en-US" sz="1400" b="1" i="0" u="none" strike="noStrike" dirty="0">
                          <a:solidFill>
                            <a:srgbClr val="000000"/>
                          </a:solidFill>
                          <a:effectLst/>
                          <a:latin typeface="Calibri" panose="020F0502020204030204" pitchFamily="34" charset="0"/>
                        </a:rPr>
                        <a:t> Total</a:t>
                      </a:r>
                    </a:p>
                  </a:txBody>
                  <a:tcPr marL="857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63%</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c>
                  <a:txBody>
                    <a:bodyPr/>
                    <a:lstStyle/>
                    <a:p>
                      <a:pPr algn="ctr" fontAlgn="b"/>
                      <a:r>
                        <a:rPr lang="en-US" sz="1400" b="1" i="0" u="none" strike="noStrike" dirty="0">
                          <a:solidFill>
                            <a:srgbClr val="000000"/>
                          </a:solidFill>
                          <a:effectLst/>
                          <a:latin typeface="Calibri" panose="020F0502020204030204" pitchFamily="34" charset="0"/>
                        </a:rPr>
                        <a:t>351 </a:t>
                      </a:r>
                    </a:p>
                  </a:txBody>
                  <a:tcPr marL="9525" marR="9525" marT="9525" marB="0" anchor="b">
                    <a:lnL w="6350" cap="flat" cmpd="sng" algn="ctr">
                      <a:solidFill>
                        <a:srgbClr val="F4B084"/>
                      </a:solidFill>
                      <a:prstDash val="solid"/>
                      <a:round/>
                      <a:headEnd type="none" w="med" len="med"/>
                      <a:tailEnd type="none" w="med" len="med"/>
                    </a:lnL>
                    <a:lnR w="6350" cap="flat" cmpd="sng" algn="ctr">
                      <a:solidFill>
                        <a:srgbClr val="F4B084"/>
                      </a:solidFill>
                      <a:prstDash val="solid"/>
                      <a:round/>
                      <a:headEnd type="none" w="med" len="med"/>
                      <a:tailEnd type="none" w="med" len="med"/>
                    </a:lnR>
                    <a:lnT w="6350" cap="flat" cmpd="sng" algn="ctr">
                      <a:solidFill>
                        <a:srgbClr val="F4B084"/>
                      </a:solidFill>
                      <a:prstDash val="solid"/>
                      <a:round/>
                      <a:headEnd type="none" w="med" len="med"/>
                      <a:tailEnd type="none" w="med" len="med"/>
                    </a:lnT>
                    <a:lnB w="6350" cap="flat" cmpd="sng" algn="ctr">
                      <a:solidFill>
                        <a:srgbClr val="F4B084"/>
                      </a:solidFill>
                      <a:prstDash val="solid"/>
                      <a:round/>
                      <a:headEnd type="none" w="med" len="med"/>
                      <a:tailEnd type="none" w="med" len="med"/>
                    </a:lnB>
                    <a:solidFill>
                      <a:srgbClr val="FCE4D6"/>
                    </a:solidFill>
                  </a:tcPr>
                </a:tc>
              </a:tr>
            </a:tbl>
          </a:graphicData>
        </a:graphic>
      </p:graphicFrame>
      <p:sp>
        <p:nvSpPr>
          <p:cNvPr id="10" name="Rectangle 9"/>
          <p:cNvSpPr/>
          <p:nvPr/>
        </p:nvSpPr>
        <p:spPr>
          <a:xfrm>
            <a:off x="2432050" y="5521146"/>
            <a:ext cx="8789670" cy="1200329"/>
          </a:xfrm>
          <a:prstGeom prst="rect">
            <a:avLst/>
          </a:prstGeom>
        </p:spPr>
        <p:txBody>
          <a:bodyPr wrap="square">
            <a:spAutoFit/>
          </a:bodyPr>
          <a:lstStyle/>
          <a:p>
            <a:endParaRPr lang="en-US" dirty="0"/>
          </a:p>
          <a:p>
            <a:r>
              <a:rPr lang="en-US" b="1" dirty="0">
                <a:solidFill>
                  <a:schemeClr val="accent6"/>
                </a:solidFill>
              </a:rPr>
              <a:t>Under </a:t>
            </a:r>
            <a:r>
              <a:rPr lang="en-US" b="1" dirty="0" smtClean="0">
                <a:solidFill>
                  <a:schemeClr val="accent6"/>
                </a:solidFill>
              </a:rPr>
              <a:t>Consideration</a:t>
            </a:r>
            <a:r>
              <a:rPr lang="en-US" dirty="0" smtClean="0"/>
              <a:t>: </a:t>
            </a:r>
            <a:r>
              <a:rPr lang="en-US" i="1" dirty="0" smtClean="0"/>
              <a:t>Cite </a:t>
            </a:r>
            <a:r>
              <a:rPr lang="en-US" dirty="0" smtClean="0"/>
              <a:t>interim products using </a:t>
            </a:r>
            <a:r>
              <a:rPr lang="en-US" dirty="0"/>
              <a:t>proper citation formats</a:t>
            </a:r>
          </a:p>
          <a:p>
            <a:pPr marL="285750" indent="-285750">
              <a:buFont typeface="Arial" panose="020B0604020202020204" pitchFamily="34" charset="0"/>
              <a:buChar char="•"/>
            </a:pPr>
            <a:r>
              <a:rPr lang="en-US" dirty="0" smtClean="0"/>
              <a:t>RPPRs: Preprints </a:t>
            </a:r>
            <a:r>
              <a:rPr lang="en-US" dirty="0"/>
              <a:t>in Section C1; </a:t>
            </a:r>
            <a:r>
              <a:rPr lang="en-US" dirty="0" smtClean="0"/>
              <a:t>other products </a:t>
            </a:r>
            <a:r>
              <a:rPr lang="en-US" dirty="0"/>
              <a:t>in section C5</a:t>
            </a:r>
          </a:p>
          <a:p>
            <a:pPr marL="285750" indent="-285750">
              <a:buFont typeface="Arial" panose="020B0604020202020204" pitchFamily="34" charset="0"/>
              <a:buChar char="•"/>
            </a:pPr>
            <a:r>
              <a:rPr lang="en-US" dirty="0" smtClean="0"/>
              <a:t>Applications: Progress Report Publication List</a:t>
            </a:r>
            <a:r>
              <a:rPr lang="en-US" dirty="0"/>
              <a:t>, </a:t>
            </a:r>
            <a:r>
              <a:rPr lang="en-US" dirty="0" smtClean="0"/>
              <a:t>Biosketch, Post-Submission materials</a:t>
            </a:r>
            <a:endParaRPr lang="en-US" dirty="0"/>
          </a:p>
        </p:txBody>
      </p:sp>
      <p:sp>
        <p:nvSpPr>
          <p:cNvPr id="11" name="Rectangle 10"/>
          <p:cNvSpPr/>
          <p:nvPr/>
        </p:nvSpPr>
        <p:spPr>
          <a:xfrm>
            <a:off x="927100" y="1580882"/>
            <a:ext cx="1495425" cy="210806"/>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36625" y="3150768"/>
            <a:ext cx="1495425" cy="21080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11001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2193</TotalTime>
  <Words>1718</Words>
  <Application>Microsoft Office PowerPoint</Application>
  <PresentationFormat>Widescreen</PresentationFormat>
  <Paragraphs>439</Paragraphs>
  <Slides>23</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Courier New</vt:lpstr>
      <vt:lpstr>Symbol</vt:lpstr>
      <vt:lpstr>Times New Roman</vt:lpstr>
      <vt:lpstr>Wingdings</vt:lpstr>
      <vt:lpstr>Office Theme</vt:lpstr>
      <vt:lpstr>NIH Update: Preprints and Other Interim Research Products  RFI Results and Policy Considerations</vt:lpstr>
      <vt:lpstr>Preprints: Hot off (and in) the Press</vt:lpstr>
      <vt:lpstr>NIH’s interest: Stable rules that advance science</vt:lpstr>
      <vt:lpstr>What are interim research products:  RFI Proposed Definitions</vt:lpstr>
      <vt:lpstr>RFI</vt:lpstr>
      <vt:lpstr>Scientific Impacts How particular types of interim research products might impact the advancement of science </vt:lpstr>
      <vt:lpstr>Policy implications</vt:lpstr>
      <vt:lpstr>Under Consideration: Citation Requirements</vt:lpstr>
      <vt:lpstr>NIH Review: Should they be included? Possible need and potential impact of citing interim products on peer review of NIH applications.  </vt:lpstr>
      <vt:lpstr>Reviewer guidance How NIH reviewers might evaluate citations of interim research products in applications</vt:lpstr>
      <vt:lpstr>RFI conclusions</vt:lpstr>
      <vt:lpstr>Appendix</vt:lpstr>
      <vt:lpstr>Why now?  A dynamic situation with the potential to advance science</vt:lpstr>
      <vt:lpstr>RFI summary</vt:lpstr>
      <vt:lpstr>What are interim research products- RFI results </vt:lpstr>
      <vt:lpstr>RFI response: Use of interim research products in your field</vt:lpstr>
      <vt:lpstr>Citations Feedback on potential citation standards</vt:lpstr>
      <vt:lpstr>Final RFI comments Any other relevant information</vt:lpstr>
      <vt:lpstr>Other policy materials</vt:lpstr>
      <vt:lpstr>HHMI allowing preprints, disallowing papers under review</vt:lpstr>
      <vt:lpstr> ”MRC recognises that preprints are a valuable way for researchers to publish their results”</vt:lpstr>
      <vt:lpstr>Wellcome Trust: “We now accept preprints in grant applications”</vt:lpstr>
      <vt:lpstr>NSF citation instructions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Thakur, Neil (NIH/OD) [E]</dc:creator>
  <cp:lastModifiedBy>Thakur, Neil (NIH/OD) [E]</cp:lastModifiedBy>
  <cp:revision>87</cp:revision>
  <cp:lastPrinted>2017-02-22T21:48:29Z</cp:lastPrinted>
  <dcterms:created xsi:type="dcterms:W3CDTF">2016-12-12T15:10:49Z</dcterms:created>
  <dcterms:modified xsi:type="dcterms:W3CDTF">2017-02-22T21:50:13Z</dcterms:modified>
</cp:coreProperties>
</file>