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63" r:id="rId3"/>
    <p:sldId id="279" r:id="rId4"/>
    <p:sldId id="262" r:id="rId5"/>
    <p:sldId id="27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7" autoAdjust="0"/>
    <p:restoredTop sz="94660"/>
  </p:normalViewPr>
  <p:slideViewPr>
    <p:cSldViewPr snapToGrid="0">
      <p:cViewPr varScale="1">
        <p:scale>
          <a:sx n="108" d="100"/>
          <a:sy n="108" d="100"/>
        </p:scale>
        <p:origin x="144"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7CAA09-7446-4059-B2A5-836DFF99AE91}"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9D300EB4-ED23-4CFB-B548-6F0FFA28777A}">
      <dgm:prSet phldrT="[Text]" custT="1"/>
      <dgm:spPr/>
      <dgm:t>
        <a:bodyPr/>
        <a:lstStyle/>
        <a:p>
          <a:r>
            <a:rPr lang="en-US" sz="2000" b="1" dirty="0" smtClean="0">
              <a:solidFill>
                <a:schemeClr val="accent6">
                  <a:lumMod val="75000"/>
                </a:schemeClr>
              </a:solidFill>
              <a:effectLst/>
            </a:rPr>
            <a:t>Open and Scalable Repository </a:t>
          </a:r>
          <a:r>
            <a:rPr lang="en-US" sz="2000" b="1" dirty="0" smtClean="0">
              <a:solidFill>
                <a:schemeClr val="accent6">
                  <a:lumMod val="75000"/>
                </a:schemeClr>
              </a:solidFill>
              <a:effectLst/>
            </a:rPr>
            <a:t>Architecture</a:t>
          </a:r>
          <a:endParaRPr lang="en-US" sz="2000" b="1" dirty="0">
            <a:solidFill>
              <a:schemeClr val="accent6">
                <a:lumMod val="75000"/>
              </a:schemeClr>
            </a:solidFill>
            <a:effectLst/>
          </a:endParaRPr>
        </a:p>
      </dgm:t>
    </dgm:pt>
    <dgm:pt modelId="{CB0C4115-5E13-4C73-A8A9-41440EC3A51C}" type="parTrans" cxnId="{F58F6D7B-6C2B-4F63-8146-71672E32B79A}">
      <dgm:prSet/>
      <dgm:spPr/>
      <dgm:t>
        <a:bodyPr/>
        <a:lstStyle/>
        <a:p>
          <a:endParaRPr lang="en-US"/>
        </a:p>
      </dgm:t>
    </dgm:pt>
    <dgm:pt modelId="{7D34DC02-2E03-4F85-95BD-19FB46C4D6D2}" type="sibTrans" cxnId="{F58F6D7B-6C2B-4F63-8146-71672E32B79A}">
      <dgm:prSet/>
      <dgm:spPr/>
      <dgm:t>
        <a:bodyPr/>
        <a:lstStyle/>
        <a:p>
          <a:endParaRPr lang="en-US"/>
        </a:p>
      </dgm:t>
    </dgm:pt>
    <dgm:pt modelId="{B1988303-BDC0-4339-85E0-81099EA0D904}">
      <dgm:prSet phldrT="[Text]" custT="1"/>
      <dgm:spPr/>
      <dgm:t>
        <a:bodyPr/>
        <a:lstStyle/>
        <a:p>
          <a:r>
            <a:rPr lang="en-US" sz="2000" b="1" dirty="0" smtClean="0">
              <a:solidFill>
                <a:srgbClr val="00B050"/>
              </a:solidFill>
              <a:effectLst/>
            </a:rPr>
            <a:t>Discovery, Access, Preservation</a:t>
          </a:r>
          <a:endParaRPr lang="en-US" sz="2000" b="1" dirty="0">
            <a:solidFill>
              <a:srgbClr val="00B050"/>
            </a:solidFill>
            <a:effectLst/>
          </a:endParaRPr>
        </a:p>
      </dgm:t>
    </dgm:pt>
    <dgm:pt modelId="{4DE048F8-778D-4778-B011-DD4CFCA172AC}" type="parTrans" cxnId="{D46B17B2-2B89-4EC1-8B5F-7BC14DD05D96}">
      <dgm:prSet/>
      <dgm:spPr/>
      <dgm:t>
        <a:bodyPr/>
        <a:lstStyle/>
        <a:p>
          <a:endParaRPr lang="en-US"/>
        </a:p>
      </dgm:t>
    </dgm:pt>
    <dgm:pt modelId="{F89D6DA0-8581-4871-B819-430C31D83935}" type="sibTrans" cxnId="{D46B17B2-2B89-4EC1-8B5F-7BC14DD05D96}">
      <dgm:prSet/>
      <dgm:spPr/>
      <dgm:t>
        <a:bodyPr/>
        <a:lstStyle/>
        <a:p>
          <a:endParaRPr lang="en-US"/>
        </a:p>
      </dgm:t>
    </dgm:pt>
    <dgm:pt modelId="{532BDC0A-9685-4F72-B6B6-18170AB35D06}">
      <dgm:prSet phldrT="[Text]" custT="1"/>
      <dgm:spPr/>
      <dgm:t>
        <a:bodyPr/>
        <a:lstStyle/>
        <a:p>
          <a:r>
            <a:rPr lang="en-US" sz="2000" b="1" dirty="0" smtClean="0">
              <a:solidFill>
                <a:srgbClr val="C00000"/>
              </a:solidFill>
              <a:effectLst/>
            </a:rPr>
            <a:t>Curatorial Policies &amp; Quality Control</a:t>
          </a:r>
          <a:endParaRPr lang="en-US" sz="2000" b="1" dirty="0">
            <a:solidFill>
              <a:srgbClr val="C00000"/>
            </a:solidFill>
            <a:effectLst/>
          </a:endParaRPr>
        </a:p>
      </dgm:t>
    </dgm:pt>
    <dgm:pt modelId="{82BB7BDA-3868-462E-A215-809D277F3CB2}" type="parTrans" cxnId="{3973A7C8-662E-4F88-BFDF-520D2190F6F4}">
      <dgm:prSet/>
      <dgm:spPr/>
      <dgm:t>
        <a:bodyPr/>
        <a:lstStyle/>
        <a:p>
          <a:endParaRPr lang="en-US"/>
        </a:p>
      </dgm:t>
    </dgm:pt>
    <dgm:pt modelId="{8ADB8831-EFB7-4C15-BD46-756F0B3980D1}" type="sibTrans" cxnId="{3973A7C8-662E-4F88-BFDF-520D2190F6F4}">
      <dgm:prSet/>
      <dgm:spPr/>
      <dgm:t>
        <a:bodyPr/>
        <a:lstStyle/>
        <a:p>
          <a:endParaRPr lang="en-US"/>
        </a:p>
      </dgm:t>
    </dgm:pt>
    <dgm:pt modelId="{01774029-D764-458B-8C04-4800344CFE04}">
      <dgm:prSet phldrT="[Text]" custT="1"/>
      <dgm:spPr/>
      <dgm:t>
        <a:bodyPr/>
        <a:lstStyle/>
        <a:p>
          <a:r>
            <a:rPr lang="en-US" sz="2000" b="1" dirty="0" smtClean="0">
              <a:solidFill>
                <a:srgbClr val="0070C0"/>
              </a:solidFill>
              <a:effectLst/>
            </a:rPr>
            <a:t>Interoperability with Related Systems</a:t>
          </a:r>
          <a:endParaRPr lang="en-US" sz="2000" b="1" dirty="0">
            <a:solidFill>
              <a:srgbClr val="0070C0"/>
            </a:solidFill>
            <a:effectLst/>
          </a:endParaRPr>
        </a:p>
      </dgm:t>
    </dgm:pt>
    <dgm:pt modelId="{6BC3159A-0FF6-4E5E-886E-B4E8EBF29AFA}" type="parTrans" cxnId="{067B5C9A-9B22-4B21-84CB-BA4DDB88A89B}">
      <dgm:prSet/>
      <dgm:spPr/>
      <dgm:t>
        <a:bodyPr/>
        <a:lstStyle/>
        <a:p>
          <a:endParaRPr lang="en-US"/>
        </a:p>
      </dgm:t>
    </dgm:pt>
    <dgm:pt modelId="{1CA72229-D5BD-4A4C-8AA8-A430C2FAA667}" type="sibTrans" cxnId="{067B5C9A-9B22-4B21-84CB-BA4DDB88A89B}">
      <dgm:prSet/>
      <dgm:spPr/>
      <dgm:t>
        <a:bodyPr/>
        <a:lstStyle/>
        <a:p>
          <a:endParaRPr lang="en-US"/>
        </a:p>
      </dgm:t>
    </dgm:pt>
    <dgm:pt modelId="{7C07E6B7-B6E5-4901-9B5F-24AF1F9AFA88}">
      <dgm:prSet phldrT="[Text]" custT="1"/>
      <dgm:spPr/>
      <dgm:t>
        <a:bodyPr/>
        <a:lstStyle/>
        <a:p>
          <a:r>
            <a:rPr lang="en-US" sz="2000" b="1" dirty="0" smtClean="0">
              <a:solidFill>
                <a:schemeClr val="bg2">
                  <a:lumMod val="50000"/>
                </a:schemeClr>
              </a:solidFill>
              <a:effectLst/>
            </a:rPr>
            <a:t>Epistemological </a:t>
          </a:r>
          <a:r>
            <a:rPr lang="en-US" sz="2000" b="1" dirty="0" smtClean="0">
              <a:solidFill>
                <a:schemeClr val="bg2">
                  <a:lumMod val="50000"/>
                </a:schemeClr>
              </a:solidFill>
              <a:effectLst/>
            </a:rPr>
            <a:t>Cultures &amp; Workflows</a:t>
          </a:r>
          <a:endParaRPr lang="en-US" sz="2000" b="1" dirty="0">
            <a:solidFill>
              <a:schemeClr val="bg2">
                <a:lumMod val="50000"/>
              </a:schemeClr>
            </a:solidFill>
            <a:effectLst/>
          </a:endParaRPr>
        </a:p>
      </dgm:t>
    </dgm:pt>
    <dgm:pt modelId="{69E934B9-7CB1-4B33-A961-E9081EBFCC54}" type="parTrans" cxnId="{1B966DF1-D3F0-4274-94E3-E85FF479BAC8}">
      <dgm:prSet/>
      <dgm:spPr/>
      <dgm:t>
        <a:bodyPr/>
        <a:lstStyle/>
        <a:p>
          <a:endParaRPr lang="en-US"/>
        </a:p>
      </dgm:t>
    </dgm:pt>
    <dgm:pt modelId="{96D4A66E-51D4-4005-AD70-1CEA89888203}" type="sibTrans" cxnId="{1B966DF1-D3F0-4274-94E3-E85FF479BAC8}">
      <dgm:prSet/>
      <dgm:spPr/>
      <dgm:t>
        <a:bodyPr/>
        <a:lstStyle/>
        <a:p>
          <a:endParaRPr lang="en-US"/>
        </a:p>
      </dgm:t>
    </dgm:pt>
    <dgm:pt modelId="{FD35A3AF-A8BE-4CAA-9D09-4CC4F02D43B8}">
      <dgm:prSet phldrT="[Text]" custT="1"/>
      <dgm:spPr/>
      <dgm:t>
        <a:bodyPr/>
        <a:lstStyle/>
        <a:p>
          <a:r>
            <a:rPr lang="en-US" sz="2000" b="1" dirty="0" smtClean="0">
              <a:solidFill>
                <a:schemeClr val="accent4">
                  <a:lumMod val="75000"/>
                </a:schemeClr>
              </a:solidFill>
              <a:effectLst/>
            </a:rPr>
            <a:t>Business Strategies &amp; Financial Stability</a:t>
          </a:r>
          <a:endParaRPr lang="en-US" sz="2000" b="1" dirty="0">
            <a:solidFill>
              <a:schemeClr val="accent4">
                <a:lumMod val="75000"/>
              </a:schemeClr>
            </a:solidFill>
            <a:effectLst/>
          </a:endParaRPr>
        </a:p>
      </dgm:t>
    </dgm:pt>
    <dgm:pt modelId="{A3C5473C-73AC-4D00-B96F-DDFF21C58F7C}" type="parTrans" cxnId="{584EA19F-7B3E-46D5-981B-AE3E71D9E7A3}">
      <dgm:prSet/>
      <dgm:spPr/>
      <dgm:t>
        <a:bodyPr/>
        <a:lstStyle/>
        <a:p>
          <a:endParaRPr lang="en-US"/>
        </a:p>
      </dgm:t>
    </dgm:pt>
    <dgm:pt modelId="{47924DDD-307F-47AA-94DD-4DEFD371515E}" type="sibTrans" cxnId="{584EA19F-7B3E-46D5-981B-AE3E71D9E7A3}">
      <dgm:prSet/>
      <dgm:spPr/>
      <dgm:t>
        <a:bodyPr/>
        <a:lstStyle/>
        <a:p>
          <a:endParaRPr lang="en-US"/>
        </a:p>
      </dgm:t>
    </dgm:pt>
    <dgm:pt modelId="{B6B1FF64-19DD-44C8-B362-126370A6DBF0}">
      <dgm:prSet phldrT="[Text]" custT="1"/>
      <dgm:spPr/>
      <dgm:t>
        <a:bodyPr/>
        <a:lstStyle/>
        <a:p>
          <a:r>
            <a:rPr lang="en-US" sz="2000" b="1" dirty="0" smtClean="0">
              <a:solidFill>
                <a:srgbClr val="C00000"/>
              </a:solidFill>
              <a:effectLst/>
            </a:rPr>
            <a:t>Governance &amp; Principles</a:t>
          </a:r>
          <a:endParaRPr lang="en-US" sz="2000" b="1" dirty="0">
            <a:solidFill>
              <a:srgbClr val="C00000"/>
            </a:solidFill>
            <a:effectLst/>
          </a:endParaRPr>
        </a:p>
      </dgm:t>
    </dgm:pt>
    <dgm:pt modelId="{BB48EE08-72E8-4B83-AB8D-EA4A76C7EBB1}" type="parTrans" cxnId="{EA04A656-5B7A-492A-9CF1-9EADF56F1BB6}">
      <dgm:prSet/>
      <dgm:spPr/>
      <dgm:t>
        <a:bodyPr/>
        <a:lstStyle/>
        <a:p>
          <a:endParaRPr lang="en-US"/>
        </a:p>
      </dgm:t>
    </dgm:pt>
    <dgm:pt modelId="{84EEDFE9-97C2-4CD0-ADD0-A87DD21FADDA}" type="sibTrans" cxnId="{EA04A656-5B7A-492A-9CF1-9EADF56F1BB6}">
      <dgm:prSet/>
      <dgm:spPr/>
      <dgm:t>
        <a:bodyPr/>
        <a:lstStyle/>
        <a:p>
          <a:endParaRPr lang="en-US"/>
        </a:p>
      </dgm:t>
    </dgm:pt>
    <dgm:pt modelId="{20A574FD-B8E4-492C-A213-E6ACE9BD9FCA}" type="pres">
      <dgm:prSet presAssocID="{207CAA09-7446-4059-B2A5-836DFF99AE91}" presName="compositeShape" presStyleCnt="0">
        <dgm:presLayoutVars>
          <dgm:chMax val="7"/>
          <dgm:dir/>
          <dgm:resizeHandles val="exact"/>
        </dgm:presLayoutVars>
      </dgm:prSet>
      <dgm:spPr/>
      <dgm:t>
        <a:bodyPr/>
        <a:lstStyle/>
        <a:p>
          <a:endParaRPr lang="en-US"/>
        </a:p>
      </dgm:t>
    </dgm:pt>
    <dgm:pt modelId="{D235A266-FA02-4EE5-B2FB-0E500D671EDB}" type="pres">
      <dgm:prSet presAssocID="{9D300EB4-ED23-4CFB-B548-6F0FFA28777A}" presName="circ1" presStyleLbl="vennNode1" presStyleIdx="0" presStyleCnt="7" custScaleX="118839" custScaleY="117274" custLinFactNeighborX="-7671" custLinFactNeighborY="-4399"/>
      <dgm:spPr/>
      <dgm:t>
        <a:bodyPr/>
        <a:lstStyle/>
        <a:p>
          <a:endParaRPr lang="en-US"/>
        </a:p>
      </dgm:t>
    </dgm:pt>
    <dgm:pt modelId="{35321D61-4E63-4868-A48E-D8F276DFEC12}" type="pres">
      <dgm:prSet presAssocID="{9D300EB4-ED23-4CFB-B548-6F0FFA28777A}" presName="circ1Tx" presStyleLbl="revTx" presStyleIdx="0" presStyleCnt="0" custLinFactX="29738" custLinFactY="100000" custLinFactNeighborX="100000" custLinFactNeighborY="102733">
        <dgm:presLayoutVars>
          <dgm:chMax val="0"/>
          <dgm:chPref val="0"/>
          <dgm:bulletEnabled val="1"/>
        </dgm:presLayoutVars>
      </dgm:prSet>
      <dgm:spPr/>
      <dgm:t>
        <a:bodyPr/>
        <a:lstStyle/>
        <a:p>
          <a:endParaRPr lang="en-US"/>
        </a:p>
      </dgm:t>
    </dgm:pt>
    <dgm:pt modelId="{6FC5EFBA-B8DA-4059-9BC3-58AA6579E7C6}" type="pres">
      <dgm:prSet presAssocID="{B1988303-BDC0-4339-85E0-81099EA0D904}" presName="circ2" presStyleLbl="vennNode1" presStyleIdx="1" presStyleCnt="7" custScaleX="118839" custScaleY="117274" custLinFactNeighborX="240"/>
      <dgm:spPr/>
    </dgm:pt>
    <dgm:pt modelId="{AE18209A-A4E5-45F5-BA23-13122214B810}" type="pres">
      <dgm:prSet presAssocID="{B1988303-BDC0-4339-85E0-81099EA0D904}" presName="circ2Tx" presStyleLbl="revTx" presStyleIdx="0" presStyleCnt="0" custLinFactNeighborX="-21463" custLinFactNeighborY="-11996">
        <dgm:presLayoutVars>
          <dgm:chMax val="0"/>
          <dgm:chPref val="0"/>
          <dgm:bulletEnabled val="1"/>
        </dgm:presLayoutVars>
      </dgm:prSet>
      <dgm:spPr/>
      <dgm:t>
        <a:bodyPr/>
        <a:lstStyle/>
        <a:p>
          <a:endParaRPr lang="en-US"/>
        </a:p>
      </dgm:t>
    </dgm:pt>
    <dgm:pt modelId="{E84C1BF2-3193-4015-ACD0-A8CEB5CB7DA5}" type="pres">
      <dgm:prSet presAssocID="{532BDC0A-9685-4F72-B6B6-18170AB35D06}" presName="circ3" presStyleLbl="vennNode1" presStyleIdx="2" presStyleCnt="7" custScaleX="118839" custScaleY="117274"/>
      <dgm:spPr/>
      <dgm:t>
        <a:bodyPr/>
        <a:lstStyle/>
        <a:p>
          <a:endParaRPr lang="en-US"/>
        </a:p>
      </dgm:t>
    </dgm:pt>
    <dgm:pt modelId="{8DE0D360-953A-4A29-8A41-5F302E9D665E}" type="pres">
      <dgm:prSet presAssocID="{532BDC0A-9685-4F72-B6B6-18170AB35D06}" presName="circ3Tx" presStyleLbl="revTx" presStyleIdx="0" presStyleCnt="0" custLinFactNeighborX="-25042" custLinFactNeighborY="77152">
        <dgm:presLayoutVars>
          <dgm:chMax val="0"/>
          <dgm:chPref val="0"/>
          <dgm:bulletEnabled val="1"/>
        </dgm:presLayoutVars>
      </dgm:prSet>
      <dgm:spPr/>
      <dgm:t>
        <a:bodyPr/>
        <a:lstStyle/>
        <a:p>
          <a:endParaRPr lang="en-US"/>
        </a:p>
      </dgm:t>
    </dgm:pt>
    <dgm:pt modelId="{3FDD6E92-B487-4A70-B04B-CA2C16B2E966}" type="pres">
      <dgm:prSet presAssocID="{01774029-D764-458B-8C04-4800344CFE04}" presName="circ4" presStyleLbl="vennNode1" presStyleIdx="3" presStyleCnt="7" custScaleX="118839" custScaleY="117274"/>
      <dgm:spPr/>
      <dgm:t>
        <a:bodyPr/>
        <a:lstStyle/>
        <a:p>
          <a:endParaRPr lang="en-US"/>
        </a:p>
      </dgm:t>
    </dgm:pt>
    <dgm:pt modelId="{2D21F2DA-2CF1-4C18-A564-9844AD351C6D}" type="pres">
      <dgm:prSet presAssocID="{01774029-D764-458B-8C04-4800344CFE04}" presName="circ4Tx" presStyleLbl="revTx" presStyleIdx="0" presStyleCnt="0" custLinFactNeighborX="-84915" custLinFactNeighborY="11396">
        <dgm:presLayoutVars>
          <dgm:chMax val="0"/>
          <dgm:chPref val="0"/>
          <dgm:bulletEnabled val="1"/>
        </dgm:presLayoutVars>
      </dgm:prSet>
      <dgm:spPr/>
      <dgm:t>
        <a:bodyPr/>
        <a:lstStyle/>
        <a:p>
          <a:endParaRPr lang="en-US"/>
        </a:p>
      </dgm:t>
    </dgm:pt>
    <dgm:pt modelId="{32EB83B9-3BF6-4C17-82A2-BB52B31CF742}" type="pres">
      <dgm:prSet presAssocID="{7C07E6B7-B6E5-4901-9B5F-24AF1F9AFA88}" presName="circ5" presStyleLbl="vennNode1" presStyleIdx="4" presStyleCnt="7" custScaleX="118839" custScaleY="117274" custLinFactNeighborX="240"/>
      <dgm:spPr/>
    </dgm:pt>
    <dgm:pt modelId="{0563825A-F180-446E-88CB-71280C1884AA}" type="pres">
      <dgm:prSet presAssocID="{7C07E6B7-B6E5-4901-9B5F-24AF1F9AFA88}" presName="circ5Tx" presStyleLbl="revTx" presStyleIdx="0" presStyleCnt="0" custLinFactY="-89564" custLinFactNeighborX="-29854" custLinFactNeighborY="-100000">
        <dgm:presLayoutVars>
          <dgm:chMax val="0"/>
          <dgm:chPref val="0"/>
          <dgm:bulletEnabled val="1"/>
        </dgm:presLayoutVars>
      </dgm:prSet>
      <dgm:spPr/>
      <dgm:t>
        <a:bodyPr/>
        <a:lstStyle/>
        <a:p>
          <a:endParaRPr lang="en-US"/>
        </a:p>
      </dgm:t>
    </dgm:pt>
    <dgm:pt modelId="{2C7CD287-F1AD-47AE-9C47-861246A0A1CD}" type="pres">
      <dgm:prSet presAssocID="{FD35A3AF-A8BE-4CAA-9D09-4CC4F02D43B8}" presName="circ6" presStyleLbl="vennNode1" presStyleIdx="5" presStyleCnt="7" custScaleX="118839" custScaleY="117274" custLinFactNeighborX="622" custLinFactNeighborY="2730"/>
      <dgm:spPr/>
    </dgm:pt>
    <dgm:pt modelId="{E77F54A9-46FA-4FD7-96D7-37C73D95B4AD}" type="pres">
      <dgm:prSet presAssocID="{FD35A3AF-A8BE-4CAA-9D09-4CC4F02D43B8}" presName="circ6Tx" presStyleLbl="revTx" presStyleIdx="0" presStyleCnt="0" custLinFactX="50648" custLinFactY="-84893" custLinFactNeighborX="100000" custLinFactNeighborY="-100000">
        <dgm:presLayoutVars>
          <dgm:chMax val="0"/>
          <dgm:chPref val="0"/>
          <dgm:bulletEnabled val="1"/>
        </dgm:presLayoutVars>
      </dgm:prSet>
      <dgm:spPr/>
      <dgm:t>
        <a:bodyPr/>
        <a:lstStyle/>
        <a:p>
          <a:endParaRPr lang="en-US"/>
        </a:p>
      </dgm:t>
    </dgm:pt>
    <dgm:pt modelId="{41E971BD-00F6-46E8-BFFB-DB507DEB4FE6}" type="pres">
      <dgm:prSet presAssocID="{B6B1FF64-19DD-44C8-B362-126370A6DBF0}" presName="circ7" presStyleLbl="vennNode1" presStyleIdx="6" presStyleCnt="7" custScaleX="110825" custScaleY="104847" custLinFactNeighborX="-7062" custLinFactNeighborY="-3531"/>
      <dgm:spPr/>
    </dgm:pt>
    <dgm:pt modelId="{AA993A4D-C6FF-4374-8B87-D64B65B4511A}" type="pres">
      <dgm:prSet presAssocID="{B6B1FF64-19DD-44C8-B362-126370A6DBF0}" presName="circ7Tx" presStyleLbl="revTx" presStyleIdx="0" presStyleCnt="0" custLinFactNeighborX="29117" custLinFactNeighborY="-5241">
        <dgm:presLayoutVars>
          <dgm:chMax val="0"/>
          <dgm:chPref val="0"/>
          <dgm:bulletEnabled val="1"/>
        </dgm:presLayoutVars>
      </dgm:prSet>
      <dgm:spPr/>
      <dgm:t>
        <a:bodyPr/>
        <a:lstStyle/>
        <a:p>
          <a:endParaRPr lang="en-US"/>
        </a:p>
      </dgm:t>
    </dgm:pt>
  </dgm:ptLst>
  <dgm:cxnLst>
    <dgm:cxn modelId="{2DE5CE75-E1FA-413C-8206-57167CC96978}" type="presOf" srcId="{7C07E6B7-B6E5-4901-9B5F-24AF1F9AFA88}" destId="{0563825A-F180-446E-88CB-71280C1884AA}" srcOrd="0" destOrd="0" presId="urn:microsoft.com/office/officeart/2005/8/layout/venn1"/>
    <dgm:cxn modelId="{584EA19F-7B3E-46D5-981B-AE3E71D9E7A3}" srcId="{207CAA09-7446-4059-B2A5-836DFF99AE91}" destId="{FD35A3AF-A8BE-4CAA-9D09-4CC4F02D43B8}" srcOrd="5" destOrd="0" parTransId="{A3C5473C-73AC-4D00-B96F-DDFF21C58F7C}" sibTransId="{47924DDD-307F-47AA-94DD-4DEFD371515E}"/>
    <dgm:cxn modelId="{EA04A656-5B7A-492A-9CF1-9EADF56F1BB6}" srcId="{207CAA09-7446-4059-B2A5-836DFF99AE91}" destId="{B6B1FF64-19DD-44C8-B362-126370A6DBF0}" srcOrd="6" destOrd="0" parTransId="{BB48EE08-72E8-4B83-AB8D-EA4A76C7EBB1}" sibTransId="{84EEDFE9-97C2-4CD0-ADD0-A87DD21FADDA}"/>
    <dgm:cxn modelId="{AE080831-339A-4FC2-853F-2FC5A2A11CAD}" type="presOf" srcId="{207CAA09-7446-4059-B2A5-836DFF99AE91}" destId="{20A574FD-B8E4-492C-A213-E6ACE9BD9FCA}" srcOrd="0" destOrd="0" presId="urn:microsoft.com/office/officeart/2005/8/layout/venn1"/>
    <dgm:cxn modelId="{7269327E-1BC7-4982-B8DC-0DC541360308}" type="presOf" srcId="{01774029-D764-458B-8C04-4800344CFE04}" destId="{2D21F2DA-2CF1-4C18-A564-9844AD351C6D}" srcOrd="0" destOrd="0" presId="urn:microsoft.com/office/officeart/2005/8/layout/venn1"/>
    <dgm:cxn modelId="{1B966DF1-D3F0-4274-94E3-E85FF479BAC8}" srcId="{207CAA09-7446-4059-B2A5-836DFF99AE91}" destId="{7C07E6B7-B6E5-4901-9B5F-24AF1F9AFA88}" srcOrd="4" destOrd="0" parTransId="{69E934B9-7CB1-4B33-A961-E9081EBFCC54}" sibTransId="{96D4A66E-51D4-4005-AD70-1CEA89888203}"/>
    <dgm:cxn modelId="{34624B41-214C-4D06-9AB7-864431C1D6F4}" type="presOf" srcId="{FD35A3AF-A8BE-4CAA-9D09-4CC4F02D43B8}" destId="{E77F54A9-46FA-4FD7-96D7-37C73D95B4AD}" srcOrd="0" destOrd="0" presId="urn:microsoft.com/office/officeart/2005/8/layout/venn1"/>
    <dgm:cxn modelId="{D2C814A6-B499-419A-9E60-4C326B99D39F}" type="presOf" srcId="{B6B1FF64-19DD-44C8-B362-126370A6DBF0}" destId="{AA993A4D-C6FF-4374-8B87-D64B65B4511A}" srcOrd="0" destOrd="0" presId="urn:microsoft.com/office/officeart/2005/8/layout/venn1"/>
    <dgm:cxn modelId="{F58F6D7B-6C2B-4F63-8146-71672E32B79A}" srcId="{207CAA09-7446-4059-B2A5-836DFF99AE91}" destId="{9D300EB4-ED23-4CFB-B548-6F0FFA28777A}" srcOrd="0" destOrd="0" parTransId="{CB0C4115-5E13-4C73-A8A9-41440EC3A51C}" sibTransId="{7D34DC02-2E03-4F85-95BD-19FB46C4D6D2}"/>
    <dgm:cxn modelId="{D46B17B2-2B89-4EC1-8B5F-7BC14DD05D96}" srcId="{207CAA09-7446-4059-B2A5-836DFF99AE91}" destId="{B1988303-BDC0-4339-85E0-81099EA0D904}" srcOrd="1" destOrd="0" parTransId="{4DE048F8-778D-4778-B011-DD4CFCA172AC}" sibTransId="{F89D6DA0-8581-4871-B819-430C31D83935}"/>
    <dgm:cxn modelId="{067B5C9A-9B22-4B21-84CB-BA4DDB88A89B}" srcId="{207CAA09-7446-4059-B2A5-836DFF99AE91}" destId="{01774029-D764-458B-8C04-4800344CFE04}" srcOrd="3" destOrd="0" parTransId="{6BC3159A-0FF6-4E5E-886E-B4E8EBF29AFA}" sibTransId="{1CA72229-D5BD-4A4C-8AA8-A430C2FAA667}"/>
    <dgm:cxn modelId="{6C02A9C4-6149-4A80-BD06-6FABC939DDA9}" type="presOf" srcId="{532BDC0A-9685-4F72-B6B6-18170AB35D06}" destId="{8DE0D360-953A-4A29-8A41-5F302E9D665E}" srcOrd="0" destOrd="0" presId="urn:microsoft.com/office/officeart/2005/8/layout/venn1"/>
    <dgm:cxn modelId="{1D707968-3F0C-4B83-9633-03C36E3EF739}" type="presOf" srcId="{B1988303-BDC0-4339-85E0-81099EA0D904}" destId="{AE18209A-A4E5-45F5-BA23-13122214B810}" srcOrd="0" destOrd="0" presId="urn:microsoft.com/office/officeart/2005/8/layout/venn1"/>
    <dgm:cxn modelId="{022A7F89-24E1-4861-8075-DD8A7FC07C95}" type="presOf" srcId="{9D300EB4-ED23-4CFB-B548-6F0FFA28777A}" destId="{35321D61-4E63-4868-A48E-D8F276DFEC12}" srcOrd="0" destOrd="0" presId="urn:microsoft.com/office/officeart/2005/8/layout/venn1"/>
    <dgm:cxn modelId="{3973A7C8-662E-4F88-BFDF-520D2190F6F4}" srcId="{207CAA09-7446-4059-B2A5-836DFF99AE91}" destId="{532BDC0A-9685-4F72-B6B6-18170AB35D06}" srcOrd="2" destOrd="0" parTransId="{82BB7BDA-3868-462E-A215-809D277F3CB2}" sibTransId="{8ADB8831-EFB7-4C15-BD46-756F0B3980D1}"/>
    <dgm:cxn modelId="{78FE54DF-BF25-4CD3-A013-026638745F88}" type="presParOf" srcId="{20A574FD-B8E4-492C-A213-E6ACE9BD9FCA}" destId="{D235A266-FA02-4EE5-B2FB-0E500D671EDB}" srcOrd="0" destOrd="0" presId="urn:microsoft.com/office/officeart/2005/8/layout/venn1"/>
    <dgm:cxn modelId="{D4901638-1A14-4173-8D4F-36DF6C014EF9}" type="presParOf" srcId="{20A574FD-B8E4-492C-A213-E6ACE9BD9FCA}" destId="{35321D61-4E63-4868-A48E-D8F276DFEC12}" srcOrd="1" destOrd="0" presId="urn:microsoft.com/office/officeart/2005/8/layout/venn1"/>
    <dgm:cxn modelId="{CEB36D42-DF36-4CFA-901D-80EE4471FFEC}" type="presParOf" srcId="{20A574FD-B8E4-492C-A213-E6ACE9BD9FCA}" destId="{6FC5EFBA-B8DA-4059-9BC3-58AA6579E7C6}" srcOrd="2" destOrd="0" presId="urn:microsoft.com/office/officeart/2005/8/layout/venn1"/>
    <dgm:cxn modelId="{3E11B1BB-3348-44A1-814C-0FDD1324E62B}" type="presParOf" srcId="{20A574FD-B8E4-492C-A213-E6ACE9BD9FCA}" destId="{AE18209A-A4E5-45F5-BA23-13122214B810}" srcOrd="3" destOrd="0" presId="urn:microsoft.com/office/officeart/2005/8/layout/venn1"/>
    <dgm:cxn modelId="{69526E2E-FFD6-4A4E-AC87-9839ADF67C4B}" type="presParOf" srcId="{20A574FD-B8E4-492C-A213-E6ACE9BD9FCA}" destId="{E84C1BF2-3193-4015-ACD0-A8CEB5CB7DA5}" srcOrd="4" destOrd="0" presId="urn:microsoft.com/office/officeart/2005/8/layout/venn1"/>
    <dgm:cxn modelId="{80C76D7F-38B6-44AD-ADFF-E18B74FD53D7}" type="presParOf" srcId="{20A574FD-B8E4-492C-A213-E6ACE9BD9FCA}" destId="{8DE0D360-953A-4A29-8A41-5F302E9D665E}" srcOrd="5" destOrd="0" presId="urn:microsoft.com/office/officeart/2005/8/layout/venn1"/>
    <dgm:cxn modelId="{EC1A1CC5-CF3F-47B2-9255-C48ECFB4FEE9}" type="presParOf" srcId="{20A574FD-B8E4-492C-A213-E6ACE9BD9FCA}" destId="{3FDD6E92-B487-4A70-B04B-CA2C16B2E966}" srcOrd="6" destOrd="0" presId="urn:microsoft.com/office/officeart/2005/8/layout/venn1"/>
    <dgm:cxn modelId="{DA3141E7-DB57-4A16-AC71-2130BD8ABBE4}" type="presParOf" srcId="{20A574FD-B8E4-492C-A213-E6ACE9BD9FCA}" destId="{2D21F2DA-2CF1-4C18-A564-9844AD351C6D}" srcOrd="7" destOrd="0" presId="urn:microsoft.com/office/officeart/2005/8/layout/venn1"/>
    <dgm:cxn modelId="{C89FA712-8B1D-454A-8C9C-63097AFF4919}" type="presParOf" srcId="{20A574FD-B8E4-492C-A213-E6ACE9BD9FCA}" destId="{32EB83B9-3BF6-4C17-82A2-BB52B31CF742}" srcOrd="8" destOrd="0" presId="urn:microsoft.com/office/officeart/2005/8/layout/venn1"/>
    <dgm:cxn modelId="{E5BEB73F-567C-40F7-A637-9DCE22206B1B}" type="presParOf" srcId="{20A574FD-B8E4-492C-A213-E6ACE9BD9FCA}" destId="{0563825A-F180-446E-88CB-71280C1884AA}" srcOrd="9" destOrd="0" presId="urn:microsoft.com/office/officeart/2005/8/layout/venn1"/>
    <dgm:cxn modelId="{ABFB1DD5-5292-433B-9834-3466BF78CF7C}" type="presParOf" srcId="{20A574FD-B8E4-492C-A213-E6ACE9BD9FCA}" destId="{2C7CD287-F1AD-47AE-9C47-861246A0A1CD}" srcOrd="10" destOrd="0" presId="urn:microsoft.com/office/officeart/2005/8/layout/venn1"/>
    <dgm:cxn modelId="{33AE97BB-C5A2-4FD4-AF4C-59948536452A}" type="presParOf" srcId="{20A574FD-B8E4-492C-A213-E6ACE9BD9FCA}" destId="{E77F54A9-46FA-4FD7-96D7-37C73D95B4AD}" srcOrd="11" destOrd="0" presId="urn:microsoft.com/office/officeart/2005/8/layout/venn1"/>
    <dgm:cxn modelId="{AB07ED1E-952B-4E55-BDA9-9E654C448D9A}" type="presParOf" srcId="{20A574FD-B8E4-492C-A213-E6ACE9BD9FCA}" destId="{41E971BD-00F6-46E8-BFFB-DB507DEB4FE6}" srcOrd="12" destOrd="0" presId="urn:microsoft.com/office/officeart/2005/8/layout/venn1"/>
    <dgm:cxn modelId="{4BEE5793-7279-46BE-9BD9-056B280D711A}" type="presParOf" srcId="{20A574FD-B8E4-492C-A213-E6ACE9BD9FCA}" destId="{AA993A4D-C6FF-4374-8B87-D64B65B4511A}" srcOrd="1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35A266-FA02-4EE5-B2FB-0E500D671EDB}">
      <dsp:nvSpPr>
        <dsp:cNvPr id="0" name=""/>
        <dsp:cNvSpPr/>
      </dsp:nvSpPr>
      <dsp:spPr>
        <a:xfrm>
          <a:off x="3047997" y="1447801"/>
          <a:ext cx="2564526" cy="253106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35321D61-4E63-4868-A48E-D8F276DFEC12}">
      <dsp:nvSpPr>
        <dsp:cNvPr id="0" name=""/>
        <dsp:cNvSpPr/>
      </dsp:nvSpPr>
      <dsp:spPr>
        <a:xfrm>
          <a:off x="6467473" y="2727331"/>
          <a:ext cx="2472690" cy="132326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accent6">
                  <a:lumMod val="75000"/>
                </a:schemeClr>
              </a:solidFill>
              <a:effectLst/>
            </a:rPr>
            <a:t>Open and Scalable Repository </a:t>
          </a:r>
          <a:r>
            <a:rPr lang="en-US" sz="2000" b="1" kern="1200" dirty="0" smtClean="0">
              <a:solidFill>
                <a:schemeClr val="accent6">
                  <a:lumMod val="75000"/>
                </a:schemeClr>
              </a:solidFill>
              <a:effectLst/>
            </a:rPr>
            <a:t>Architecture</a:t>
          </a:r>
          <a:endParaRPr lang="en-US" sz="2000" b="1" kern="1200" dirty="0">
            <a:solidFill>
              <a:schemeClr val="accent6">
                <a:lumMod val="75000"/>
              </a:schemeClr>
            </a:solidFill>
            <a:effectLst/>
          </a:endParaRPr>
        </a:p>
      </dsp:txBody>
      <dsp:txXfrm>
        <a:off x="6467473" y="2727331"/>
        <a:ext cx="2472690" cy="1323267"/>
      </dsp:txXfrm>
    </dsp:sp>
    <dsp:sp modelId="{6FC5EFBA-B8DA-4059-9BC3-58AA6579E7C6}">
      <dsp:nvSpPr>
        <dsp:cNvPr id="0" name=""/>
        <dsp:cNvSpPr/>
      </dsp:nvSpPr>
      <dsp:spPr>
        <a:xfrm>
          <a:off x="3851724" y="1847094"/>
          <a:ext cx="2564526" cy="253106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AE18209A-A4E5-45F5-BA23-13122214B810}">
      <dsp:nvSpPr>
        <dsp:cNvPr id="0" name=""/>
        <dsp:cNvSpPr/>
      </dsp:nvSpPr>
      <dsp:spPr>
        <a:xfrm>
          <a:off x="5972186" y="1127122"/>
          <a:ext cx="2337816" cy="145559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00B050"/>
              </a:solidFill>
              <a:effectLst/>
            </a:rPr>
            <a:t>Discovery, Access, Preservation</a:t>
          </a:r>
          <a:endParaRPr lang="en-US" sz="2000" b="1" kern="1200" dirty="0">
            <a:solidFill>
              <a:srgbClr val="00B050"/>
            </a:solidFill>
            <a:effectLst/>
          </a:endParaRPr>
        </a:p>
      </dsp:txBody>
      <dsp:txXfrm>
        <a:off x="5972186" y="1127122"/>
        <a:ext cx="2337816" cy="1455593"/>
      </dsp:txXfrm>
    </dsp:sp>
    <dsp:sp modelId="{E84C1BF2-3193-4015-ACD0-A8CEB5CB7DA5}">
      <dsp:nvSpPr>
        <dsp:cNvPr id="0" name=""/>
        <dsp:cNvSpPr/>
      </dsp:nvSpPr>
      <dsp:spPr>
        <a:xfrm>
          <a:off x="4002100" y="2531885"/>
          <a:ext cx="2564526" cy="253106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8DE0D360-953A-4A29-8A41-5F302E9D665E}">
      <dsp:nvSpPr>
        <dsp:cNvPr id="0" name=""/>
        <dsp:cNvSpPr/>
      </dsp:nvSpPr>
      <dsp:spPr>
        <a:xfrm>
          <a:off x="6124564" y="4353899"/>
          <a:ext cx="2292858" cy="1554838"/>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C00000"/>
              </a:solidFill>
              <a:effectLst/>
            </a:rPr>
            <a:t>Curatorial Policies &amp; Quality Control</a:t>
          </a:r>
          <a:endParaRPr lang="en-US" sz="2000" b="1" kern="1200" dirty="0">
            <a:solidFill>
              <a:srgbClr val="C00000"/>
            </a:solidFill>
            <a:effectLst/>
          </a:endParaRPr>
        </a:p>
      </dsp:txBody>
      <dsp:txXfrm>
        <a:off x="6124564" y="4353899"/>
        <a:ext cx="2292858" cy="1554838"/>
      </dsp:txXfrm>
    </dsp:sp>
    <dsp:sp modelId="{3FDD6E92-B487-4A70-B04B-CA2C16B2E966}">
      <dsp:nvSpPr>
        <dsp:cNvPr id="0" name=""/>
        <dsp:cNvSpPr/>
      </dsp:nvSpPr>
      <dsp:spPr>
        <a:xfrm>
          <a:off x="3564209" y="3081041"/>
          <a:ext cx="2564526" cy="253106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2D21F2DA-2CF1-4C18-A564-9844AD351C6D}">
      <dsp:nvSpPr>
        <dsp:cNvPr id="0" name=""/>
        <dsp:cNvSpPr/>
      </dsp:nvSpPr>
      <dsp:spPr>
        <a:xfrm>
          <a:off x="3609981" y="5283087"/>
          <a:ext cx="2472690" cy="142251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0070C0"/>
              </a:solidFill>
              <a:effectLst/>
            </a:rPr>
            <a:t>Interoperability with Related Systems</a:t>
          </a:r>
          <a:endParaRPr lang="en-US" sz="2000" b="1" kern="1200" dirty="0">
            <a:solidFill>
              <a:srgbClr val="0070C0"/>
            </a:solidFill>
            <a:effectLst/>
          </a:endParaRPr>
        </a:p>
      </dsp:txBody>
      <dsp:txXfrm>
        <a:off x="3609981" y="5283087"/>
        <a:ext cx="2472690" cy="1422512"/>
      </dsp:txXfrm>
    </dsp:sp>
    <dsp:sp modelId="{32EB83B9-3BF6-4C17-82A2-BB52B31CF742}">
      <dsp:nvSpPr>
        <dsp:cNvPr id="0" name=""/>
        <dsp:cNvSpPr/>
      </dsp:nvSpPr>
      <dsp:spPr>
        <a:xfrm>
          <a:off x="2868043" y="3081041"/>
          <a:ext cx="2564526" cy="253106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0563825A-F180-446E-88CB-71280C1884AA}">
      <dsp:nvSpPr>
        <dsp:cNvPr id="0" name=""/>
        <dsp:cNvSpPr/>
      </dsp:nvSpPr>
      <dsp:spPr>
        <a:xfrm>
          <a:off x="71047" y="2541884"/>
          <a:ext cx="2472690" cy="142251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2">
                  <a:lumMod val="50000"/>
                </a:schemeClr>
              </a:solidFill>
              <a:effectLst/>
            </a:rPr>
            <a:t>Epistemological </a:t>
          </a:r>
          <a:r>
            <a:rPr lang="en-US" sz="2000" b="1" kern="1200" dirty="0" smtClean="0">
              <a:solidFill>
                <a:schemeClr val="bg2">
                  <a:lumMod val="50000"/>
                </a:schemeClr>
              </a:solidFill>
              <a:effectLst/>
            </a:rPr>
            <a:t>Cultures &amp; Workflows</a:t>
          </a:r>
          <a:endParaRPr lang="en-US" sz="2000" b="1" kern="1200" dirty="0">
            <a:solidFill>
              <a:schemeClr val="bg2">
                <a:lumMod val="50000"/>
              </a:schemeClr>
            </a:solidFill>
            <a:effectLst/>
          </a:endParaRPr>
        </a:p>
      </dsp:txBody>
      <dsp:txXfrm>
        <a:off x="71047" y="2541884"/>
        <a:ext cx="2472690" cy="1422512"/>
      </dsp:txXfrm>
    </dsp:sp>
    <dsp:sp modelId="{2C7CD287-F1AD-47AE-9C47-861246A0A1CD}">
      <dsp:nvSpPr>
        <dsp:cNvPr id="0" name=""/>
        <dsp:cNvSpPr/>
      </dsp:nvSpPr>
      <dsp:spPr>
        <a:xfrm>
          <a:off x="2438396" y="2590805"/>
          <a:ext cx="2564526" cy="253106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E77F54A9-46FA-4FD7-96D7-37C73D95B4AD}">
      <dsp:nvSpPr>
        <dsp:cNvPr id="0" name=""/>
        <dsp:cNvSpPr/>
      </dsp:nvSpPr>
      <dsp:spPr>
        <a:xfrm>
          <a:off x="3454144" y="279521"/>
          <a:ext cx="2292858" cy="1554838"/>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accent4">
                  <a:lumMod val="75000"/>
                </a:schemeClr>
              </a:solidFill>
              <a:effectLst/>
            </a:rPr>
            <a:t>Business Strategies &amp; Financial Stability</a:t>
          </a:r>
          <a:endParaRPr lang="en-US" sz="2000" b="1" kern="1200" dirty="0">
            <a:solidFill>
              <a:schemeClr val="accent4">
                <a:lumMod val="75000"/>
              </a:schemeClr>
            </a:solidFill>
            <a:effectLst/>
          </a:endParaRPr>
        </a:p>
      </dsp:txBody>
      <dsp:txXfrm>
        <a:off x="3454144" y="279521"/>
        <a:ext cx="2292858" cy="1554838"/>
      </dsp:txXfrm>
    </dsp:sp>
    <dsp:sp modelId="{41E971BD-00F6-46E8-BFFB-DB507DEB4FE6}">
      <dsp:nvSpPr>
        <dsp:cNvPr id="0" name=""/>
        <dsp:cNvSpPr/>
      </dsp:nvSpPr>
      <dsp:spPr>
        <a:xfrm>
          <a:off x="2514601" y="1904989"/>
          <a:ext cx="2391585" cy="226285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AA993A4D-C6FF-4374-8B87-D64B65B4511A}">
      <dsp:nvSpPr>
        <dsp:cNvPr id="0" name=""/>
        <dsp:cNvSpPr/>
      </dsp:nvSpPr>
      <dsp:spPr>
        <a:xfrm>
          <a:off x="860533" y="1225448"/>
          <a:ext cx="2337816" cy="145559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C00000"/>
              </a:solidFill>
              <a:effectLst/>
            </a:rPr>
            <a:t>Governance &amp; Principles</a:t>
          </a:r>
          <a:endParaRPr lang="en-US" sz="2000" b="1" kern="1200" dirty="0">
            <a:solidFill>
              <a:srgbClr val="C00000"/>
            </a:solidFill>
            <a:effectLst/>
          </a:endParaRPr>
        </a:p>
      </dsp:txBody>
      <dsp:txXfrm>
        <a:off x="860533" y="1225448"/>
        <a:ext cx="2337816" cy="1455593"/>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9CEA15-940A-49A7-8184-6DE2F08D7FF1}" type="datetimeFigureOut">
              <a:rPr lang="en-US" smtClean="0"/>
              <a:t>7/19/2017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6BAAAB-DDEC-4573-84A4-85E4F0152AB4}" type="slidenum">
              <a:rPr lang="en-US" smtClean="0"/>
              <a:t>‹#›</a:t>
            </a:fld>
            <a:endParaRPr lang="en-US"/>
          </a:p>
        </p:txBody>
      </p:sp>
    </p:spTree>
    <p:extLst>
      <p:ext uri="{BB962C8B-B14F-4D97-AF65-F5344CB8AC3E}">
        <p14:creationId xmlns:p14="http://schemas.microsoft.com/office/powerpoint/2010/main" val="2438980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a:p>
            <a:pPr>
              <a:spcBef>
                <a:spcPct val="0"/>
              </a:spcBef>
            </a:pPr>
            <a:endParaRPr lang="en-US" dirty="0"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B53B21-F6DD-4A58-A61B-AE2C31845101}" type="slidenum">
              <a:rPr lang="en-US"/>
              <a:pPr fontAlgn="base">
                <a:spcBef>
                  <a:spcPct val="0"/>
                </a:spcBef>
                <a:spcAft>
                  <a:spcPct val="0"/>
                </a:spcAft>
              </a:pPr>
              <a:t>1</a:t>
            </a:fld>
            <a:endParaRPr lang="en-US"/>
          </a:p>
        </p:txBody>
      </p:sp>
      <p:sp>
        <p:nvSpPr>
          <p:cNvPr id="2" name="Date Placeholder 1"/>
          <p:cNvSpPr>
            <a:spLocks noGrp="1"/>
          </p:cNvSpPr>
          <p:nvPr>
            <p:ph type="dt" idx="10"/>
          </p:nvPr>
        </p:nvSpPr>
        <p:spPr/>
        <p:txBody>
          <a:bodyPr/>
          <a:lstStyle/>
          <a:p>
            <a:pPr>
              <a:defRPr/>
            </a:pPr>
            <a:r>
              <a:rPr lang="en-US" smtClean="0"/>
              <a:t>July 2016, Cornell University Library</a:t>
            </a:r>
            <a:endParaRPr lang="en-US"/>
          </a:p>
        </p:txBody>
      </p:sp>
    </p:spTree>
    <p:extLst>
      <p:ext uri="{BB962C8B-B14F-4D97-AF65-F5344CB8AC3E}">
        <p14:creationId xmlns:p14="http://schemas.microsoft.com/office/powerpoint/2010/main" val="2311009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arXiv.org is acknowledged as one of the most successful open-access preprint repositories and has transformed scholarly communication in multiple fields of physics and plays an increasingly prominent role in mathematics, computer science, quantitative biology, quantitative finance, and statistics. Using the 25th anniversary of arXiv as an important milestone, during the last year, the arXiv team at the Cornell University Library (CUL) has engaged in a series of vision-setting activities to assess the service from various perspectives.</a:t>
            </a:r>
          </a:p>
        </p:txBody>
      </p:sp>
      <p:sp>
        <p:nvSpPr>
          <p:cNvPr id="4" name="Date Placeholder 3"/>
          <p:cNvSpPr>
            <a:spLocks noGrp="1"/>
          </p:cNvSpPr>
          <p:nvPr>
            <p:ph type="dt" idx="10"/>
          </p:nvPr>
        </p:nvSpPr>
        <p:spPr/>
        <p:txBody>
          <a:bodyPr/>
          <a:lstStyle/>
          <a:p>
            <a:pPr>
              <a:defRPr/>
            </a:pPr>
            <a:r>
              <a:rPr lang="en-US" smtClean="0"/>
              <a:t>July 2016, Cornell University Library</a:t>
            </a:r>
            <a:endParaRPr lang="en-US"/>
          </a:p>
        </p:txBody>
      </p:sp>
      <p:sp>
        <p:nvSpPr>
          <p:cNvPr id="5" name="Footer Placeholder 4"/>
          <p:cNvSpPr>
            <a:spLocks noGrp="1"/>
          </p:cNvSpPr>
          <p:nvPr>
            <p:ph type="ftr" sz="quarter" idx="11"/>
          </p:nvPr>
        </p:nvSpPr>
        <p:spPr/>
        <p:txBody>
          <a:bodyPr/>
          <a:lstStyle/>
          <a:p>
            <a:pPr>
              <a:defRPr/>
            </a:pPr>
            <a:r>
              <a:rPr lang="en-US" smtClean="0"/>
              <a:t>Cornell University Library, 2015</a:t>
            </a:r>
            <a:endParaRPr lang="en-US" dirty="0"/>
          </a:p>
        </p:txBody>
      </p:sp>
      <p:sp>
        <p:nvSpPr>
          <p:cNvPr id="6" name="Slide Number Placeholder 5"/>
          <p:cNvSpPr>
            <a:spLocks noGrp="1"/>
          </p:cNvSpPr>
          <p:nvPr>
            <p:ph type="sldNum" sz="quarter" idx="12"/>
          </p:nvPr>
        </p:nvSpPr>
        <p:spPr/>
        <p:txBody>
          <a:bodyPr/>
          <a:lstStyle/>
          <a:p>
            <a:pPr>
              <a:defRPr/>
            </a:pPr>
            <a:fld id="{3425157C-9A75-43D4-8AA6-1DAC6C68B587}" type="slidenum">
              <a:rPr lang="en-US" smtClean="0"/>
              <a:pPr>
                <a:defRPr/>
              </a:pPr>
              <a:t>2</a:t>
            </a:fld>
            <a:endParaRPr lang="en-US"/>
          </a:p>
        </p:txBody>
      </p:sp>
    </p:spTree>
    <p:extLst>
      <p:ext uri="{BB962C8B-B14F-4D97-AF65-F5344CB8AC3E}">
        <p14:creationId xmlns:p14="http://schemas.microsoft.com/office/powerpoint/2010/main" val="888060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AD5C38-49C7-4F84-B7FB-B65D01EEF9F1}" type="datetimeFigureOut">
              <a:rPr lang="en-US" smtClean="0"/>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45E4CF-DC9D-4248-9560-1C69FFFC7355}" type="slidenum">
              <a:rPr lang="en-US" smtClean="0"/>
              <a:t>‹#›</a:t>
            </a:fld>
            <a:endParaRPr lang="en-US"/>
          </a:p>
        </p:txBody>
      </p:sp>
    </p:spTree>
    <p:extLst>
      <p:ext uri="{BB962C8B-B14F-4D97-AF65-F5344CB8AC3E}">
        <p14:creationId xmlns:p14="http://schemas.microsoft.com/office/powerpoint/2010/main" val="4011364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AD5C38-49C7-4F84-B7FB-B65D01EEF9F1}" type="datetimeFigureOut">
              <a:rPr lang="en-US" smtClean="0"/>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45E4CF-DC9D-4248-9560-1C69FFFC7355}" type="slidenum">
              <a:rPr lang="en-US" smtClean="0"/>
              <a:t>‹#›</a:t>
            </a:fld>
            <a:endParaRPr lang="en-US"/>
          </a:p>
        </p:txBody>
      </p:sp>
    </p:spTree>
    <p:extLst>
      <p:ext uri="{BB962C8B-B14F-4D97-AF65-F5344CB8AC3E}">
        <p14:creationId xmlns:p14="http://schemas.microsoft.com/office/powerpoint/2010/main" val="1892783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AD5C38-49C7-4F84-B7FB-B65D01EEF9F1}" type="datetimeFigureOut">
              <a:rPr lang="en-US" smtClean="0"/>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45E4CF-DC9D-4248-9560-1C69FFFC7355}" type="slidenum">
              <a:rPr lang="en-US" smtClean="0"/>
              <a:t>‹#›</a:t>
            </a:fld>
            <a:endParaRPr lang="en-US"/>
          </a:p>
        </p:txBody>
      </p:sp>
    </p:spTree>
    <p:extLst>
      <p:ext uri="{BB962C8B-B14F-4D97-AF65-F5344CB8AC3E}">
        <p14:creationId xmlns:p14="http://schemas.microsoft.com/office/powerpoint/2010/main" val="698873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AD5C38-49C7-4F84-B7FB-B65D01EEF9F1}" type="datetimeFigureOut">
              <a:rPr lang="en-US" smtClean="0"/>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45E4CF-DC9D-4248-9560-1C69FFFC7355}" type="slidenum">
              <a:rPr lang="en-US" smtClean="0"/>
              <a:t>‹#›</a:t>
            </a:fld>
            <a:endParaRPr lang="en-US"/>
          </a:p>
        </p:txBody>
      </p:sp>
    </p:spTree>
    <p:extLst>
      <p:ext uri="{BB962C8B-B14F-4D97-AF65-F5344CB8AC3E}">
        <p14:creationId xmlns:p14="http://schemas.microsoft.com/office/powerpoint/2010/main" val="2680444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6AD5C38-49C7-4F84-B7FB-B65D01EEF9F1}" type="datetimeFigureOut">
              <a:rPr lang="en-US" smtClean="0"/>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45E4CF-DC9D-4248-9560-1C69FFFC7355}" type="slidenum">
              <a:rPr lang="en-US" smtClean="0"/>
              <a:t>‹#›</a:t>
            </a:fld>
            <a:endParaRPr lang="en-US"/>
          </a:p>
        </p:txBody>
      </p:sp>
    </p:spTree>
    <p:extLst>
      <p:ext uri="{BB962C8B-B14F-4D97-AF65-F5344CB8AC3E}">
        <p14:creationId xmlns:p14="http://schemas.microsoft.com/office/powerpoint/2010/main" val="337021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AD5C38-49C7-4F84-B7FB-B65D01EEF9F1}" type="datetimeFigureOut">
              <a:rPr lang="en-US" smtClean="0"/>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45E4CF-DC9D-4248-9560-1C69FFFC7355}" type="slidenum">
              <a:rPr lang="en-US" smtClean="0"/>
              <a:t>‹#›</a:t>
            </a:fld>
            <a:endParaRPr lang="en-US"/>
          </a:p>
        </p:txBody>
      </p:sp>
    </p:spTree>
    <p:extLst>
      <p:ext uri="{BB962C8B-B14F-4D97-AF65-F5344CB8AC3E}">
        <p14:creationId xmlns:p14="http://schemas.microsoft.com/office/powerpoint/2010/main" val="2503808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AD5C38-49C7-4F84-B7FB-B65D01EEF9F1}" type="datetimeFigureOut">
              <a:rPr lang="en-US" smtClean="0"/>
              <a:t>7/19/2017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45E4CF-DC9D-4248-9560-1C69FFFC7355}" type="slidenum">
              <a:rPr lang="en-US" smtClean="0"/>
              <a:t>‹#›</a:t>
            </a:fld>
            <a:endParaRPr lang="en-US"/>
          </a:p>
        </p:txBody>
      </p:sp>
    </p:spTree>
    <p:extLst>
      <p:ext uri="{BB962C8B-B14F-4D97-AF65-F5344CB8AC3E}">
        <p14:creationId xmlns:p14="http://schemas.microsoft.com/office/powerpoint/2010/main" val="1592972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AD5C38-49C7-4F84-B7FB-B65D01EEF9F1}" type="datetimeFigureOut">
              <a:rPr lang="en-US" smtClean="0"/>
              <a:t>7/19/2017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45E4CF-DC9D-4248-9560-1C69FFFC7355}" type="slidenum">
              <a:rPr lang="en-US" smtClean="0"/>
              <a:t>‹#›</a:t>
            </a:fld>
            <a:endParaRPr lang="en-US"/>
          </a:p>
        </p:txBody>
      </p:sp>
    </p:spTree>
    <p:extLst>
      <p:ext uri="{BB962C8B-B14F-4D97-AF65-F5344CB8AC3E}">
        <p14:creationId xmlns:p14="http://schemas.microsoft.com/office/powerpoint/2010/main" val="1305665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AD5C38-49C7-4F84-B7FB-B65D01EEF9F1}" type="datetimeFigureOut">
              <a:rPr lang="en-US" smtClean="0"/>
              <a:t>7/19/2017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45E4CF-DC9D-4248-9560-1C69FFFC7355}" type="slidenum">
              <a:rPr lang="en-US" smtClean="0"/>
              <a:t>‹#›</a:t>
            </a:fld>
            <a:endParaRPr lang="en-US"/>
          </a:p>
        </p:txBody>
      </p:sp>
    </p:spTree>
    <p:extLst>
      <p:ext uri="{BB962C8B-B14F-4D97-AF65-F5344CB8AC3E}">
        <p14:creationId xmlns:p14="http://schemas.microsoft.com/office/powerpoint/2010/main" val="1249247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6AD5C38-49C7-4F84-B7FB-B65D01EEF9F1}" type="datetimeFigureOut">
              <a:rPr lang="en-US" smtClean="0"/>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45E4CF-DC9D-4248-9560-1C69FFFC7355}" type="slidenum">
              <a:rPr lang="en-US" smtClean="0"/>
              <a:t>‹#›</a:t>
            </a:fld>
            <a:endParaRPr lang="en-US"/>
          </a:p>
        </p:txBody>
      </p:sp>
    </p:spTree>
    <p:extLst>
      <p:ext uri="{BB962C8B-B14F-4D97-AF65-F5344CB8AC3E}">
        <p14:creationId xmlns:p14="http://schemas.microsoft.com/office/powerpoint/2010/main" val="2815267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6AD5C38-49C7-4F84-B7FB-B65D01EEF9F1}" type="datetimeFigureOut">
              <a:rPr lang="en-US" smtClean="0"/>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45E4CF-DC9D-4248-9560-1C69FFFC7355}" type="slidenum">
              <a:rPr lang="en-US" smtClean="0"/>
              <a:t>‹#›</a:t>
            </a:fld>
            <a:endParaRPr lang="en-US"/>
          </a:p>
        </p:txBody>
      </p:sp>
    </p:spTree>
    <p:extLst>
      <p:ext uri="{BB962C8B-B14F-4D97-AF65-F5344CB8AC3E}">
        <p14:creationId xmlns:p14="http://schemas.microsoft.com/office/powerpoint/2010/main" val="2289310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AD5C38-49C7-4F84-B7FB-B65D01EEF9F1}" type="datetimeFigureOut">
              <a:rPr lang="en-US" smtClean="0"/>
              <a:t>7/19/2017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45E4CF-DC9D-4248-9560-1C69FFFC7355}" type="slidenum">
              <a:rPr lang="en-US" smtClean="0"/>
              <a:t>‹#›</a:t>
            </a:fld>
            <a:endParaRPr lang="en-US"/>
          </a:p>
        </p:txBody>
      </p:sp>
    </p:spTree>
    <p:extLst>
      <p:ext uri="{BB962C8B-B14F-4D97-AF65-F5344CB8AC3E}">
        <p14:creationId xmlns:p14="http://schemas.microsoft.com/office/powerpoint/2010/main" val="3246140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24319" y="2831521"/>
            <a:ext cx="9961728" cy="1470025"/>
          </a:xfrm>
        </p:spPr>
        <p:txBody>
          <a:bodyPr rtlCol="0">
            <a:normAutofit fontScale="90000"/>
          </a:bodyPr>
          <a:lstStyle/>
          <a:p>
            <a:pPr>
              <a:defRPr/>
            </a:pPr>
            <a:r>
              <a:rPr lang="en-US" dirty="0" smtClean="0"/>
              <a:t>Principles and Best Practices for Preprints</a:t>
            </a:r>
            <a:br>
              <a:rPr lang="en-US" dirty="0" smtClean="0"/>
            </a:br>
            <a:r>
              <a:rPr lang="en-US" dirty="0" smtClean="0"/>
              <a:t/>
            </a:r>
            <a:br>
              <a:rPr lang="en-US" dirty="0" smtClean="0"/>
            </a:br>
            <a:r>
              <a:rPr lang="en-US" dirty="0"/>
              <a:t/>
            </a:r>
            <a:br>
              <a:rPr lang="en-US" dirty="0"/>
            </a:br>
            <a:endParaRPr lang="en-US" sz="3600" dirty="0"/>
          </a:p>
        </p:txBody>
      </p:sp>
      <p:sp>
        <p:nvSpPr>
          <p:cNvPr id="3" name="Subtitle 2"/>
          <p:cNvSpPr>
            <a:spLocks noGrp="1"/>
          </p:cNvSpPr>
          <p:nvPr>
            <p:ph type="subTitle" idx="1"/>
          </p:nvPr>
        </p:nvSpPr>
        <p:spPr>
          <a:xfrm>
            <a:off x="1976083" y="2968047"/>
            <a:ext cx="8458200" cy="2057400"/>
          </a:xfrm>
        </p:spPr>
        <p:txBody>
          <a:bodyPr rtlCol="0">
            <a:normAutofit/>
          </a:bodyPr>
          <a:lstStyle/>
          <a:p>
            <a:pPr>
              <a:defRPr/>
            </a:pPr>
            <a:r>
              <a:rPr lang="en-US" sz="1800" dirty="0">
                <a:solidFill>
                  <a:schemeClr val="bg1">
                    <a:lumMod val="50000"/>
                  </a:schemeClr>
                </a:solidFill>
              </a:rPr>
              <a:t>Oya Y. Rieger</a:t>
            </a:r>
          </a:p>
          <a:p>
            <a:pPr>
              <a:defRPr/>
            </a:pPr>
            <a:r>
              <a:rPr lang="en-US" sz="1800" dirty="0">
                <a:solidFill>
                  <a:schemeClr val="bg1">
                    <a:lumMod val="50000"/>
                  </a:schemeClr>
                </a:solidFill>
              </a:rPr>
              <a:t>arXiv Program Director</a:t>
            </a:r>
          </a:p>
          <a:p>
            <a:pPr>
              <a:defRPr/>
            </a:pPr>
            <a:r>
              <a:rPr lang="en-US" sz="1800" dirty="0">
                <a:solidFill>
                  <a:schemeClr val="bg1">
                    <a:lumMod val="50000"/>
                  </a:schemeClr>
                </a:solidFill>
              </a:rPr>
              <a:t>Associate University Librarian</a:t>
            </a:r>
          </a:p>
          <a:p>
            <a:pPr>
              <a:defRPr/>
            </a:pPr>
            <a:r>
              <a:rPr lang="en-US" sz="1800" dirty="0" smtClean="0">
                <a:solidFill>
                  <a:schemeClr val="bg1">
                    <a:lumMod val="50000"/>
                  </a:schemeClr>
                </a:solidFill>
              </a:rPr>
              <a:t>oyr@cornell.edu</a:t>
            </a:r>
            <a:endParaRPr lang="en-US" sz="1800" dirty="0">
              <a:solidFill>
                <a:schemeClr val="bg1">
                  <a:lumMod val="50000"/>
                </a:schemeClr>
              </a:solidFill>
            </a:endParaRPr>
          </a:p>
          <a:p>
            <a:pPr>
              <a:defRPr/>
            </a:pPr>
            <a:endParaRPr lang="en-US" sz="6200" dirty="0"/>
          </a:p>
          <a:p>
            <a:pPr>
              <a:defRPr/>
            </a:pPr>
            <a:endParaRPr lang="en-US" sz="6200" dirty="0"/>
          </a:p>
          <a:p>
            <a:pPr>
              <a:defRPr/>
            </a:pPr>
            <a:endParaRPr lang="en-US" sz="6200" dirty="0"/>
          </a:p>
          <a:p>
            <a:pPr>
              <a:defRPr/>
            </a:pPr>
            <a:endParaRPr lang="en-US" sz="6200" dirty="0"/>
          </a:p>
        </p:txBody>
      </p:sp>
      <p:sp>
        <p:nvSpPr>
          <p:cNvPr id="4" name="Slide Number Placeholder 3"/>
          <p:cNvSpPr>
            <a:spLocks noGrp="1"/>
          </p:cNvSpPr>
          <p:nvPr>
            <p:ph type="sldNum" sz="quarter" idx="12"/>
          </p:nvPr>
        </p:nvSpPr>
        <p:spPr/>
        <p:txBody>
          <a:bodyPr/>
          <a:lstStyle/>
          <a:p>
            <a:pPr>
              <a:defRPr/>
            </a:pPr>
            <a:fld id="{F0202A0E-136A-46CD-B406-BA4386D93E42}" type="slidenum">
              <a:rPr lang="en-US"/>
              <a:pPr>
                <a:defRPr/>
              </a:pPr>
              <a:t>1</a:t>
            </a:fld>
            <a:endParaRPr lang="en-US"/>
          </a:p>
        </p:txBody>
      </p:sp>
      <p:pic>
        <p:nvPicPr>
          <p:cNvPr id="15364" name="Picture 3"/>
          <p:cNvPicPr>
            <a:picLocks noChangeAspect="1" noChangeArrowheads="1"/>
          </p:cNvPicPr>
          <p:nvPr/>
        </p:nvPicPr>
        <p:blipFill>
          <a:blip r:embed="rId3"/>
          <a:srcRect b="75806"/>
          <a:stretch>
            <a:fillRect/>
          </a:stretch>
        </p:blipFill>
        <p:spPr bwMode="auto">
          <a:xfrm>
            <a:off x="0" y="4725196"/>
            <a:ext cx="12191999" cy="2132805"/>
          </a:xfrm>
          <a:prstGeom prst="rect">
            <a:avLst/>
          </a:prstGeom>
          <a:noFill/>
          <a:ln w="9525">
            <a:noFill/>
            <a:miter lim="800000"/>
            <a:headEnd/>
            <a:tailEnd/>
          </a:ln>
        </p:spPr>
      </p:pic>
    </p:spTree>
    <p:extLst>
      <p:ext uri="{BB962C8B-B14F-4D97-AF65-F5344CB8AC3E}">
        <p14:creationId xmlns:p14="http://schemas.microsoft.com/office/powerpoint/2010/main" val="2169894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EEB1815-9FD1-4EC2-AC03-A4ADFEAFDA8B}" type="slidenum">
              <a:rPr lang="en-US" smtClean="0"/>
              <a:pPr>
                <a:defRPr/>
              </a:pPr>
              <a:t>2</a:t>
            </a:fld>
            <a:endParaRPr lang="en-US"/>
          </a:p>
        </p:txBody>
      </p:sp>
      <p:sp>
        <p:nvSpPr>
          <p:cNvPr id="3" name="Rectangle 2"/>
          <p:cNvSpPr/>
          <p:nvPr/>
        </p:nvSpPr>
        <p:spPr>
          <a:xfrm>
            <a:off x="5029201" y="6400800"/>
            <a:ext cx="1809021" cy="369332"/>
          </a:xfrm>
          <a:prstGeom prst="rect">
            <a:avLst/>
          </a:prstGeom>
        </p:spPr>
        <p:txBody>
          <a:bodyPr wrap="none">
            <a:spAutoFit/>
          </a:bodyPr>
          <a:lstStyle/>
          <a:p>
            <a:r>
              <a:rPr lang="en-US" dirty="0"/>
              <a:t>https://arxiv.org/</a:t>
            </a:r>
          </a:p>
        </p:txBody>
      </p:sp>
      <p:pic>
        <p:nvPicPr>
          <p:cNvPr id="4" name="Picture 3"/>
          <p:cNvPicPr>
            <a:picLocks noChangeAspect="1"/>
          </p:cNvPicPr>
          <p:nvPr/>
        </p:nvPicPr>
        <p:blipFill>
          <a:blip r:embed="rId3"/>
          <a:stretch>
            <a:fillRect/>
          </a:stretch>
        </p:blipFill>
        <p:spPr>
          <a:xfrm>
            <a:off x="1687484" y="547755"/>
            <a:ext cx="8788166" cy="5808595"/>
          </a:xfrm>
          <a:prstGeom prst="rect">
            <a:avLst/>
          </a:prstGeom>
          <a:ln>
            <a:solidFill>
              <a:schemeClr val="accent1"/>
            </a:solidFill>
          </a:ln>
        </p:spPr>
      </p:pic>
    </p:spTree>
    <p:extLst>
      <p:ext uri="{BB962C8B-B14F-4D97-AF65-F5344CB8AC3E}">
        <p14:creationId xmlns:p14="http://schemas.microsoft.com/office/powerpoint/2010/main" val="9385414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F0"/>
                </a:solidFill>
              </a:rPr>
              <a:t>Sustainability</a:t>
            </a:r>
            <a:r>
              <a:rPr lang="en-US" dirty="0" smtClean="0"/>
              <a:t>:</a:t>
            </a:r>
            <a:endParaRPr lang="en-US" dirty="0"/>
          </a:p>
        </p:txBody>
      </p:sp>
      <p:sp>
        <p:nvSpPr>
          <p:cNvPr id="3" name="Content Placeholder 2"/>
          <p:cNvSpPr>
            <a:spLocks noGrp="1"/>
          </p:cNvSpPr>
          <p:nvPr>
            <p:ph idx="1"/>
          </p:nvPr>
        </p:nvSpPr>
        <p:spPr/>
        <p:txBody>
          <a:bodyPr>
            <a:normAutofit/>
          </a:bodyPr>
          <a:lstStyle/>
          <a:p>
            <a:r>
              <a:rPr lang="en-US" sz="3200" dirty="0" smtClean="0"/>
              <a:t>maintaining </a:t>
            </a:r>
            <a:r>
              <a:rPr lang="en-US" sz="3200" dirty="0"/>
              <a:t>ecological balance of scientific communication </a:t>
            </a:r>
          </a:p>
          <a:p>
            <a:r>
              <a:rPr lang="en-US" sz="3200" dirty="0"/>
              <a:t>ability to secure resources needed to protect and enhance the value of </a:t>
            </a:r>
            <a:r>
              <a:rPr lang="en-US" sz="3200" dirty="0" smtClean="0"/>
              <a:t>preprint services based </a:t>
            </a:r>
            <a:r>
              <a:rPr lang="en-US" sz="3200" dirty="0"/>
              <a:t>on the needs of the user </a:t>
            </a:r>
            <a:r>
              <a:rPr lang="en-US" sz="3200" dirty="0" smtClean="0"/>
              <a:t>community</a:t>
            </a:r>
          </a:p>
          <a:p>
            <a:r>
              <a:rPr lang="en-US" sz="3200" dirty="0"/>
              <a:t>meeting the needs of the present preprint users without compromising the ability of future opportunities</a:t>
            </a:r>
          </a:p>
          <a:p>
            <a:endParaRPr lang="en-US" sz="3200" dirty="0"/>
          </a:p>
        </p:txBody>
      </p:sp>
    </p:spTree>
    <p:extLst>
      <p:ext uri="{BB962C8B-B14F-4D97-AF65-F5344CB8AC3E}">
        <p14:creationId xmlns:p14="http://schemas.microsoft.com/office/powerpoint/2010/main" val="20808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814248299"/>
              </p:ext>
            </p:extLst>
          </p:nvPr>
        </p:nvGraphicFramePr>
        <p:xfrm>
          <a:off x="1900451" y="76200"/>
          <a:ext cx="8991600" cy="6705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p:cNvSpPr txBox="1"/>
          <p:nvPr/>
        </p:nvSpPr>
        <p:spPr>
          <a:xfrm>
            <a:off x="2209800" y="76200"/>
            <a:ext cx="8077200" cy="707886"/>
          </a:xfrm>
          <a:prstGeom prst="rect">
            <a:avLst/>
          </a:prstGeom>
          <a:noFill/>
        </p:spPr>
        <p:txBody>
          <a:bodyPr wrap="square" rtlCol="0">
            <a:spAutoFit/>
          </a:bodyPr>
          <a:lstStyle/>
          <a:p>
            <a:pPr algn="ctr"/>
            <a:r>
              <a:rPr lang="en-US" sz="4000" dirty="0">
                <a:solidFill>
                  <a:schemeClr val="accent3">
                    <a:lumMod val="75000"/>
                  </a:schemeClr>
                </a:solidFill>
                <a:effectLst>
                  <a:outerShdw blurRad="38100" dist="38100" dir="2700000" algn="tl">
                    <a:srgbClr val="000000">
                      <a:alpha val="43137"/>
                    </a:srgbClr>
                  </a:outerShdw>
                </a:effectLst>
              </a:rPr>
              <a:t>SUSTAINABILITY</a:t>
            </a:r>
          </a:p>
        </p:txBody>
      </p:sp>
      <p:sp>
        <p:nvSpPr>
          <p:cNvPr id="3" name="Slide Number Placeholder 2"/>
          <p:cNvSpPr>
            <a:spLocks noGrp="1"/>
          </p:cNvSpPr>
          <p:nvPr>
            <p:ph type="sldNum" sz="quarter" idx="12"/>
          </p:nvPr>
        </p:nvSpPr>
        <p:spPr/>
        <p:txBody>
          <a:bodyPr/>
          <a:lstStyle/>
          <a:p>
            <a:fld id="{B02061C6-1C35-4B30-86C6-34D0E8E7CEB8}" type="slidenum">
              <a:rPr lang="en-US" smtClean="0"/>
              <a:pPr/>
              <a:t>4</a:t>
            </a:fld>
            <a:endParaRPr lang="en-US" dirty="0"/>
          </a:p>
        </p:txBody>
      </p:sp>
      <p:sp>
        <p:nvSpPr>
          <p:cNvPr id="2" name="TextBox 1"/>
          <p:cNvSpPr txBox="1"/>
          <p:nvPr/>
        </p:nvSpPr>
        <p:spPr>
          <a:xfrm>
            <a:off x="2438400" y="4461387"/>
            <a:ext cx="2005781" cy="707886"/>
          </a:xfrm>
          <a:prstGeom prst="rect">
            <a:avLst/>
          </a:prstGeom>
          <a:noFill/>
        </p:spPr>
        <p:txBody>
          <a:bodyPr wrap="square" rtlCol="0">
            <a:spAutoFit/>
          </a:bodyPr>
          <a:lstStyle/>
          <a:p>
            <a:pPr algn="ctr"/>
            <a:r>
              <a:rPr lang="en-US" sz="2000" b="1" dirty="0" smtClean="0"/>
              <a:t>Collaboration and Networking</a:t>
            </a:r>
            <a:endParaRPr lang="en-US" sz="2000" b="1" dirty="0"/>
          </a:p>
        </p:txBody>
      </p:sp>
      <p:sp>
        <p:nvSpPr>
          <p:cNvPr id="6" name="TextBox 5"/>
          <p:cNvSpPr txBox="1"/>
          <p:nvPr/>
        </p:nvSpPr>
        <p:spPr>
          <a:xfrm>
            <a:off x="0" y="6412468"/>
            <a:ext cx="12192000" cy="738664"/>
          </a:xfrm>
          <a:prstGeom prst="rect">
            <a:avLst/>
          </a:prstGeom>
          <a:noFill/>
        </p:spPr>
        <p:txBody>
          <a:bodyPr wrap="square" rtlCol="0">
            <a:spAutoFit/>
          </a:bodyPr>
          <a:lstStyle/>
          <a:p>
            <a:r>
              <a:rPr lang="en-US" sz="1200" dirty="0" smtClean="0"/>
              <a:t>SOURCE: Oya </a:t>
            </a:r>
            <a:r>
              <a:rPr lang="en-US" sz="1200" dirty="0"/>
              <a:t>Y. Rieger. Sustainability: Scholarly Repository as an Enterprise.  </a:t>
            </a:r>
            <a:r>
              <a:rPr lang="en-US" sz="1200" i="1" dirty="0"/>
              <a:t>Bulletin of the American Society for Information Science and Technology</a:t>
            </a:r>
            <a:r>
              <a:rPr lang="en-US" sz="1200" dirty="0"/>
              <a:t>.  October/November </a:t>
            </a:r>
            <a:r>
              <a:rPr lang="en-US" sz="1200" dirty="0" smtClean="0"/>
              <a:t>2013.; Oya </a:t>
            </a:r>
            <a:r>
              <a:rPr lang="en-US" sz="1200" dirty="0"/>
              <a:t>Y. Rieger. Assessing the Value of Open Access Information Systems: Making a Case for Community-Based Sustainability Models. </a:t>
            </a:r>
            <a:r>
              <a:rPr lang="en-US" sz="1200" i="1" dirty="0"/>
              <a:t>Journal of Library Administration</a:t>
            </a:r>
            <a:r>
              <a:rPr lang="en-US" sz="1200" dirty="0"/>
              <a:t>.  51:485-506, 2011. </a:t>
            </a:r>
          </a:p>
          <a:p>
            <a:endParaRPr lang="en-US" dirty="0"/>
          </a:p>
        </p:txBody>
      </p:sp>
    </p:spTree>
    <p:extLst>
      <p:ext uri="{BB962C8B-B14F-4D97-AF65-F5344CB8AC3E}">
        <p14:creationId xmlns:p14="http://schemas.microsoft.com/office/powerpoint/2010/main" val="2075426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EEB1815-9FD1-4EC2-AC03-A4ADFEAFDA8B}" type="slidenum">
              <a:rPr lang="en-US" smtClean="0"/>
              <a:pPr>
                <a:defRPr/>
              </a:pPr>
              <a:t>5</a:t>
            </a:fld>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2500" t="8695" r="16665" b="5797"/>
          <a:stretch/>
        </p:blipFill>
        <p:spPr>
          <a:xfrm>
            <a:off x="1676400" y="152400"/>
            <a:ext cx="8782373" cy="6096000"/>
          </a:xfrm>
          <a:prstGeom prst="rect">
            <a:avLst/>
          </a:prstGeom>
        </p:spPr>
      </p:pic>
      <p:sp>
        <p:nvSpPr>
          <p:cNvPr id="5" name="Rectangle 4"/>
          <p:cNvSpPr/>
          <p:nvPr/>
        </p:nvSpPr>
        <p:spPr>
          <a:xfrm>
            <a:off x="1676400" y="6373914"/>
            <a:ext cx="8522208" cy="369332"/>
          </a:xfrm>
          <a:prstGeom prst="rect">
            <a:avLst/>
          </a:prstGeom>
        </p:spPr>
        <p:txBody>
          <a:bodyPr wrap="square">
            <a:spAutoFit/>
          </a:bodyPr>
          <a:lstStyle/>
          <a:p>
            <a:r>
              <a:rPr lang="en-US" dirty="0"/>
              <a:t>https://confluence.cornell.edu/display/arxivpub/arXiv+Public+Wiki</a:t>
            </a:r>
          </a:p>
        </p:txBody>
      </p:sp>
    </p:spTree>
    <p:extLst>
      <p:ext uri="{BB962C8B-B14F-4D97-AF65-F5344CB8AC3E}">
        <p14:creationId xmlns:p14="http://schemas.microsoft.com/office/powerpoint/2010/main" val="33952273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TotalTime>
  <Words>228</Words>
  <Application>Microsoft Office PowerPoint</Application>
  <PresentationFormat>Widescreen</PresentationFormat>
  <Paragraphs>33</Paragraphs>
  <Slides>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Principles and Best Practices for Preprints   </vt:lpstr>
      <vt:lpstr>PowerPoint Presentation</vt:lpstr>
      <vt:lpstr>Sustainability:</vt:lpstr>
      <vt:lpstr>PowerPoint Presentation</vt:lpstr>
      <vt:lpstr>PowerPoint Presentation</vt:lpstr>
    </vt:vector>
  </TitlesOfParts>
  <Company>Cornell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Preprints as Sociotechnical Systems</dc:title>
  <dc:creator>Oya Yildirim Rieger</dc:creator>
  <cp:lastModifiedBy>Rieger</cp:lastModifiedBy>
  <cp:revision>6</cp:revision>
  <dcterms:created xsi:type="dcterms:W3CDTF">2017-07-18T17:08:37Z</dcterms:created>
  <dcterms:modified xsi:type="dcterms:W3CDTF">2017-07-19T17:22:08Z</dcterms:modified>
</cp:coreProperties>
</file>