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56" r:id="rId3"/>
    <p:sldId id="258" r:id="rId4"/>
    <p:sldId id="259" r:id="rId5"/>
    <p:sldId id="261" r:id="rId6"/>
    <p:sldId id="260" r:id="rId7"/>
    <p:sldId id="262" r:id="rId8"/>
    <p:sldId id="264" r:id="rId9"/>
    <p:sldId id="263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68"/>
    <p:restoredTop sz="94674"/>
  </p:normalViewPr>
  <p:slideViewPr>
    <p:cSldViewPr snapToGrid="0" snapToObjects="1">
      <p:cViewPr varScale="1">
        <p:scale>
          <a:sx n="80" d="100"/>
          <a:sy n="80" d="100"/>
        </p:scale>
        <p:origin x="208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3DD47-D6A5-2247-BE7A-A94C4D5B0684}" type="datetimeFigureOut">
              <a:rPr lang="en-US" smtClean="0"/>
              <a:t>2/23/17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898E9-DC8C-044A-B46A-85E37EDEF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80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31D40A1-17E5-404D-8BDA-D67C33EE7572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C0E8586F-06AD-DC43-90B3-F1296406156C}" type="slidenum">
              <a:rPr lang="en-US" sz="1200">
                <a:latin typeface="Calibri" charset="0"/>
              </a:rPr>
              <a:pPr algn="r"/>
              <a:t>7</a:t>
            </a:fld>
            <a:endParaRPr lang="en-US" sz="1200">
              <a:latin typeface="Calibri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053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CF4F-9EF3-3648-B8BF-FE767E6FA591}" type="datetime1">
              <a:rPr lang="en-US" smtClean="0"/>
              <a:t>2/23/17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7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8A17F-5C67-1A48-8B2E-18AB0F0F2AD0}" type="datetime1">
              <a:rPr lang="en-US" smtClean="0"/>
              <a:t>2/23/17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54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94B0-D685-554F-95CA-5BAED3807CE8}" type="datetime1">
              <a:rPr lang="en-US" smtClean="0"/>
              <a:t>2/23/17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E1495-8775-2548-B218-CB082CF3E81D}" type="datetime1">
              <a:rPr lang="en-US" smtClean="0"/>
              <a:t>2/23/17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0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4C46-D07F-F442-A70C-ED2099FE0510}" type="datetime1">
              <a:rPr lang="en-US" smtClean="0"/>
              <a:t>2/23/17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559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9F54-8A75-0447-8B1F-03EE8ED0D00A}" type="datetime1">
              <a:rPr lang="en-US" smtClean="0"/>
              <a:t>2/23/17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2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FC418-A0B2-584D-B24B-AD040BD37B8F}" type="datetime1">
              <a:rPr lang="en-US" smtClean="0"/>
              <a:t>2/23/17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82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8EF77-B3B9-0748-B9F2-A39CF9125982}" type="datetime1">
              <a:rPr lang="en-US" smtClean="0"/>
              <a:t>2/23/17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17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9E25-6CD8-A846-8A08-125D48A887FD}" type="datetime1">
              <a:rPr lang="en-US" smtClean="0"/>
              <a:t>2/23/17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87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EBA5-172A-E143-9C30-9FB0E4D2ED63}" type="datetime1">
              <a:rPr lang="en-US" smtClean="0"/>
              <a:t>2/23/17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2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487A-6256-9A4D-9DEC-8471EDC800DD}" type="datetime1">
              <a:rPr lang="en-US" smtClean="0"/>
              <a:t>2/23/17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3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51AC9-EBD2-C943-A894-DC03FE7DCE5D}" type="datetime1">
              <a:rPr lang="en-US" smtClean="0"/>
              <a:t>2/23/17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840D0-703A-4D47-9D52-C3054402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95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 Generation Preprint Service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82693"/>
            <a:ext cx="9144000" cy="16557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Philip E. Bourne PhD, FACMI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1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How</a:t>
            </a:r>
            <a:r>
              <a:rPr lang="en-US" dirty="0" smtClean="0"/>
              <a:t> do we get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67189"/>
            <a:ext cx="10515600" cy="4351338"/>
          </a:xfrm>
        </p:spPr>
        <p:txBody>
          <a:bodyPr/>
          <a:lstStyle/>
          <a:p>
            <a:r>
              <a:rPr lang="en-US" dirty="0" err="1" smtClean="0"/>
              <a:t>ASAPbio</a:t>
            </a:r>
            <a:r>
              <a:rPr lang="en-US" dirty="0" smtClean="0"/>
              <a:t> governance</a:t>
            </a:r>
          </a:p>
          <a:p>
            <a:r>
              <a:rPr lang="en-US" dirty="0" smtClean="0"/>
              <a:t>Incentives: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unders – better scientific evaluation</a:t>
            </a:r>
          </a:p>
          <a:p>
            <a:pPr lvl="1"/>
            <a:r>
              <a:rPr lang="en-US" dirty="0" smtClean="0"/>
              <a:t>Scientists – timely and greater dissemination of their work</a:t>
            </a:r>
          </a:p>
          <a:p>
            <a:pPr lvl="1"/>
            <a:r>
              <a:rPr lang="en-US" dirty="0" smtClean="0"/>
              <a:t>Publishers/others – new business models for value added services</a:t>
            </a:r>
          </a:p>
          <a:p>
            <a:pPr lvl="1"/>
            <a:r>
              <a:rPr lang="en-US" dirty="0" smtClean="0"/>
              <a:t>All – improved forms of comprehension </a:t>
            </a:r>
            <a:r>
              <a:rPr lang="en-US" dirty="0" err="1" smtClean="0"/>
              <a:t>eg</a:t>
            </a:r>
            <a:r>
              <a:rPr lang="en-US" dirty="0" smtClean="0"/>
              <a:t> visualization, aggregation, distillation </a:t>
            </a:r>
          </a:p>
          <a:p>
            <a:r>
              <a:rPr lang="en-US" dirty="0" smtClean="0"/>
              <a:t>Accessibility</a:t>
            </a:r>
          </a:p>
          <a:p>
            <a:pPr lvl="1"/>
            <a:r>
              <a:rPr lang="en-US" dirty="0" smtClean="0"/>
              <a:t>Licenses that retain copyright ownership but give unfettered access with attribution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1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How</a:t>
            </a:r>
            <a:r>
              <a:rPr lang="en-US" dirty="0" smtClean="0"/>
              <a:t> do we get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67189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Accessibility</a:t>
            </a:r>
          </a:p>
          <a:p>
            <a:pPr lvl="1"/>
            <a:r>
              <a:rPr lang="en-US" dirty="0" smtClean="0"/>
              <a:t>Technical</a:t>
            </a:r>
          </a:p>
          <a:p>
            <a:pPr lvl="2"/>
            <a:r>
              <a:rPr lang="en-US" dirty="0" smtClean="0"/>
              <a:t>Appropriately tagged content</a:t>
            </a:r>
          </a:p>
          <a:p>
            <a:pPr lvl="2"/>
            <a:r>
              <a:rPr lang="en-US" dirty="0" smtClean="0"/>
              <a:t>Machine readable content</a:t>
            </a:r>
          </a:p>
          <a:p>
            <a:pPr lvl="2"/>
            <a:r>
              <a:rPr lang="en-US" dirty="0" smtClean="0"/>
              <a:t>Appropriate APIs to provide full access</a:t>
            </a:r>
            <a:endParaRPr lang="en-US" dirty="0"/>
          </a:p>
          <a:p>
            <a:r>
              <a:rPr lang="en-US" dirty="0" smtClean="0"/>
              <a:t>Sustainability</a:t>
            </a:r>
          </a:p>
          <a:p>
            <a:pPr lvl="1"/>
            <a:r>
              <a:rPr lang="en-US" dirty="0" smtClean="0"/>
              <a:t>Over time a value proposition for funders</a:t>
            </a:r>
          </a:p>
          <a:p>
            <a:pPr lvl="1"/>
            <a:r>
              <a:rPr lang="en-US" dirty="0" smtClean="0"/>
              <a:t>Tools that lower costs for publishers – savings passed on</a:t>
            </a:r>
          </a:p>
          <a:p>
            <a:r>
              <a:rPr lang="en-US" dirty="0" smtClean="0"/>
              <a:t>Open and collaborative</a:t>
            </a:r>
          </a:p>
          <a:p>
            <a:pPr lvl="1"/>
            <a:r>
              <a:rPr lang="en-US" dirty="0" smtClean="0"/>
              <a:t>Knowledge becomes a community responsibility</a:t>
            </a:r>
          </a:p>
          <a:p>
            <a:pPr lvl="1"/>
            <a:r>
              <a:rPr lang="en-US" dirty="0" smtClean="0"/>
              <a:t>Innovation can come from anywhere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8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Beyond – one hypothetical scenario – if you liked x you may like 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having submitted a significant number of preprints to the preprint service, software from a collaborative development effort has analyzed your submissions and built a researcher profile.</a:t>
            </a:r>
          </a:p>
          <a:p>
            <a:r>
              <a:rPr lang="en-US" dirty="0" smtClean="0"/>
              <a:t>That profile is matched against each incoming submission to the preprint service and periodically rank orders and reports those most relevant to you – a knowledge push. PubMed related articles feature on steroids.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Steroids because methods benefit from the work of a large community </a:t>
            </a:r>
            <a:r>
              <a:rPr lang="en-US" smtClean="0"/>
              <a:t>of developers.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30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appropriate  preprint service is a framework for innovation</a:t>
            </a:r>
          </a:p>
          <a:p>
            <a:endParaRPr lang="en-US" dirty="0"/>
          </a:p>
          <a:p>
            <a:r>
              <a:rPr lang="en-US" dirty="0" smtClean="0"/>
              <a:t>When the World Wide Web took hold no one perceived the rise of social networks and their impact. Likewise few saw the implications for fake news when everyone has a voice and an ear</a:t>
            </a:r>
          </a:p>
          <a:p>
            <a:endParaRPr lang="en-US" dirty="0"/>
          </a:p>
          <a:p>
            <a:r>
              <a:rPr lang="en-US" dirty="0" smtClean="0"/>
              <a:t>It is the responsibility of the scientific community at large and the societies that represent those communities to make the most responsible use of innovations in scholarly communication, including preprints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98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 Generation Preprint Service </a:t>
            </a:r>
            <a:r>
              <a:rPr lang="en-US" u="sng" dirty="0" smtClean="0"/>
              <a:t>&amp; Beyond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82693"/>
            <a:ext cx="9144000" cy="16557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Philip E. Bourne PhD, FACMI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 representing and what is my bias?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representing myself NOT NIH, but, after May 1, possibly the University of Virginia</a:t>
            </a:r>
          </a:p>
          <a:p>
            <a:r>
              <a:rPr lang="en-US" dirty="0" smtClean="0"/>
              <a:t>Keen supporter of </a:t>
            </a:r>
            <a:r>
              <a:rPr lang="en-US" dirty="0" smtClean="0"/>
              <a:t>preprints and </a:t>
            </a:r>
            <a:r>
              <a:rPr lang="en-US" dirty="0" err="1" smtClean="0"/>
              <a:t>ASAPbio</a:t>
            </a:r>
            <a:endParaRPr lang="en-US" dirty="0" smtClean="0"/>
          </a:p>
          <a:p>
            <a:r>
              <a:rPr lang="en-US" dirty="0" smtClean="0"/>
              <a:t>Former President International Society for </a:t>
            </a:r>
            <a:r>
              <a:rPr lang="en-US" dirty="0" smtClean="0"/>
              <a:t>Computational Biology</a:t>
            </a:r>
            <a:endParaRPr lang="en-US" dirty="0" smtClean="0"/>
          </a:p>
          <a:p>
            <a:r>
              <a:rPr lang="en-US" dirty="0" smtClean="0"/>
              <a:t>Total data parasite</a:t>
            </a:r>
          </a:p>
          <a:p>
            <a:r>
              <a:rPr lang="en-US" dirty="0" smtClean="0"/>
              <a:t>Unnatural interest in scholarly communication</a:t>
            </a:r>
          </a:p>
          <a:p>
            <a:pPr lvl="1"/>
            <a:r>
              <a:rPr lang="en-US" dirty="0" smtClean="0"/>
              <a:t>Co-founded and founding EIC PLOS Computational Biology – OA advocate</a:t>
            </a:r>
          </a:p>
          <a:p>
            <a:pPr lvl="1"/>
            <a:r>
              <a:rPr lang="en-US" dirty="0" smtClean="0"/>
              <a:t>Prior co-Director </a:t>
            </a:r>
            <a:r>
              <a:rPr lang="en-US" dirty="0" smtClean="0"/>
              <a:t>Protein Data Bank</a:t>
            </a:r>
          </a:p>
          <a:p>
            <a:pPr lvl="1"/>
            <a:r>
              <a:rPr lang="en-US" dirty="0" smtClean="0"/>
              <a:t>Became an active researcher in scholarly communication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Scholarly Communication - Current Landscape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Largely a for-profit business with limited input into that business from the producers of scholarship</a:t>
            </a:r>
          </a:p>
          <a:p>
            <a:r>
              <a:rPr lang="en-US" dirty="0" smtClean="0"/>
              <a:t>Open access (OA) constrains costs but also shifts the cost from consumer to producer</a:t>
            </a:r>
          </a:p>
          <a:p>
            <a:r>
              <a:rPr lang="en-US" dirty="0" smtClean="0"/>
              <a:t>Full accessibility for non-OA is constrained/controlled</a:t>
            </a:r>
          </a:p>
          <a:p>
            <a:r>
              <a:rPr lang="en-US" dirty="0" smtClean="0"/>
              <a:t>Funders able to influence the landscape </a:t>
            </a:r>
            <a:r>
              <a:rPr lang="en-US" dirty="0" err="1" smtClean="0"/>
              <a:t>eg</a:t>
            </a:r>
            <a:r>
              <a:rPr lang="en-US" dirty="0" smtClean="0"/>
              <a:t> PubMed Central</a:t>
            </a:r>
          </a:p>
          <a:p>
            <a:r>
              <a:rPr lang="en-US" dirty="0" smtClean="0"/>
              <a:t>Sustainable!</a:t>
            </a:r>
          </a:p>
          <a:p>
            <a:r>
              <a:rPr lang="en-US" dirty="0" smtClean="0"/>
              <a:t>An analog system functioning in a digital world – aka not born digital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79764" y="119639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f you were inventing scholarly communication today it would look completely different than what it is </a:t>
            </a:r>
            <a:r>
              <a:rPr lang="is-IS" dirty="0" smtClean="0"/>
              <a:t>….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79764" y="342697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Preprints are a step in the evolution of scholarship</a:t>
            </a:r>
          </a:p>
          <a:p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79764" y="523030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Preprints offer scholarly communication a fresh start for they are </a:t>
            </a:r>
            <a:r>
              <a:rPr lang="en-US" smtClean="0"/>
              <a:t>born digital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98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93619" y="1293379"/>
            <a:ext cx="10515600" cy="1325563"/>
          </a:xfrm>
        </p:spPr>
        <p:txBody>
          <a:bodyPr/>
          <a:lstStyle/>
          <a:p>
            <a:r>
              <a:rPr lang="en-US" dirty="0" smtClean="0"/>
              <a:t>I just told you the </a:t>
            </a:r>
            <a:r>
              <a:rPr lang="en-US" u="sng" dirty="0" smtClean="0"/>
              <a:t>why</a:t>
            </a:r>
            <a:r>
              <a:rPr lang="en-US" dirty="0" smtClean="0"/>
              <a:t>, now consider the </a:t>
            </a:r>
            <a:r>
              <a:rPr lang="en-US" u="sng" dirty="0" smtClean="0"/>
              <a:t>what</a:t>
            </a:r>
            <a:r>
              <a:rPr lang="en-US" dirty="0" smtClean="0"/>
              <a:t> and the </a:t>
            </a:r>
            <a:r>
              <a:rPr lang="en-US" u="sng" dirty="0" smtClean="0"/>
              <a:t>how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893619" y="34685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But wait</a:t>
            </a:r>
            <a:r>
              <a:rPr lang="is-IS" dirty="0" smtClean="0"/>
              <a:t>… what is the end game ... </a:t>
            </a:r>
            <a:r>
              <a:rPr lang="en-US" dirty="0" smtClean="0"/>
              <a:t>W</a:t>
            </a:r>
            <a:r>
              <a:rPr lang="is-IS" dirty="0" smtClean="0"/>
              <a:t>here do we want to be in 10 years?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5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 noTextEdit="1"/>
          </p:cNvSpPr>
          <p:nvPr>
            <p:ph type="clipArt" sz="half" idx="4294967295"/>
          </p:nvPr>
        </p:nvSpPr>
        <p:spPr>
          <a:xfrm>
            <a:off x="789782" y="1422401"/>
            <a:ext cx="4038600" cy="4525963"/>
          </a:xfrm>
        </p:spPr>
      </p:sp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183" y="1498601"/>
            <a:ext cx="1173163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83" y="4013200"/>
            <a:ext cx="1876425" cy="165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583" y="4013200"/>
            <a:ext cx="15017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AutoShape 6"/>
          <p:cNvSpPr>
            <a:spLocks noChangeArrowheads="1"/>
          </p:cNvSpPr>
          <p:nvPr/>
        </p:nvSpPr>
        <p:spPr bwMode="auto">
          <a:xfrm rot="-218962">
            <a:off x="484983" y="2946400"/>
            <a:ext cx="809625" cy="1600200"/>
          </a:xfrm>
          <a:prstGeom prst="curvedRightArrow">
            <a:avLst>
              <a:gd name="adj1" fmla="val 39529"/>
              <a:gd name="adj2" fmla="val 79059"/>
              <a:gd name="adj3" fmla="val 329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>
              <a:latin typeface="Calibri" charset="0"/>
            </a:endParaRPr>
          </a:p>
        </p:txBody>
      </p:sp>
      <p:sp>
        <p:nvSpPr>
          <p:cNvPr id="25606" name="Text Box 7"/>
          <p:cNvSpPr txBox="1">
            <a:spLocks noChangeArrowheads="1"/>
          </p:cNvSpPr>
          <p:nvPr/>
        </p:nvSpPr>
        <p:spPr bwMode="auto">
          <a:xfrm>
            <a:off x="549390" y="3403601"/>
            <a:ext cx="17888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Calibri" charset="0"/>
              </a:rPr>
              <a:t>1. A link brings up figures </a:t>
            </a:r>
          </a:p>
          <a:p>
            <a:pPr algn="ctr"/>
            <a:r>
              <a:rPr lang="en-US" sz="1200">
                <a:latin typeface="Calibri" charset="0"/>
              </a:rPr>
              <a:t>from the paper</a:t>
            </a:r>
          </a:p>
        </p:txBody>
      </p:sp>
      <p:sp>
        <p:nvSpPr>
          <p:cNvPr id="25607" name="Text Box 8"/>
          <p:cNvSpPr txBox="1">
            <a:spLocks noChangeArrowheads="1"/>
          </p:cNvSpPr>
          <p:nvPr/>
        </p:nvSpPr>
        <p:spPr bwMode="auto">
          <a:xfrm>
            <a:off x="650128" y="889001"/>
            <a:ext cx="19271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200" dirty="0">
                <a:latin typeface="Calibri" charset="0"/>
              </a:rPr>
              <a:t>0. Full text of </a:t>
            </a:r>
            <a:r>
              <a:rPr lang="en-US" sz="1200" dirty="0" smtClean="0">
                <a:latin typeface="Calibri" charset="0"/>
              </a:rPr>
              <a:t>paper </a:t>
            </a:r>
            <a:r>
              <a:rPr lang="en-US" sz="1200" dirty="0">
                <a:latin typeface="Calibri" charset="0"/>
              </a:rPr>
              <a:t>stored </a:t>
            </a:r>
          </a:p>
          <a:p>
            <a:pPr algn="ctr"/>
            <a:r>
              <a:rPr lang="en-US" sz="1200" dirty="0">
                <a:latin typeface="Calibri" charset="0"/>
              </a:rPr>
              <a:t>in a </a:t>
            </a:r>
            <a:r>
              <a:rPr lang="en-US" sz="1200" dirty="0" smtClean="0">
                <a:latin typeface="Calibri" charset="0"/>
              </a:rPr>
              <a:t>database – one view</a:t>
            </a:r>
            <a:endParaRPr lang="en-US" sz="1200" dirty="0">
              <a:latin typeface="Calibri" charset="0"/>
            </a:endParaRPr>
          </a:p>
        </p:txBody>
      </p:sp>
      <p:sp>
        <p:nvSpPr>
          <p:cNvPr id="25608" name="AutoShape 9"/>
          <p:cNvSpPr>
            <a:spLocks noChangeArrowheads="1"/>
          </p:cNvSpPr>
          <p:nvPr/>
        </p:nvSpPr>
        <p:spPr bwMode="auto">
          <a:xfrm rot="-5400000">
            <a:off x="2123282" y="4965700"/>
            <a:ext cx="609600" cy="1752600"/>
          </a:xfrm>
          <a:prstGeom prst="curvedRightArrow">
            <a:avLst>
              <a:gd name="adj1" fmla="val 57500"/>
              <a:gd name="adj2" fmla="val 115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latin typeface="Calibri" charset="0"/>
            </a:endParaRPr>
          </a:p>
        </p:txBody>
      </p:sp>
      <p:pic>
        <p:nvPicPr>
          <p:cNvPr id="25609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3" t="16190" r="2602"/>
          <a:stretch>
            <a:fillRect/>
          </a:stretch>
        </p:blipFill>
        <p:spPr bwMode="auto">
          <a:xfrm>
            <a:off x="3151983" y="1651000"/>
            <a:ext cx="1173163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0" name="AutoShape 11"/>
          <p:cNvSpPr>
            <a:spLocks noChangeArrowheads="1"/>
          </p:cNvSpPr>
          <p:nvPr/>
        </p:nvSpPr>
        <p:spPr bwMode="auto">
          <a:xfrm rot="10800000">
            <a:off x="4675983" y="2870200"/>
            <a:ext cx="733425" cy="1214438"/>
          </a:xfrm>
          <a:prstGeom prst="curvedRight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latin typeface="Calibri" charset="0"/>
            </a:endParaRPr>
          </a:p>
        </p:txBody>
      </p:sp>
      <p:sp>
        <p:nvSpPr>
          <p:cNvPr id="25611" name="Text Box 12"/>
          <p:cNvSpPr txBox="1">
            <a:spLocks noChangeArrowheads="1"/>
          </p:cNvSpPr>
          <p:nvPr/>
        </p:nvSpPr>
        <p:spPr bwMode="auto">
          <a:xfrm>
            <a:off x="2940207" y="5864226"/>
            <a:ext cx="24365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Calibri" charset="0"/>
              </a:rPr>
              <a:t>2. Clicking the paper figure retrieves</a:t>
            </a:r>
          </a:p>
          <a:p>
            <a:pPr algn="ctr"/>
            <a:r>
              <a:rPr lang="en-US" sz="1200">
                <a:latin typeface="Calibri" charset="0"/>
              </a:rPr>
              <a:t>data from the PDB which is</a:t>
            </a:r>
          </a:p>
          <a:p>
            <a:pPr algn="ctr"/>
            <a:r>
              <a:rPr lang="en-US" sz="1200">
                <a:latin typeface="Calibri" charset="0"/>
              </a:rPr>
              <a:t>analyzed</a:t>
            </a:r>
          </a:p>
        </p:txBody>
      </p:sp>
      <p:sp>
        <p:nvSpPr>
          <p:cNvPr id="25612" name="Text Box 13"/>
          <p:cNvSpPr txBox="1">
            <a:spLocks noChangeArrowheads="1"/>
          </p:cNvSpPr>
          <p:nvPr/>
        </p:nvSpPr>
        <p:spPr bwMode="auto">
          <a:xfrm>
            <a:off x="2978258" y="3327401"/>
            <a:ext cx="16063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Calibri" charset="0"/>
              </a:rPr>
              <a:t>3. A composite view of</a:t>
            </a:r>
          </a:p>
          <a:p>
            <a:pPr algn="ctr"/>
            <a:r>
              <a:rPr lang="en-US" sz="1200">
                <a:latin typeface="Calibri" charset="0"/>
              </a:rPr>
              <a:t>journal and database</a:t>
            </a:r>
          </a:p>
          <a:p>
            <a:pPr algn="ctr"/>
            <a:r>
              <a:rPr lang="en-US" sz="1200">
                <a:latin typeface="Calibri" charset="0"/>
              </a:rPr>
              <a:t>content results</a:t>
            </a:r>
          </a:p>
          <a:p>
            <a:pPr algn="ctr"/>
            <a:endParaRPr lang="en-US" sz="1200">
              <a:latin typeface="Calibri" charset="0"/>
            </a:endParaRPr>
          </a:p>
        </p:txBody>
      </p:sp>
      <p:sp>
        <p:nvSpPr>
          <p:cNvPr id="83982" name="Rectangle 14"/>
          <p:cNvSpPr>
            <a:spLocks noGrp="1" noChangeArrowheads="1"/>
          </p:cNvSpPr>
          <p:nvPr>
            <p:ph type="title" idx="4294967295"/>
          </p:nvPr>
        </p:nvSpPr>
        <p:spPr>
          <a:xfrm>
            <a:off x="3151983" y="445666"/>
            <a:ext cx="8839200" cy="355600"/>
          </a:xfrm>
        </p:spPr>
        <p:txBody>
          <a:bodyPr rtlCol="0">
            <a:normAutofit fontScale="90000"/>
          </a:bodyPr>
          <a:lstStyle/>
          <a:p>
            <a:pPr algn="r">
              <a:defRPr/>
            </a:pPr>
            <a:r>
              <a:rPr lang="en-US" sz="3000" b="1" dirty="0">
                <a:ea typeface="ＭＳ Ｐゴシック" pitchFamily="29" charset="-128"/>
                <a:cs typeface="ＭＳ Ｐゴシック" pitchFamily="29" charset="-128"/>
              </a:rPr>
              <a:t/>
            </a:r>
            <a:br>
              <a:rPr lang="en-US" sz="3000" b="1" dirty="0">
                <a:ea typeface="ＭＳ Ｐゴシック" pitchFamily="29" charset="-128"/>
                <a:cs typeface="ＭＳ Ｐゴシック" pitchFamily="29" charset="-128"/>
              </a:rPr>
            </a:br>
            <a:r>
              <a:rPr lang="en-US" sz="4889" dirty="0">
                <a:ea typeface="ＭＳ Ｐゴシック" pitchFamily="29" charset="-128"/>
                <a:cs typeface="ＭＳ Ｐゴシック" pitchFamily="29" charset="-128"/>
              </a:rPr>
              <a:t>One </a:t>
            </a:r>
            <a:r>
              <a:rPr lang="en-US" sz="4889" smtClean="0">
                <a:ea typeface="ＭＳ Ｐゴシック" pitchFamily="29" charset="-128"/>
                <a:cs typeface="ＭＳ Ｐゴシック" pitchFamily="29" charset="-128"/>
              </a:rPr>
              <a:t>Hypothetical End </a:t>
            </a:r>
            <a:r>
              <a:rPr lang="en-US" sz="4889" dirty="0">
                <a:ea typeface="ＭＳ Ｐゴシック" pitchFamily="29" charset="-128"/>
                <a:cs typeface="ＭＳ Ｐゴシック" pitchFamily="29" charset="-128"/>
              </a:rPr>
              <a:t>Point</a:t>
            </a:r>
          </a:p>
        </p:txBody>
      </p:sp>
      <p:sp>
        <p:nvSpPr>
          <p:cNvPr id="25614" name="Rectangle 1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58000" y="1523999"/>
            <a:ext cx="4987636" cy="4784725"/>
          </a:xfrm>
        </p:spPr>
        <p:txBody>
          <a:bodyPr>
            <a:normAutofit lnSpcReduction="10000"/>
          </a:bodyPr>
          <a:lstStyle/>
          <a:p>
            <a:pPr marL="514350" indent="-457200"/>
            <a:r>
              <a:rPr lang="en-US" sz="2400" dirty="0" smtClean="0">
                <a:latin typeface="Calibri" charset="0"/>
                <a:ea typeface="ＭＳ Ｐゴシック" charset="0"/>
                <a:cs typeface="ＭＳ Ｐゴシック" charset="0"/>
              </a:rPr>
              <a:t>Paper is one attributable view of the knowledge</a:t>
            </a:r>
          </a:p>
          <a:p>
            <a:pPr marL="514350" indent="-457200"/>
            <a:r>
              <a:rPr lang="en-US" sz="2400" dirty="0" smtClean="0">
                <a:latin typeface="Calibri" charset="0"/>
                <a:ea typeface="ＭＳ Ｐゴシック" charset="0"/>
                <a:cs typeface="ＭＳ Ｐゴシック" charset="0"/>
              </a:rPr>
              <a:t>User </a:t>
            </a:r>
            <a:r>
              <a:rPr lang="en-US" sz="2400" dirty="0">
                <a:latin typeface="Calibri" charset="0"/>
                <a:ea typeface="ＭＳ Ｐゴシック" charset="0"/>
                <a:cs typeface="ＭＳ Ｐゴシック" charset="0"/>
              </a:rPr>
              <a:t>clicks on </a:t>
            </a:r>
            <a:r>
              <a:rPr lang="en-US" sz="2400" dirty="0" smtClean="0">
                <a:latin typeface="Calibri" charset="0"/>
                <a:ea typeface="ＭＳ Ｐゴシック" charset="0"/>
                <a:cs typeface="ＭＳ Ｐゴシック" charset="0"/>
              </a:rPr>
              <a:t>a static image</a:t>
            </a:r>
            <a:endParaRPr lang="en-US" sz="24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514350" indent="-457200"/>
            <a:r>
              <a:rPr lang="en-US" sz="2400" dirty="0">
                <a:latin typeface="Calibri" charset="0"/>
                <a:ea typeface="ＭＳ Ｐゴシック" charset="0"/>
                <a:cs typeface="ＭＳ Ｐゴシック" charset="0"/>
              </a:rPr>
              <a:t>Metadata </a:t>
            </a:r>
            <a:r>
              <a:rPr lang="en-US" sz="2400" dirty="0" smtClean="0">
                <a:latin typeface="Calibri" charset="0"/>
                <a:ea typeface="ＭＳ Ｐゴシック" charset="0"/>
                <a:cs typeface="ＭＳ Ｐゴシック" charset="0"/>
              </a:rPr>
              <a:t>and data provide direct further analysis - an executable paper</a:t>
            </a:r>
            <a:endParaRPr lang="en-US" sz="24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514350" indent="-457200"/>
            <a:r>
              <a:rPr lang="en-US" sz="2400" dirty="0" smtClean="0">
                <a:latin typeface="Calibri" charset="0"/>
                <a:ea typeface="ＭＳ Ｐゴシック" charset="0"/>
                <a:cs typeface="ＭＳ Ｐゴシック" charset="0"/>
              </a:rPr>
              <a:t>Private and public annotations revealed</a:t>
            </a:r>
          </a:p>
          <a:p>
            <a:pPr marL="514350" indent="-457200"/>
            <a:r>
              <a:rPr lang="en-US" sz="2400" dirty="0" smtClean="0">
                <a:latin typeface="Calibri" charset="0"/>
                <a:ea typeface="ＭＳ Ｐゴシック" charset="0"/>
                <a:cs typeface="ＭＳ Ｐゴシック" charset="0"/>
              </a:rPr>
              <a:t>Selecting </a:t>
            </a:r>
            <a:r>
              <a:rPr lang="en-US" sz="2400" dirty="0">
                <a:latin typeface="Calibri" charset="0"/>
                <a:ea typeface="ＭＳ Ｐゴシック" charset="0"/>
                <a:cs typeface="ＭＳ Ｐゴシック" charset="0"/>
              </a:rPr>
              <a:t>a </a:t>
            </a:r>
            <a:r>
              <a:rPr lang="en-US" sz="2400" dirty="0" smtClean="0">
                <a:latin typeface="Calibri" charset="0"/>
                <a:ea typeface="ＭＳ Ｐゴシック" charset="0"/>
                <a:cs typeface="ＭＳ Ｐゴシック" charset="0"/>
              </a:rPr>
              <a:t>feature forms a query for yet further knowledge</a:t>
            </a:r>
            <a:endParaRPr lang="en-US" sz="24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514350" indent="-457200"/>
            <a:r>
              <a:rPr lang="en-US" sz="2400" dirty="0">
                <a:latin typeface="Calibri" charset="0"/>
                <a:ea typeface="ＭＳ Ｐゴシック" charset="0"/>
                <a:cs typeface="ＭＳ Ｐゴシック" charset="0"/>
              </a:rPr>
              <a:t>That </a:t>
            </a:r>
            <a:r>
              <a:rPr lang="en-US" sz="2400" dirty="0" smtClean="0">
                <a:latin typeface="Calibri" charset="0"/>
                <a:ea typeface="ＭＳ Ｐゴシック" charset="0"/>
                <a:cs typeface="ＭＳ Ｐゴシック" charset="0"/>
              </a:rPr>
              <a:t>knowledge rendered as a knowledge graph rather than a paper</a:t>
            </a:r>
            <a:endParaRPr lang="en-US" sz="24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15" name="AutoShape 16"/>
          <p:cNvSpPr>
            <a:spLocks noChangeArrowheads="1"/>
          </p:cNvSpPr>
          <p:nvPr/>
        </p:nvSpPr>
        <p:spPr bwMode="auto">
          <a:xfrm rot="5400000">
            <a:off x="2211389" y="1067594"/>
            <a:ext cx="733425" cy="1595438"/>
          </a:xfrm>
          <a:prstGeom prst="curvedRightArrow">
            <a:avLst>
              <a:gd name="adj1" fmla="val 43507"/>
              <a:gd name="adj2" fmla="val 8701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400">
              <a:latin typeface="Calibri" charset="0"/>
            </a:endParaRPr>
          </a:p>
        </p:txBody>
      </p:sp>
      <p:sp>
        <p:nvSpPr>
          <p:cNvPr id="25616" name="Text Box 17"/>
          <p:cNvSpPr txBox="1">
            <a:spLocks noChangeArrowheads="1"/>
          </p:cNvSpPr>
          <p:nvPr/>
        </p:nvSpPr>
        <p:spPr bwMode="auto">
          <a:xfrm>
            <a:off x="2854822" y="889001"/>
            <a:ext cx="250408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200">
                <a:latin typeface="Calibri" charset="0"/>
              </a:rPr>
              <a:t>4. The composite view has</a:t>
            </a:r>
          </a:p>
          <a:p>
            <a:pPr algn="ctr"/>
            <a:r>
              <a:rPr lang="en-US" sz="1200">
                <a:latin typeface="Calibri" charset="0"/>
              </a:rPr>
              <a:t>links to pertinent blocks </a:t>
            </a:r>
          </a:p>
          <a:p>
            <a:pPr algn="ctr"/>
            <a:r>
              <a:rPr lang="en-US" sz="1200">
                <a:latin typeface="Calibri" charset="0"/>
              </a:rPr>
              <a:t>of literature text and back to the PDB</a:t>
            </a:r>
          </a:p>
        </p:txBody>
      </p:sp>
      <p:sp>
        <p:nvSpPr>
          <p:cNvPr id="25617" name="Text Box 18"/>
          <p:cNvSpPr txBox="1">
            <a:spLocks noChangeArrowheads="1"/>
          </p:cNvSpPr>
          <p:nvPr/>
        </p:nvSpPr>
        <p:spPr bwMode="auto">
          <a:xfrm>
            <a:off x="789782" y="2946401"/>
            <a:ext cx="4171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Calibri" charset="0"/>
              </a:rPr>
              <a:t>1.</a:t>
            </a:r>
          </a:p>
        </p:txBody>
      </p:sp>
      <p:sp>
        <p:nvSpPr>
          <p:cNvPr id="25618" name="Text Box 19"/>
          <p:cNvSpPr txBox="1">
            <a:spLocks noChangeArrowheads="1"/>
          </p:cNvSpPr>
          <p:nvPr/>
        </p:nvSpPr>
        <p:spPr bwMode="auto">
          <a:xfrm>
            <a:off x="1551782" y="5537201"/>
            <a:ext cx="4171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Calibri" charset="0"/>
              </a:rPr>
              <a:t>2.</a:t>
            </a:r>
          </a:p>
        </p:txBody>
      </p:sp>
      <p:sp>
        <p:nvSpPr>
          <p:cNvPr id="25619" name="Text Box 20"/>
          <p:cNvSpPr txBox="1">
            <a:spLocks noChangeArrowheads="1"/>
          </p:cNvSpPr>
          <p:nvPr/>
        </p:nvSpPr>
        <p:spPr bwMode="auto">
          <a:xfrm>
            <a:off x="4828382" y="3708401"/>
            <a:ext cx="4171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Calibri" charset="0"/>
              </a:rPr>
              <a:t>3.</a:t>
            </a:r>
          </a:p>
        </p:txBody>
      </p:sp>
      <p:sp>
        <p:nvSpPr>
          <p:cNvPr id="25620" name="Text Box 21"/>
          <p:cNvSpPr txBox="1">
            <a:spLocks noChangeArrowheads="1"/>
          </p:cNvSpPr>
          <p:nvPr/>
        </p:nvSpPr>
        <p:spPr bwMode="auto">
          <a:xfrm>
            <a:off x="2999582" y="1727201"/>
            <a:ext cx="4171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Calibri" charset="0"/>
              </a:rPr>
              <a:t>4.</a:t>
            </a:r>
          </a:p>
        </p:txBody>
      </p:sp>
      <p:sp>
        <p:nvSpPr>
          <p:cNvPr id="25621" name="Rectangle 23"/>
          <p:cNvSpPr>
            <a:spLocks noChangeArrowheads="1"/>
          </p:cNvSpPr>
          <p:nvPr/>
        </p:nvSpPr>
        <p:spPr bwMode="auto">
          <a:xfrm>
            <a:off x="408782" y="431800"/>
            <a:ext cx="5029200" cy="6172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2400">
              <a:latin typeface="Calibri" charset="0"/>
            </a:endParaRPr>
          </a:p>
        </p:txBody>
      </p:sp>
      <p:sp>
        <p:nvSpPr>
          <p:cNvPr id="25622" name="Rectangle 24"/>
          <p:cNvSpPr>
            <a:spLocks noChangeArrowheads="1"/>
          </p:cNvSpPr>
          <p:nvPr/>
        </p:nvSpPr>
        <p:spPr bwMode="auto">
          <a:xfrm>
            <a:off x="7294563" y="6330950"/>
            <a:ext cx="30908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i="1">
                <a:latin typeface="Calibri" charset="0"/>
              </a:rPr>
              <a:t>PLoS Comp. Biol. 2005 1(3) e34</a:t>
            </a:r>
            <a:endParaRPr lang="en-US">
              <a:latin typeface="Calibri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4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preprint service is an important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Preprints have many advantages you have heard about already today - there are incentives</a:t>
            </a:r>
          </a:p>
          <a:p>
            <a:r>
              <a:rPr lang="en-US" dirty="0" smtClean="0"/>
              <a:t>If publishers were going to do it – they would have done it already</a:t>
            </a:r>
          </a:p>
          <a:p>
            <a:r>
              <a:rPr lang="en-US" dirty="0" smtClean="0"/>
              <a:t>Provides unfettered content (in principle)</a:t>
            </a:r>
          </a:p>
          <a:p>
            <a:r>
              <a:rPr lang="en-US" dirty="0" smtClean="0"/>
              <a:t>That content is owned and governed by the community</a:t>
            </a:r>
          </a:p>
          <a:p>
            <a:r>
              <a:rPr lang="en-US" dirty="0" smtClean="0"/>
              <a:t>Provides a playground from which the unimaginable can happen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5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</a:t>
            </a:r>
            <a:r>
              <a:rPr lang="en-US" u="sng" dirty="0" smtClean="0"/>
              <a:t>what</a:t>
            </a:r>
            <a:r>
              <a:rPr lang="en-US" dirty="0" smtClean="0"/>
              <a:t> do we need to consider to get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Appropriate governance</a:t>
            </a:r>
          </a:p>
          <a:p>
            <a:r>
              <a:rPr lang="en-US" dirty="0" smtClean="0"/>
              <a:t>Incentives</a:t>
            </a:r>
          </a:p>
          <a:p>
            <a:r>
              <a:rPr lang="en-US" dirty="0" smtClean="0"/>
              <a:t>Accessibility of content</a:t>
            </a:r>
          </a:p>
          <a:p>
            <a:pPr lvl="1"/>
            <a:r>
              <a:rPr lang="en-US" dirty="0" smtClean="0"/>
              <a:t>Legal</a:t>
            </a:r>
          </a:p>
          <a:p>
            <a:pPr lvl="1"/>
            <a:r>
              <a:rPr lang="en-US" dirty="0" smtClean="0"/>
              <a:t>Technical</a:t>
            </a:r>
          </a:p>
          <a:p>
            <a:r>
              <a:rPr lang="en-US" dirty="0" smtClean="0"/>
              <a:t>Ease of use</a:t>
            </a:r>
          </a:p>
          <a:p>
            <a:r>
              <a:rPr lang="en-US" dirty="0" smtClean="0"/>
              <a:t>Sustainability</a:t>
            </a:r>
          </a:p>
          <a:p>
            <a:r>
              <a:rPr lang="en-US" dirty="0" smtClean="0"/>
              <a:t>Open and collaborative</a:t>
            </a:r>
          </a:p>
          <a:p>
            <a:pPr lvl="1"/>
            <a:r>
              <a:rPr lang="en-US" dirty="0" smtClean="0"/>
              <a:t>This is too much for one group to accomplish – the effort must be open for all to contribute with appropriate moderation – crowd source model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40D0-703A-4D47-9D52-C3054402E1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7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774</Words>
  <Application>Microsoft Macintosh PowerPoint</Application>
  <PresentationFormat>Widescreen</PresentationFormat>
  <Paragraphs>113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ＭＳ Ｐゴシック</vt:lpstr>
      <vt:lpstr>Office Theme</vt:lpstr>
      <vt:lpstr>Next Generation Preprint Service</vt:lpstr>
      <vt:lpstr>Next Generation Preprint Service &amp; Beyond</vt:lpstr>
      <vt:lpstr>Who am I representing and what is my bias?</vt:lpstr>
      <vt:lpstr>Scholarly Communication - Current Landscape</vt:lpstr>
      <vt:lpstr>If you were inventing scholarly communication today it would look completely different than what it is ….</vt:lpstr>
      <vt:lpstr>I just told you the why, now consider the what and the how?</vt:lpstr>
      <vt:lpstr> One Hypothetical End Point</vt:lpstr>
      <vt:lpstr>Why a preprint service is an important step</vt:lpstr>
      <vt:lpstr>So what do we need to consider to get there?</vt:lpstr>
      <vt:lpstr>How do we get there?</vt:lpstr>
      <vt:lpstr>How do we get there?</vt:lpstr>
      <vt:lpstr>The Beyond – one hypothetical scenario – if you liked x you may like y</vt:lpstr>
      <vt:lpstr>In 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 Generation Preprint Service</dc:title>
  <dc:creator>Philip Bourne</dc:creator>
  <cp:lastModifiedBy>Bourne, Philip (NIH/OD) [E]</cp:lastModifiedBy>
  <cp:revision>19</cp:revision>
  <dcterms:created xsi:type="dcterms:W3CDTF">2017-02-22T20:16:48Z</dcterms:created>
  <dcterms:modified xsi:type="dcterms:W3CDTF">2017-02-23T15:08:52Z</dcterms:modified>
</cp:coreProperties>
</file>