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64" r:id="rId7"/>
    <p:sldId id="259" r:id="rId8"/>
    <p:sldId id="258" r:id="rId9"/>
    <p:sldId id="260" r:id="rId10"/>
    <p:sldId id="266" r:id="rId11"/>
    <p:sldId id="265" r:id="rId12"/>
    <p:sldId id="262" r:id="rId13"/>
    <p:sldId id="263" r:id="rId1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504"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6C6C"/>
    <a:srgbClr val="5F5F5F"/>
    <a:srgbClr val="FAEEE6"/>
    <a:srgbClr val="8ED6D2"/>
    <a:srgbClr val="576484"/>
    <a:srgbClr val="579FD1"/>
    <a:srgbClr val="1DB79D"/>
    <a:srgbClr val="F5C05A"/>
    <a:srgbClr val="EB5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9273" autoAdjust="0"/>
  </p:normalViewPr>
  <p:slideViewPr>
    <p:cSldViewPr snapToGrid="0">
      <p:cViewPr varScale="1">
        <p:scale>
          <a:sx n="61" d="100"/>
          <a:sy n="61" d="100"/>
        </p:scale>
        <p:origin x="48" y="618"/>
      </p:cViewPr>
      <p:guideLst>
        <p:guide orient="horz" pos="2400"/>
        <p:guide pos="504"/>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2469A72-1E29-6F41-9CB8-D2E1725BEC4F}" type="datetimeFigureOut">
              <a:rPr lang="en-US" smtClean="0"/>
              <a:t>2/12/2018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08FBBE1-204E-FF46-821D-430E531FB2D3}" type="slidenum">
              <a:rPr lang="en-US" smtClean="0"/>
              <a:t>‹#›</a:t>
            </a:fld>
            <a:endParaRPr lang="en-US"/>
          </a:p>
        </p:txBody>
      </p:sp>
    </p:spTree>
    <p:extLst>
      <p:ext uri="{BB962C8B-B14F-4D97-AF65-F5344CB8AC3E}">
        <p14:creationId xmlns:p14="http://schemas.microsoft.com/office/powerpoint/2010/main" val="54633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9654DE4-782B-4130-A1D9-0E4457F12FC1}" type="datetimeFigureOut">
              <a:rPr lang="en-US" smtClean="0"/>
              <a:t>2/12/2018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420BE7-B241-4DA6-86C8-94FDCBAFBE1E}" type="slidenum">
              <a:rPr lang="en-US" smtClean="0"/>
              <a:t>‹#›</a:t>
            </a:fld>
            <a:endParaRPr lang="en-US"/>
          </a:p>
        </p:txBody>
      </p:sp>
    </p:spTree>
    <p:extLst>
      <p:ext uri="{BB962C8B-B14F-4D97-AF65-F5344CB8AC3E}">
        <p14:creationId xmlns:p14="http://schemas.microsoft.com/office/powerpoint/2010/main" val="46979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27601CB1-4585-4640-AE0F-B9BE580D589D}" type="datetime1">
              <a:rPr lang="en-US" smtClean="0"/>
              <a:t>2/12/2018</a:t>
            </a:fld>
            <a:endParaRPr lang="en-US"/>
          </a:p>
        </p:txBody>
      </p:sp>
      <p:sp>
        <p:nvSpPr>
          <p:cNvPr id="5" name="Slide Number Placeholder 4"/>
          <p:cNvSpPr>
            <a:spLocks noGrp="1"/>
          </p:cNvSpPr>
          <p:nvPr>
            <p:ph type="sldNum" sz="quarter" idx="11"/>
          </p:nvPr>
        </p:nvSpPr>
        <p:spPr/>
        <p:txBody>
          <a:bodyPr/>
          <a:lstStyle/>
          <a:p>
            <a:fld id="{4776CF51-E60E-4EE4-B0E6-52DE8C63A030}" type="slidenum">
              <a:rPr lang="en-US" smtClean="0"/>
              <a:t>3</a:t>
            </a:fld>
            <a:endParaRPr lang="en-US"/>
          </a:p>
        </p:txBody>
      </p:sp>
    </p:spTree>
    <p:extLst>
      <p:ext uri="{BB962C8B-B14F-4D97-AF65-F5344CB8AC3E}">
        <p14:creationId xmlns:p14="http://schemas.microsoft.com/office/powerpoint/2010/main" val="63440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20BE7-B241-4DA6-86C8-94FDCBAFBE1E}" type="slidenum">
              <a:rPr lang="en-US" smtClean="0"/>
              <a:t>8</a:t>
            </a:fld>
            <a:endParaRPr lang="en-US"/>
          </a:p>
        </p:txBody>
      </p:sp>
    </p:spTree>
    <p:extLst>
      <p:ext uri="{BB962C8B-B14F-4D97-AF65-F5344CB8AC3E}">
        <p14:creationId xmlns:p14="http://schemas.microsoft.com/office/powerpoint/2010/main" val="324862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20BE7-B241-4DA6-86C8-94FDCBAFBE1E}" type="slidenum">
              <a:rPr lang="en-US" smtClean="0"/>
              <a:t>9</a:t>
            </a:fld>
            <a:endParaRPr lang="en-US"/>
          </a:p>
        </p:txBody>
      </p:sp>
    </p:spTree>
    <p:extLst>
      <p:ext uri="{BB962C8B-B14F-4D97-AF65-F5344CB8AC3E}">
        <p14:creationId xmlns:p14="http://schemas.microsoft.com/office/powerpoint/2010/main" val="383921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20BE7-B241-4DA6-86C8-94FDCBAFBE1E}" type="slidenum">
              <a:rPr lang="en-US" smtClean="0"/>
              <a:t>10</a:t>
            </a:fld>
            <a:endParaRPr lang="en-US"/>
          </a:p>
        </p:txBody>
      </p:sp>
    </p:spTree>
    <p:extLst>
      <p:ext uri="{BB962C8B-B14F-4D97-AF65-F5344CB8AC3E}">
        <p14:creationId xmlns:p14="http://schemas.microsoft.com/office/powerpoint/2010/main" val="170607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41148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8754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0044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6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74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3420D4E-E820-44E4-8C12-48F8A0D213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889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15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81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857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8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9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62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172200"/>
            <a:ext cx="12192000" cy="762001"/>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4815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0" y="6248400"/>
            <a:ext cx="3389810" cy="548640"/>
          </a:xfrm>
          <a:prstGeom prst="rect">
            <a:avLst/>
          </a:prstGeom>
        </p:spPr>
      </p:pic>
    </p:spTree>
    <p:extLst>
      <p:ext uri="{BB962C8B-B14F-4D97-AF65-F5344CB8AC3E}">
        <p14:creationId xmlns:p14="http://schemas.microsoft.com/office/powerpoint/2010/main" val="69348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Arial Black" panose="020B0A0402010202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D4532C-19F9-4969-8107-395D9BD0848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80000"/>
                    </a14:imgEffect>
                    <a14:imgEffect>
                      <a14:brightnessContrast bright="-20000" contrast="-40000"/>
                    </a14:imgEffect>
                  </a14:imgLayer>
                </a14:imgProps>
              </a:ext>
              <a:ext uri="{28A0092B-C50C-407E-A947-70E740481C1C}">
                <a14:useLocalDpi xmlns:a14="http://schemas.microsoft.com/office/drawing/2010/main" val="0"/>
              </a:ext>
            </a:extLst>
          </a:blip>
          <a:srcRect t="24708" b="8922"/>
          <a:stretch/>
        </p:blipFill>
        <p:spPr>
          <a:xfrm>
            <a:off x="1" y="17930"/>
            <a:ext cx="12192000" cy="6139544"/>
          </a:xfrm>
          <a:prstGeom prst="rect">
            <a:avLst/>
          </a:prstGeom>
        </p:spPr>
      </p:pic>
      <p:sp>
        <p:nvSpPr>
          <p:cNvPr id="4" name="Shape 76"/>
          <p:cNvSpPr txBox="1">
            <a:spLocks/>
          </p:cNvSpPr>
          <p:nvPr/>
        </p:nvSpPr>
        <p:spPr>
          <a:xfrm>
            <a:off x="1185862" y="832423"/>
            <a:ext cx="9820275" cy="2497042"/>
          </a:xfrm>
          <a:prstGeom prst="rect">
            <a:avLst/>
          </a:prstGeom>
          <a:noFill/>
          <a:ln>
            <a:noFill/>
          </a:ln>
        </p:spPr>
        <p:txBody>
          <a:bodyPr vert="horz" lIns="68575" tIns="34275" rIns="68575" bIns="34275" rtlCol="0" anchor="b" anchorCtr="0">
            <a:noAutofit/>
          </a:bodyPr>
          <a:lstStyle>
            <a:lvl1pPr algn="ctr" defTabSz="914400" rtl="0" eaLnBrk="1" latinLnBrk="0" hangingPunct="1">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5400" b="1" dirty="0">
                <a:solidFill>
                  <a:schemeClr val="bg1"/>
                </a:solidFill>
                <a:effectLst>
                  <a:outerShdw blurRad="38100" dist="38100" dir="2700000" algn="tl">
                    <a:srgbClr val="000000">
                      <a:alpha val="43137"/>
                    </a:srgbClr>
                  </a:outerShdw>
                </a:effectLst>
              </a:rPr>
              <a:t>Role of peer review in journal evaluation</a:t>
            </a:r>
          </a:p>
        </p:txBody>
      </p:sp>
      <p:sp>
        <p:nvSpPr>
          <p:cNvPr id="8" name="Rectangle 7"/>
          <p:cNvSpPr/>
          <p:nvPr/>
        </p:nvSpPr>
        <p:spPr>
          <a:xfrm>
            <a:off x="2247900" y="5295965"/>
            <a:ext cx="7391400" cy="954107"/>
          </a:xfrm>
          <a:prstGeom prst="rect">
            <a:avLst/>
          </a:prstGeom>
        </p:spPr>
        <p:txBody>
          <a:bodyPr wrap="square">
            <a:spAutoFit/>
          </a:bodyPr>
          <a:lstStyle/>
          <a:p>
            <a:pPr algn="ctr"/>
            <a:r>
              <a:rPr lang="en-US" sz="2000" b="1" dirty="0">
                <a:solidFill>
                  <a:schemeClr val="bg1"/>
                </a:solidFill>
                <a:latin typeface="Arial" panose="020B0604020202020204" pitchFamily="34" charset="0"/>
                <a:ea typeface="Calibri"/>
                <a:cs typeface="Arial" panose="020B0604020202020204" pitchFamily="34" charset="0"/>
                <a:sym typeface="Calibri"/>
              </a:rPr>
              <a:t>Joyce E.B. Backus</a:t>
            </a:r>
          </a:p>
          <a:p>
            <a:pPr algn="ctr"/>
            <a:r>
              <a:rPr lang="en-US" sz="2000" b="1" dirty="0">
                <a:solidFill>
                  <a:schemeClr val="bg1"/>
                </a:solidFill>
                <a:latin typeface="Arial" panose="020B0604020202020204" pitchFamily="34" charset="0"/>
                <a:ea typeface="Calibri"/>
                <a:cs typeface="Arial" panose="020B0604020202020204" pitchFamily="34" charset="0"/>
                <a:sym typeface="Calibri"/>
              </a:rPr>
              <a:t>Associate Director for Library Operations</a:t>
            </a:r>
            <a:br>
              <a:rPr lang="en-US" sz="2800" b="1" dirty="0">
                <a:solidFill>
                  <a:schemeClr val="bg1"/>
                </a:solidFill>
                <a:latin typeface="Arial" panose="020B0604020202020204" pitchFamily="34" charset="0"/>
                <a:ea typeface="Calibri"/>
                <a:cs typeface="Arial" panose="020B0604020202020204" pitchFamily="34" charset="0"/>
                <a:sym typeface="Calibri"/>
              </a:rPr>
            </a:br>
            <a:endParaRPr lang="en-US" sz="1400" b="1" dirty="0">
              <a:solidFill>
                <a:schemeClr val="bg1"/>
              </a:solidFill>
            </a:endParaRPr>
          </a:p>
        </p:txBody>
      </p:sp>
    </p:spTree>
    <p:extLst>
      <p:ext uri="{BB962C8B-B14F-4D97-AF65-F5344CB8AC3E}">
        <p14:creationId xmlns:p14="http://schemas.microsoft.com/office/powerpoint/2010/main" val="1160859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334849" y="4642166"/>
            <a:ext cx="4883928" cy="1855616"/>
          </a:xfrm>
          <a:prstGeom prst="rect">
            <a:avLst/>
          </a:prstGeom>
          <a:ln>
            <a:solidFill>
              <a:schemeClr val="tx1"/>
            </a:solidFill>
          </a:ln>
        </p:spPr>
      </p:pic>
      <p:sp>
        <p:nvSpPr>
          <p:cNvPr id="6" name="TextBox 5"/>
          <p:cNvSpPr txBox="1"/>
          <p:nvPr/>
        </p:nvSpPr>
        <p:spPr>
          <a:xfrm>
            <a:off x="226826" y="936127"/>
            <a:ext cx="4971475" cy="5170646"/>
          </a:xfrm>
          <a:prstGeom prst="rect">
            <a:avLst/>
          </a:prstGeom>
          <a:noFill/>
        </p:spPr>
        <p:txBody>
          <a:bodyPr wrap="square" rtlCol="0">
            <a:spAutoFit/>
          </a:bodyPr>
          <a:lstStyle/>
          <a:p>
            <a:r>
              <a:rPr lang="en-US" b="1" dirty="0"/>
              <a:t>Open Peer Review Reports and Author Response</a:t>
            </a:r>
          </a:p>
          <a:p>
            <a:pPr marL="285750" indent="-285750">
              <a:buFont typeface="Arial" charset="0"/>
              <a:buChar char="•"/>
            </a:pPr>
            <a:endParaRPr lang="en-US" dirty="0"/>
          </a:p>
          <a:p>
            <a:pPr marL="285750" indent="-285750">
              <a:buFont typeface="Arial" charset="0"/>
              <a:buChar char="•"/>
            </a:pPr>
            <a:r>
              <a:rPr lang="en-US" sz="1600" dirty="0"/>
              <a:t>Model used by </a:t>
            </a:r>
            <a:r>
              <a:rPr lang="en-US" sz="1600" i="1" dirty="0" err="1"/>
              <a:t>eLife</a:t>
            </a:r>
            <a:r>
              <a:rPr lang="en-US" sz="1600" dirty="0"/>
              <a:t>. </a:t>
            </a:r>
            <a:r>
              <a:rPr lang="en-US" sz="1600" u="sng" dirty="0"/>
              <a:t>Other journals may provide this content as supplementary material</a:t>
            </a:r>
            <a:r>
              <a:rPr lang="en-US" sz="1600" dirty="0"/>
              <a:t>. </a:t>
            </a:r>
            <a:endParaRPr lang="en-US" sz="1600" i="1" dirty="0"/>
          </a:p>
          <a:p>
            <a:pPr marL="285750" indent="-285750">
              <a:buFont typeface="Arial" charset="0"/>
              <a:buChar char="•"/>
            </a:pPr>
            <a:endParaRPr lang="en-US" sz="1600" i="1" dirty="0"/>
          </a:p>
          <a:p>
            <a:pPr marL="285750" indent="-285750">
              <a:buFont typeface="Arial" charset="0"/>
              <a:buChar char="•"/>
            </a:pPr>
            <a:r>
              <a:rPr lang="en-US" sz="1600" dirty="0"/>
              <a:t>Includes editorial decision, reviewer comments, and author response.</a:t>
            </a:r>
          </a:p>
          <a:p>
            <a:pPr marL="285750" indent="-285750">
              <a:buFont typeface="Arial" charset="0"/>
              <a:buChar char="•"/>
            </a:pPr>
            <a:endParaRPr lang="en-US" sz="1600" i="1" dirty="0"/>
          </a:p>
          <a:p>
            <a:pPr marL="285750" indent="-285750">
              <a:buFont typeface="Arial" charset="0"/>
              <a:buChar char="•"/>
            </a:pPr>
            <a:r>
              <a:rPr lang="en-US" sz="1600" dirty="0"/>
              <a:t>The Decision Letter is</a:t>
            </a:r>
          </a:p>
          <a:p>
            <a:pPr marL="742950" lvl="1" indent="-285750">
              <a:buFont typeface="Arial" charset="0"/>
              <a:buChar char="•"/>
            </a:pPr>
            <a:r>
              <a:rPr lang="en-US" sz="1600" dirty="0"/>
              <a:t>captured as &lt;sub-article&gt;</a:t>
            </a:r>
            <a:r>
              <a:rPr lang="en-US" sz="1600" b="1" dirty="0"/>
              <a:t> </a:t>
            </a:r>
            <a:r>
              <a:rPr lang="en-US" sz="1600" dirty="0"/>
              <a:t>with a @sub-article-type=“commentary”</a:t>
            </a:r>
          </a:p>
          <a:p>
            <a:pPr marL="742950" lvl="1" indent="-285750">
              <a:buFont typeface="Arial" charset="0"/>
              <a:buChar char="•"/>
            </a:pPr>
            <a:r>
              <a:rPr lang="en-US" sz="1600" dirty="0"/>
              <a:t>assigned a DOI</a:t>
            </a:r>
          </a:p>
          <a:p>
            <a:pPr marL="285750" indent="-285750">
              <a:buFont typeface="Arial" charset="0"/>
              <a:buChar char="•"/>
            </a:pPr>
            <a:r>
              <a:rPr lang="en-US" sz="1600" dirty="0"/>
              <a:t>The Author Response is</a:t>
            </a:r>
          </a:p>
          <a:p>
            <a:pPr marL="742950" lvl="1" indent="-285750">
              <a:buFont typeface="Arial" charset="0"/>
              <a:buChar char="•"/>
            </a:pPr>
            <a:r>
              <a:rPr lang="en-US" sz="1600" dirty="0"/>
              <a:t>captured &lt;sub-article&gt;</a:t>
            </a:r>
            <a:r>
              <a:rPr lang="en-US" sz="1600" b="1" dirty="0"/>
              <a:t> </a:t>
            </a:r>
            <a:r>
              <a:rPr lang="en-US" sz="1600" dirty="0"/>
              <a:t>with a @sub-article-type=“reply”</a:t>
            </a:r>
          </a:p>
          <a:p>
            <a:pPr marL="742950" lvl="1" indent="-285750">
              <a:buFont typeface="Arial" charset="0"/>
              <a:buChar char="•"/>
            </a:pPr>
            <a:r>
              <a:rPr lang="en-US" sz="1600" dirty="0"/>
              <a:t>assigned a DOI</a:t>
            </a:r>
          </a:p>
          <a:p>
            <a:pPr marL="742950" lvl="1" indent="-285750">
              <a:buFont typeface="Arial" charset="0"/>
              <a:buChar char="•"/>
            </a:pPr>
            <a:endParaRPr lang="en-US" dirty="0"/>
          </a:p>
          <a:p>
            <a:pPr marL="285750" indent="-285750">
              <a:buFont typeface="Arial" charset="0"/>
              <a:buChar char="•"/>
            </a:pPr>
            <a:endParaRPr lang="en-US" dirty="0"/>
          </a:p>
        </p:txBody>
      </p:sp>
      <p:sp>
        <p:nvSpPr>
          <p:cNvPr id="8" name="Title 2">
            <a:extLst>
              <a:ext uri="{FF2B5EF4-FFF2-40B4-BE49-F238E27FC236}">
                <a16:creationId xmlns:a16="http://schemas.microsoft.com/office/drawing/2014/main" id="{931A589E-0BA7-4FC2-9676-292EEDA11A4C}"/>
              </a:ext>
            </a:extLst>
          </p:cNvPr>
          <p:cNvSpPr txBox="1">
            <a:spLocks/>
          </p:cNvSpPr>
          <p:nvPr/>
        </p:nvSpPr>
        <p:spPr>
          <a:xfrm>
            <a:off x="609599" y="274638"/>
            <a:ext cx="11476703" cy="526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Black" panose="020B0A04020102020204" pitchFamily="34" charset="0"/>
                <a:ea typeface="Verdana" panose="020B0604030504040204" pitchFamily="34" charset="0"/>
                <a:cs typeface="Verdana" panose="020B0604030504040204" pitchFamily="34" charset="0"/>
              </a:defRPr>
            </a:lvl1pPr>
          </a:lstStyle>
          <a:p>
            <a:r>
              <a:rPr lang="en-US" sz="2800"/>
              <a:t>Open peer review in PMC – sample implementations</a:t>
            </a:r>
            <a:endParaRPr lang="en-US" sz="2800" dirty="0"/>
          </a:p>
        </p:txBody>
      </p:sp>
      <p:pic>
        <p:nvPicPr>
          <p:cNvPr id="2050" name="Picture 2" descr="C:\Users\backusj\AppData\Local\Temp\2\SNAGHTMLe59292.PNG">
            <a:extLst>
              <a:ext uri="{FF2B5EF4-FFF2-40B4-BE49-F238E27FC236}">
                <a16:creationId xmlns:a16="http://schemas.microsoft.com/office/drawing/2014/main" id="{0191EB34-2777-43CA-815A-48E2F003E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480" y="801189"/>
            <a:ext cx="6031737" cy="3572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982874" y="3406062"/>
            <a:ext cx="4161444" cy="1935420"/>
          </a:xfrm>
          <a:prstGeom prst="rect">
            <a:avLst/>
          </a:prstGeom>
          <a:ln>
            <a:solidFill>
              <a:schemeClr val="tx1"/>
            </a:solidFill>
          </a:ln>
        </p:spPr>
      </p:pic>
    </p:spTree>
    <p:extLst>
      <p:ext uri="{BB962C8B-B14F-4D97-AF65-F5344CB8AC3E}">
        <p14:creationId xmlns:p14="http://schemas.microsoft.com/office/powerpoint/2010/main" val="156868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61713-C656-450A-84BE-45E93183CCDF}"/>
              </a:ext>
            </a:extLst>
          </p:cNvPr>
          <p:cNvSpPr>
            <a:spLocks noGrp="1"/>
          </p:cNvSpPr>
          <p:nvPr>
            <p:ph idx="1"/>
          </p:nvPr>
        </p:nvSpPr>
        <p:spPr/>
        <p:txBody>
          <a:bodyPr>
            <a:normAutofit lnSpcReduction="10000"/>
          </a:bodyPr>
          <a:lstStyle/>
          <a:p>
            <a:r>
              <a:rPr lang="en-US" dirty="0"/>
              <a:t>MEDLINE – 26 million records, 5,400 journals</a:t>
            </a:r>
          </a:p>
          <a:p>
            <a:r>
              <a:rPr lang="en-US" dirty="0"/>
              <a:t>PMC (PubMed Central) – 4.7 M articles</a:t>
            </a:r>
          </a:p>
          <a:p>
            <a:r>
              <a:rPr lang="en-US" dirty="0"/>
              <a:t>JATS – Journal Article Tag Suite</a:t>
            </a:r>
          </a:p>
          <a:p>
            <a:r>
              <a:rPr lang="en-US" dirty="0"/>
              <a:t>ClinicalTrials.gov – 265,000 studies</a:t>
            </a:r>
          </a:p>
          <a:p>
            <a:r>
              <a:rPr lang="en-US" dirty="0"/>
              <a:t>GenBank - 196 M sequences, &gt; 370,000 species</a:t>
            </a:r>
          </a:p>
          <a:p>
            <a:r>
              <a:rPr lang="en-US" dirty="0"/>
              <a:t>dbGaP - 700 Clinical studies involving over 1.2 M people</a:t>
            </a:r>
          </a:p>
          <a:p>
            <a:r>
              <a:rPr lang="en-US" dirty="0"/>
              <a:t>PubChem – 90 M unique chemical structures</a:t>
            </a:r>
          </a:p>
          <a:p>
            <a:r>
              <a:rPr lang="en-US" dirty="0"/>
              <a:t>And more</a:t>
            </a:r>
          </a:p>
        </p:txBody>
      </p:sp>
      <p:sp>
        <p:nvSpPr>
          <p:cNvPr id="3" name="Title 2">
            <a:extLst>
              <a:ext uri="{FF2B5EF4-FFF2-40B4-BE49-F238E27FC236}">
                <a16:creationId xmlns:a16="http://schemas.microsoft.com/office/drawing/2014/main" id="{D0041E88-D1C2-40CE-95E7-A722F5A51FC4}"/>
              </a:ext>
            </a:extLst>
          </p:cNvPr>
          <p:cNvSpPr>
            <a:spLocks noGrp="1"/>
          </p:cNvSpPr>
          <p:nvPr>
            <p:ph type="title"/>
          </p:nvPr>
        </p:nvSpPr>
        <p:spPr/>
        <p:txBody>
          <a:bodyPr>
            <a:normAutofit fontScale="90000"/>
          </a:bodyPr>
          <a:lstStyle/>
          <a:p>
            <a:r>
              <a:rPr lang="en-US" dirty="0"/>
              <a:t>National Library of Medicine at NIH</a:t>
            </a:r>
          </a:p>
        </p:txBody>
      </p:sp>
    </p:spTree>
    <p:extLst>
      <p:ext uri="{BB962C8B-B14F-4D97-AF65-F5344CB8AC3E}">
        <p14:creationId xmlns:p14="http://schemas.microsoft.com/office/powerpoint/2010/main" val="131459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4"/>
            <a:ext cx="10972800" cy="1143000"/>
          </a:xfrm>
        </p:spPr>
        <p:txBody>
          <a:bodyPr/>
          <a:lstStyle/>
          <a:p>
            <a:r>
              <a:rPr lang="en-US" dirty="0"/>
              <a:t>NLM Journal Selection Policy</a:t>
            </a:r>
          </a:p>
        </p:txBody>
      </p:sp>
      <p:sp>
        <p:nvSpPr>
          <p:cNvPr id="6" name="Content Placeholder 5"/>
          <p:cNvSpPr>
            <a:spLocks noGrp="1"/>
          </p:cNvSpPr>
          <p:nvPr>
            <p:ph idx="1"/>
          </p:nvPr>
        </p:nvSpPr>
        <p:spPr>
          <a:xfrm>
            <a:off x="228600" y="1123036"/>
            <a:ext cx="3962311" cy="5061008"/>
          </a:xfrm>
        </p:spPr>
        <p:txBody>
          <a:bodyPr>
            <a:normAutofit fontScale="77500" lnSpcReduction="20000"/>
          </a:bodyPr>
          <a:lstStyle/>
          <a:p>
            <a:pPr marL="0" indent="0">
              <a:buNone/>
            </a:pPr>
            <a:r>
              <a:rPr lang="en-US" b="1" i="1" dirty="0">
                <a:latin typeface="Calibri Light" charset="0"/>
                <a:ea typeface="Calibri Light" charset="0"/>
                <a:cs typeface="Calibri Light" charset="0"/>
              </a:rPr>
              <a:t>Generally, NLM looks for </a:t>
            </a:r>
          </a:p>
          <a:p>
            <a:r>
              <a:rPr lang="en-US" b="1" dirty="0">
                <a:latin typeface="Calibri Light" charset="0"/>
                <a:ea typeface="Calibri Light" charset="0"/>
                <a:cs typeface="Calibri Light" charset="0"/>
              </a:rPr>
              <a:t>Editorial Quality</a:t>
            </a:r>
          </a:p>
          <a:p>
            <a:r>
              <a:rPr lang="en-US" b="1" dirty="0">
                <a:latin typeface="Calibri Light" charset="0"/>
                <a:ea typeface="Calibri Light" charset="0"/>
                <a:cs typeface="Calibri Light" charset="0"/>
              </a:rPr>
              <a:t>Objectivity</a:t>
            </a:r>
          </a:p>
          <a:p>
            <a:r>
              <a:rPr lang="en-US" b="1" dirty="0">
                <a:latin typeface="Calibri Light" charset="0"/>
                <a:ea typeface="Calibri Light" charset="0"/>
                <a:cs typeface="Calibri Light" charset="0"/>
              </a:rPr>
              <a:t>Credibility</a:t>
            </a:r>
          </a:p>
          <a:p>
            <a:r>
              <a:rPr lang="en-US" b="1" dirty="0">
                <a:latin typeface="Calibri Light" charset="0"/>
                <a:ea typeface="Calibri Light" charset="0"/>
                <a:cs typeface="Calibri Light" charset="0"/>
              </a:rPr>
              <a:t>Scientific Quality</a:t>
            </a:r>
          </a:p>
          <a:p>
            <a:pPr marL="0" indent="0">
              <a:buNone/>
            </a:pPr>
            <a:endParaRPr lang="en-US" b="1" i="1" dirty="0">
              <a:latin typeface="Calibri Light" charset="0"/>
              <a:ea typeface="Calibri Light" charset="0"/>
              <a:cs typeface="Calibri Light" charset="0"/>
            </a:endParaRPr>
          </a:p>
          <a:p>
            <a:pPr marL="0" indent="0">
              <a:buNone/>
            </a:pPr>
            <a:r>
              <a:rPr lang="en-US" b="1" i="1" dirty="0">
                <a:latin typeface="Calibri Light" charset="0"/>
                <a:ea typeface="Calibri Light" charset="0"/>
                <a:cs typeface="Calibri Light" charset="0"/>
              </a:rPr>
              <a:t>Specific elements include</a:t>
            </a:r>
          </a:p>
          <a:p>
            <a:r>
              <a:rPr lang="en-US" b="1" dirty="0">
                <a:latin typeface="Calibri Light" charset="0"/>
                <a:ea typeface="Calibri Light" charset="0"/>
                <a:cs typeface="Calibri Light" charset="0"/>
              </a:rPr>
              <a:t>Article selection methods</a:t>
            </a:r>
          </a:p>
          <a:p>
            <a:r>
              <a:rPr lang="en-US" b="1" dirty="0">
                <a:latin typeface="Calibri Light" charset="0"/>
                <a:ea typeface="Calibri Light" charset="0"/>
                <a:cs typeface="Calibri Light" charset="0"/>
              </a:rPr>
              <a:t>Peer review process</a:t>
            </a:r>
          </a:p>
          <a:p>
            <a:r>
              <a:rPr lang="en-US" b="1" dirty="0">
                <a:latin typeface="Calibri Light" charset="0"/>
                <a:ea typeface="Calibri Light" charset="0"/>
                <a:cs typeface="Calibri Light" charset="0"/>
              </a:rPr>
              <a:t>Adherence to ethical guidelines</a:t>
            </a:r>
          </a:p>
          <a:p>
            <a:r>
              <a:rPr lang="en-US" b="1" dirty="0">
                <a:latin typeface="Calibri Light" charset="0"/>
                <a:ea typeface="Calibri Light" charset="0"/>
                <a:cs typeface="Calibri Light" charset="0"/>
              </a:rPr>
              <a:t>Disclosure of conflicts of interest</a:t>
            </a:r>
          </a:p>
        </p:txBody>
      </p:sp>
      <p:pic>
        <p:nvPicPr>
          <p:cNvPr id="4" name="Picture 3" title="NLM collection development policy manual"/>
          <p:cNvPicPr>
            <a:picLocks noChangeAspect="1"/>
          </p:cNvPicPr>
          <p:nvPr/>
        </p:nvPicPr>
        <p:blipFill>
          <a:blip r:embed="rId3"/>
          <a:stretch>
            <a:fillRect/>
          </a:stretch>
        </p:blipFill>
        <p:spPr>
          <a:xfrm>
            <a:off x="4343400" y="1330952"/>
            <a:ext cx="7554122" cy="413106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650272" y="5930128"/>
            <a:ext cx="4838178" cy="253916"/>
          </a:xfrm>
          <a:prstGeom prst="rect">
            <a:avLst/>
          </a:prstGeom>
          <a:noFill/>
        </p:spPr>
        <p:txBody>
          <a:bodyPr wrap="square" rtlCol="0">
            <a:spAutoFit/>
          </a:bodyPr>
          <a:lstStyle>
            <a:defPPr>
              <a:defRPr lang="en-US"/>
            </a:defPPr>
            <a:lvl1pPr>
              <a:defRPr sz="1200"/>
            </a:lvl1pPr>
          </a:lstStyle>
          <a:p>
            <a:r>
              <a:rPr lang="en-US" sz="1050" dirty="0"/>
              <a:t>https://www.nlm.nih.gov/tsd/acquisitions/cdm/formats29.html</a:t>
            </a:r>
          </a:p>
        </p:txBody>
      </p:sp>
    </p:spTree>
    <p:extLst>
      <p:ext uri="{BB962C8B-B14F-4D97-AF65-F5344CB8AC3E}">
        <p14:creationId xmlns:p14="http://schemas.microsoft.com/office/powerpoint/2010/main" val="2902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1EA34-D7B3-40AF-BE57-14CD58B09A28}"/>
              </a:ext>
            </a:extLst>
          </p:cNvPr>
          <p:cNvSpPr>
            <a:spLocks noGrp="1"/>
          </p:cNvSpPr>
          <p:nvPr>
            <p:ph idx="1"/>
          </p:nvPr>
        </p:nvSpPr>
        <p:spPr>
          <a:xfrm>
            <a:off x="813460" y="1303319"/>
            <a:ext cx="10565081" cy="3696193"/>
          </a:xfrm>
        </p:spPr>
        <p:txBody>
          <a:bodyPr/>
          <a:lstStyle/>
          <a:p>
            <a:pPr marL="0" indent="0">
              <a:buNone/>
            </a:pPr>
            <a:r>
              <a:rPr lang="en-US" dirty="0"/>
              <a:t>The journal should demonstrate features that contribute to the objectivity, credibility, and quality of its contents. These features may include information about the methods of selecting articles, </a:t>
            </a:r>
            <a:r>
              <a:rPr lang="en-US" dirty="0">
                <a:highlight>
                  <a:srgbClr val="FAEEE6"/>
                </a:highlight>
              </a:rPr>
              <a:t>especially on the explicit process of external peer review </a:t>
            </a:r>
          </a:p>
        </p:txBody>
      </p:sp>
      <p:sp>
        <p:nvSpPr>
          <p:cNvPr id="3" name="Title 2">
            <a:extLst>
              <a:ext uri="{FF2B5EF4-FFF2-40B4-BE49-F238E27FC236}">
                <a16:creationId xmlns:a16="http://schemas.microsoft.com/office/drawing/2014/main" id="{E441E07C-AE5D-483A-80C5-A25991FB0514}"/>
              </a:ext>
            </a:extLst>
          </p:cNvPr>
          <p:cNvSpPr>
            <a:spLocks noGrp="1"/>
          </p:cNvSpPr>
          <p:nvPr>
            <p:ph type="title"/>
          </p:nvPr>
        </p:nvSpPr>
        <p:spPr/>
        <p:txBody>
          <a:bodyPr/>
          <a:lstStyle/>
          <a:p>
            <a:r>
              <a:rPr lang="en-US" dirty="0"/>
              <a:t>Peer review</a:t>
            </a:r>
          </a:p>
        </p:txBody>
      </p:sp>
      <p:sp>
        <p:nvSpPr>
          <p:cNvPr id="4" name="TextBox 3">
            <a:extLst>
              <a:ext uri="{FF2B5EF4-FFF2-40B4-BE49-F238E27FC236}">
                <a16:creationId xmlns:a16="http://schemas.microsoft.com/office/drawing/2014/main" id="{CF1316E7-3B91-4C66-B898-093EB924AC46}"/>
              </a:ext>
            </a:extLst>
          </p:cNvPr>
          <p:cNvSpPr txBox="1"/>
          <p:nvPr/>
        </p:nvSpPr>
        <p:spPr>
          <a:xfrm>
            <a:off x="7928243" y="5566528"/>
            <a:ext cx="4429496" cy="461665"/>
          </a:xfrm>
          <a:prstGeom prst="rect">
            <a:avLst/>
          </a:prstGeom>
          <a:noFill/>
        </p:spPr>
        <p:txBody>
          <a:bodyPr wrap="square" rtlCol="0">
            <a:spAutoFit/>
          </a:bodyPr>
          <a:lstStyle/>
          <a:p>
            <a:r>
              <a:rPr lang="en-US" sz="1200" dirty="0"/>
              <a:t>Fact Sheet: MEDLINE® Journal Selection https://www.nlm.nih.gov/pubs/factsheets/jsel.html</a:t>
            </a:r>
          </a:p>
        </p:txBody>
      </p:sp>
    </p:spTree>
    <p:extLst>
      <p:ext uri="{BB962C8B-B14F-4D97-AF65-F5344CB8AC3E}">
        <p14:creationId xmlns:p14="http://schemas.microsoft.com/office/powerpoint/2010/main" val="404838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9B937-5AEA-42DE-AD3F-B1339D50305B}"/>
              </a:ext>
            </a:extLst>
          </p:cNvPr>
          <p:cNvSpPr>
            <a:spLocks noGrp="1"/>
          </p:cNvSpPr>
          <p:nvPr>
            <p:ph idx="1"/>
          </p:nvPr>
        </p:nvSpPr>
        <p:spPr>
          <a:xfrm>
            <a:off x="316992" y="1185674"/>
            <a:ext cx="6167286" cy="4481570"/>
          </a:xfrm>
        </p:spPr>
        <p:txBody>
          <a:bodyPr>
            <a:normAutofit/>
          </a:bodyPr>
          <a:lstStyle/>
          <a:p>
            <a:r>
              <a:rPr lang="en-US" sz="2800" dirty="0"/>
              <a:t>PMC - PubMed Central</a:t>
            </a:r>
          </a:p>
          <a:p>
            <a:pPr lvl="1"/>
            <a:r>
              <a:rPr lang="en-US" sz="2400" dirty="0"/>
              <a:t>Archive of full text – 2000</a:t>
            </a:r>
          </a:p>
          <a:p>
            <a:pPr lvl="1"/>
            <a:r>
              <a:rPr lang="en-US" sz="2400" dirty="0"/>
              <a:t>Supports government public access policies </a:t>
            </a:r>
          </a:p>
          <a:p>
            <a:pPr lvl="1"/>
            <a:r>
              <a:rPr lang="en-US" sz="2400" dirty="0"/>
              <a:t>Expert consultants</a:t>
            </a:r>
          </a:p>
          <a:p>
            <a:pPr lvl="1"/>
            <a:r>
              <a:rPr lang="en-US" sz="2400" dirty="0"/>
              <a:t>Scientific editorial quality</a:t>
            </a:r>
          </a:p>
          <a:p>
            <a:pPr lvl="1"/>
            <a:r>
              <a:rPr lang="en-US" sz="2400" dirty="0"/>
              <a:t>Technical quality (xml, image quality, supplementary data)</a:t>
            </a:r>
          </a:p>
          <a:p>
            <a:pPr lvl="1"/>
            <a:endParaRPr lang="en-US" sz="2400" dirty="0"/>
          </a:p>
        </p:txBody>
      </p:sp>
      <p:sp>
        <p:nvSpPr>
          <p:cNvPr id="3" name="Title 2">
            <a:extLst>
              <a:ext uri="{FF2B5EF4-FFF2-40B4-BE49-F238E27FC236}">
                <a16:creationId xmlns:a16="http://schemas.microsoft.com/office/drawing/2014/main" id="{C99DF4EB-8B09-4DF3-8B7E-CD26C2957177}"/>
              </a:ext>
            </a:extLst>
          </p:cNvPr>
          <p:cNvSpPr>
            <a:spLocks noGrp="1"/>
          </p:cNvSpPr>
          <p:nvPr>
            <p:ph type="title"/>
          </p:nvPr>
        </p:nvSpPr>
        <p:spPr/>
        <p:txBody>
          <a:bodyPr/>
          <a:lstStyle/>
          <a:p>
            <a:r>
              <a:rPr lang="en-US" dirty="0"/>
              <a:t>PMC and MEDLINE</a:t>
            </a:r>
          </a:p>
        </p:txBody>
      </p:sp>
      <p:sp>
        <p:nvSpPr>
          <p:cNvPr id="4" name="Content Placeholder 1">
            <a:extLst>
              <a:ext uri="{FF2B5EF4-FFF2-40B4-BE49-F238E27FC236}">
                <a16:creationId xmlns:a16="http://schemas.microsoft.com/office/drawing/2014/main" id="{5E0A324D-EDAA-4745-8369-2F304FED00CF}"/>
              </a:ext>
            </a:extLst>
          </p:cNvPr>
          <p:cNvSpPr txBox="1">
            <a:spLocks/>
          </p:cNvSpPr>
          <p:nvPr/>
        </p:nvSpPr>
        <p:spPr>
          <a:xfrm>
            <a:off x="6169152" y="1185674"/>
            <a:ext cx="5852160" cy="44815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MEDLINE</a:t>
            </a:r>
          </a:p>
          <a:p>
            <a:pPr lvl="1"/>
            <a:r>
              <a:rPr lang="en-US" sz="2400" dirty="0"/>
              <a:t>Journal citations – online since 1971</a:t>
            </a:r>
          </a:p>
          <a:p>
            <a:pPr lvl="1"/>
            <a:r>
              <a:rPr lang="en-US" sz="2400" dirty="0"/>
              <a:t>Federal Advisory Committee (modeled on NIH grant review process)</a:t>
            </a:r>
          </a:p>
          <a:p>
            <a:pPr lvl="1"/>
            <a:r>
              <a:rPr lang="en-US" sz="2400" dirty="0"/>
              <a:t>Quality of content</a:t>
            </a:r>
          </a:p>
          <a:p>
            <a:pPr lvl="1"/>
            <a:r>
              <a:rPr lang="en-US" sz="2400" dirty="0"/>
              <a:t>Quality of editorial work</a:t>
            </a:r>
          </a:p>
        </p:txBody>
      </p:sp>
      <p:pic>
        <p:nvPicPr>
          <p:cNvPr id="6" name="Picture 5">
            <a:extLst>
              <a:ext uri="{FF2B5EF4-FFF2-40B4-BE49-F238E27FC236}">
                <a16:creationId xmlns:a16="http://schemas.microsoft.com/office/drawing/2014/main" id="{FFA15A91-6203-4175-AB97-B94F9255CF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211" y="4324284"/>
            <a:ext cx="4147686" cy="25337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656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1C0036-023C-47FA-80D6-7F25885CEC69}"/>
              </a:ext>
            </a:extLst>
          </p:cNvPr>
          <p:cNvSpPr>
            <a:spLocks noGrp="1"/>
          </p:cNvSpPr>
          <p:nvPr>
            <p:ph idx="1"/>
          </p:nvPr>
        </p:nvSpPr>
        <p:spPr/>
        <p:txBody>
          <a:bodyPr>
            <a:normAutofit fontScale="92500" lnSpcReduction="10000"/>
          </a:bodyPr>
          <a:lstStyle/>
          <a:p>
            <a:r>
              <a:rPr lang="en-US" dirty="0"/>
              <a:t>Transparency – publicly stated process and evidence it’s followed</a:t>
            </a:r>
          </a:p>
          <a:p>
            <a:r>
              <a:rPr lang="en-US" dirty="0"/>
              <a:t>Possible evidence for lack of peer review</a:t>
            </a:r>
          </a:p>
          <a:p>
            <a:pPr lvl="1"/>
            <a:r>
              <a:rPr lang="en-US" dirty="0"/>
              <a:t>The methods descriptions are minimal and/or lack key experimental details</a:t>
            </a:r>
          </a:p>
          <a:p>
            <a:pPr lvl="1"/>
            <a:r>
              <a:rPr lang="en-US" dirty="0"/>
              <a:t>Limitations of the study aren’t addressed</a:t>
            </a:r>
          </a:p>
          <a:p>
            <a:pPr lvl="1"/>
            <a:r>
              <a:rPr lang="en-US" dirty="0"/>
              <a:t>Flawed interpretation of results</a:t>
            </a:r>
          </a:p>
          <a:p>
            <a:pPr lvl="1"/>
            <a:r>
              <a:rPr lang="en-US" dirty="0"/>
              <a:t>Errors of fact</a:t>
            </a:r>
          </a:p>
          <a:p>
            <a:pPr lvl="1"/>
            <a:r>
              <a:rPr lang="en-US" dirty="0"/>
              <a:t>Figures and tables improperly or not labeled </a:t>
            </a:r>
          </a:p>
          <a:p>
            <a:pPr lvl="1"/>
            <a:r>
              <a:rPr lang="en-US" dirty="0"/>
              <a:t>Missing relevant ethics statements </a:t>
            </a:r>
          </a:p>
          <a:p>
            <a:pPr lvl="1"/>
            <a:endParaRPr lang="en-US" dirty="0"/>
          </a:p>
          <a:p>
            <a:pPr lvl="1"/>
            <a:endParaRPr lang="en-US" dirty="0"/>
          </a:p>
        </p:txBody>
      </p:sp>
      <p:sp>
        <p:nvSpPr>
          <p:cNvPr id="3" name="Title 2">
            <a:extLst>
              <a:ext uri="{FF2B5EF4-FFF2-40B4-BE49-F238E27FC236}">
                <a16:creationId xmlns:a16="http://schemas.microsoft.com/office/drawing/2014/main" id="{C11AA4DA-8F21-4D38-BA69-D870F3B361DF}"/>
              </a:ext>
            </a:extLst>
          </p:cNvPr>
          <p:cNvSpPr>
            <a:spLocks noGrp="1"/>
          </p:cNvSpPr>
          <p:nvPr>
            <p:ph type="title"/>
          </p:nvPr>
        </p:nvSpPr>
        <p:spPr/>
        <p:txBody>
          <a:bodyPr/>
          <a:lstStyle/>
          <a:p>
            <a:r>
              <a:rPr lang="en-US" dirty="0"/>
              <a:t>Peer Review</a:t>
            </a:r>
          </a:p>
        </p:txBody>
      </p:sp>
    </p:spTree>
    <p:extLst>
      <p:ext uri="{BB962C8B-B14F-4D97-AF65-F5344CB8AC3E}">
        <p14:creationId xmlns:p14="http://schemas.microsoft.com/office/powerpoint/2010/main" val="19498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3F940-C807-4670-93E4-DE675218143C}"/>
              </a:ext>
            </a:extLst>
          </p:cNvPr>
          <p:cNvSpPr/>
          <p:nvPr/>
        </p:nvSpPr>
        <p:spPr>
          <a:xfrm>
            <a:off x="710946" y="949029"/>
            <a:ext cx="5398907" cy="1738753"/>
          </a:xfrm>
          <a:prstGeom prst="rect">
            <a:avLst/>
          </a:prstGeom>
          <a:ln>
            <a:solidFill>
              <a:srgbClr val="000000"/>
            </a:solidFill>
          </a:ln>
        </p:spPr>
        <p:txBody>
          <a:bodyPr wrap="square">
            <a:spAutoFit/>
          </a:bodyPr>
          <a:lstStyle/>
          <a:p>
            <a:r>
              <a:rPr lang="en-US" dirty="0"/>
              <a:t>Submitted papers are sent for double-blind peer review evaluation to decide whether they should be published or not, suggesting improvements, asking the authors for clarification and making recommendations to the Editor-in Chief.</a:t>
            </a:r>
          </a:p>
        </p:txBody>
      </p:sp>
      <p:sp>
        <p:nvSpPr>
          <p:cNvPr id="5" name="Rectangle 4">
            <a:extLst>
              <a:ext uri="{FF2B5EF4-FFF2-40B4-BE49-F238E27FC236}">
                <a16:creationId xmlns:a16="http://schemas.microsoft.com/office/drawing/2014/main" id="{7BAC8569-08D1-42B6-B850-435DB32C7303}"/>
              </a:ext>
            </a:extLst>
          </p:cNvPr>
          <p:cNvSpPr/>
          <p:nvPr/>
        </p:nvSpPr>
        <p:spPr>
          <a:xfrm>
            <a:off x="5057858" y="3382588"/>
            <a:ext cx="6096000" cy="2031325"/>
          </a:xfrm>
          <a:prstGeom prst="rect">
            <a:avLst/>
          </a:prstGeom>
          <a:ln>
            <a:solidFill>
              <a:srgbClr val="000000"/>
            </a:solidFill>
          </a:ln>
        </p:spPr>
        <p:txBody>
          <a:bodyPr>
            <a:spAutoFit/>
          </a:bodyPr>
          <a:lstStyle/>
          <a:p>
            <a:r>
              <a:rPr lang="en-US" dirty="0"/>
              <a:t>All contributions that are considered by the editors to be within the aim and scope of the journal are subjected to peer review by at least two reviewers. Decision of publication is made by the editorial board as per the direction of the reviewers and the responses to the queries of reviewers from the author(s).”</a:t>
            </a:r>
          </a:p>
        </p:txBody>
      </p:sp>
    </p:spTree>
    <p:extLst>
      <p:ext uri="{BB962C8B-B14F-4D97-AF65-F5344CB8AC3E}">
        <p14:creationId xmlns:p14="http://schemas.microsoft.com/office/powerpoint/2010/main" val="383016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B776D6-24B8-4E4A-989F-C70D900C8AA8}"/>
              </a:ext>
            </a:extLst>
          </p:cNvPr>
          <p:cNvSpPr txBox="1"/>
          <p:nvPr/>
        </p:nvSpPr>
        <p:spPr>
          <a:xfrm>
            <a:off x="160750" y="175363"/>
            <a:ext cx="4459265" cy="2769989"/>
          </a:xfrm>
          <a:prstGeom prst="rect">
            <a:avLst/>
          </a:prstGeom>
          <a:solidFill>
            <a:schemeClr val="bg1"/>
          </a:solidFill>
          <a:ln>
            <a:solidFill>
              <a:srgbClr val="5F5F5F"/>
            </a:solidFill>
          </a:ln>
        </p:spPr>
        <p:txBody>
          <a:bodyPr wrap="square" rtlCol="0">
            <a:spAutoFit/>
          </a:bodyPr>
          <a:lstStyle/>
          <a:p>
            <a:pPr lvl="0"/>
            <a:r>
              <a:rPr lang="en-US" sz="1400" b="1" i="1" dirty="0"/>
              <a:t>Biochemistry and Biophysics Reports</a:t>
            </a:r>
            <a:endParaRPr lang="en-US" sz="1400" b="1" dirty="0"/>
          </a:p>
          <a:p>
            <a:r>
              <a:rPr lang="en-US" sz="1400" dirty="0"/>
              <a:t>This journal operates a single blind review process. All contributions will be initially assessed by the editor for suitability for the journal. Papers deemed suitable are then typically sent to a minimum of two independent expert reviewers to assess the scientific quality of the paper. The Editor is responsible for the final decision regarding acceptance or rejection of articles. The Editor's decision is final.</a:t>
            </a:r>
          </a:p>
          <a:p>
            <a:r>
              <a:rPr lang="en-US" sz="800" u="sng" dirty="0"/>
              <a:t>https://www.elsevier.com/journals/biochemistry-and-biophysics-reports/2405-5808/guide-for-authors</a:t>
            </a:r>
            <a:r>
              <a:rPr lang="en-US" sz="800" dirty="0"/>
              <a:t>   </a:t>
            </a:r>
          </a:p>
        </p:txBody>
      </p:sp>
      <p:pic>
        <p:nvPicPr>
          <p:cNvPr id="7" name="Picture 6">
            <a:extLst>
              <a:ext uri="{FF2B5EF4-FFF2-40B4-BE49-F238E27FC236}">
                <a16:creationId xmlns:a16="http://schemas.microsoft.com/office/drawing/2014/main" id="{CC5F8304-4ED2-4A5A-B545-D5A613F7E10A}"/>
              </a:ext>
            </a:extLst>
          </p:cNvPr>
          <p:cNvPicPr>
            <a:picLocks noChangeAspect="1"/>
          </p:cNvPicPr>
          <p:nvPr/>
        </p:nvPicPr>
        <p:blipFill rotWithShape="1">
          <a:blip r:embed="rId3"/>
          <a:srcRect t="14865"/>
          <a:stretch/>
        </p:blipFill>
        <p:spPr>
          <a:xfrm>
            <a:off x="582581" y="3075981"/>
            <a:ext cx="3781858" cy="3684569"/>
          </a:xfrm>
          <a:prstGeom prst="rect">
            <a:avLst/>
          </a:prstGeom>
          <a:ln>
            <a:solidFill>
              <a:srgbClr val="000000"/>
            </a:solidFill>
          </a:ln>
        </p:spPr>
      </p:pic>
      <p:sp>
        <p:nvSpPr>
          <p:cNvPr id="9" name="Rectangle 8">
            <a:extLst>
              <a:ext uri="{FF2B5EF4-FFF2-40B4-BE49-F238E27FC236}">
                <a16:creationId xmlns:a16="http://schemas.microsoft.com/office/drawing/2014/main" id="{40CE1270-22C5-4047-BABB-C8894C2F321F}"/>
              </a:ext>
            </a:extLst>
          </p:cNvPr>
          <p:cNvSpPr/>
          <p:nvPr/>
        </p:nvSpPr>
        <p:spPr>
          <a:xfrm>
            <a:off x="5277632" y="175363"/>
            <a:ext cx="6747354" cy="7686720"/>
          </a:xfrm>
          <a:prstGeom prst="rect">
            <a:avLst/>
          </a:prstGeom>
          <a:solidFill>
            <a:schemeClr val="bg1"/>
          </a:solidFill>
          <a:ln>
            <a:solidFill>
              <a:srgbClr val="5F5F5F"/>
            </a:solidFill>
          </a:ln>
        </p:spPr>
        <p:txBody>
          <a:bodyPr wrap="square">
            <a:spAutoFit/>
          </a:bodyPr>
          <a:lstStyle/>
          <a:p>
            <a:r>
              <a:rPr lang="en-US" sz="1400" b="1" i="1" dirty="0"/>
              <a:t>Bioengineering</a:t>
            </a:r>
          </a:p>
          <a:p>
            <a:r>
              <a:rPr lang="en-US" sz="800" dirty="0"/>
              <a:t>http://www.mdpi.com/journal/bioengineering/instructions </a:t>
            </a:r>
          </a:p>
          <a:p>
            <a:r>
              <a:rPr lang="en-US" sz="1050" dirty="0"/>
              <a:t>Initial Checks</a:t>
            </a:r>
          </a:p>
          <a:p>
            <a:r>
              <a:rPr lang="en-US" sz="1050" dirty="0"/>
              <a:t>All submitted manuscripts received by the Editorial Office will be checked by a professional in-house Managing Editor to determine whether it is properly prepared and whether the manuscript follows the ethical policies of the journal, including those for human and animal experimentation. Manuscripts that do not fit the journals ethical policy will be rejected before peer-review. Manuscripts that are not properly prepared will be returned to the authors for revision and resubmission. After these checks, the Managing Editor will consult the journals’ Editor-in-Chief or the Guest Editor (or an Editorial Board member in case of a conflict of interest) to determine whether the manuscript fits the scope of the journal and whether it is scientifically sound. No judgment on the significance or potential impact of the work will be made at this stage. Reject decisions at this stage will be verified by the Editor-in-Chief.</a:t>
            </a:r>
          </a:p>
          <a:p>
            <a:r>
              <a:rPr lang="en-US" sz="1050" dirty="0"/>
              <a:t>Peer-Review</a:t>
            </a:r>
          </a:p>
          <a:p>
            <a:r>
              <a:rPr lang="en-US" sz="1050" dirty="0"/>
              <a:t>Once a manuscript passes the initial checks, it will be assigned to at least two independent experts for peer-review. A single-blind review is applied, where authors' identities are known to reviewers. Peer review comments are confidential and will only be disclosed with the express agreement of the reviewer.</a:t>
            </a:r>
          </a:p>
          <a:p>
            <a:r>
              <a:rPr lang="en-US" sz="1050" dirty="0"/>
              <a:t>In the case of regular submissions, in-house assistant editors will invite experts, including recommendations by an academic editor. These experts may also include Editorial Board members and Guest Editors of the journal. In the case of a special issue, the Guest Editor will advise on the selection of reviewers.</a:t>
            </a:r>
          </a:p>
          <a:p>
            <a:r>
              <a:rPr lang="en-US" sz="1050" dirty="0"/>
              <a:t>Potential reviewers suggested by the authors may also be considered. Reviewers should not have published with any of the co-authors during the past five years and should not currently work or collaborate with one of the institutes of the co-authors of the submitted manuscript.</a:t>
            </a:r>
          </a:p>
          <a:p>
            <a:r>
              <a:rPr lang="en-US" sz="1050" dirty="0"/>
              <a:t>Editorial Decision and Revision</a:t>
            </a:r>
          </a:p>
          <a:p>
            <a:r>
              <a:rPr lang="en-US" sz="1050" dirty="0"/>
              <a:t>All the articles, reviews and communications published in MDPI journals go through the peer-review process and receive at least two reviews. The in-house editor will communicate the decision of the academic editor, which will be one of the following:</a:t>
            </a:r>
          </a:p>
          <a:p>
            <a:r>
              <a:rPr lang="en-US" sz="1050" dirty="0"/>
              <a:t>Accept after Minor Revisions: </a:t>
            </a:r>
          </a:p>
          <a:p>
            <a:r>
              <a:rPr lang="en-US" sz="1050" dirty="0"/>
              <a:t>The paper is in principle accepted after revision based on the reviewer’s comments. Authors are given five days for minor revisions.</a:t>
            </a:r>
          </a:p>
          <a:p>
            <a:r>
              <a:rPr lang="en-US" sz="1050" dirty="0"/>
              <a:t>Reconsider after Major Revisions: </a:t>
            </a:r>
          </a:p>
          <a:p>
            <a:r>
              <a:rPr lang="en-US" sz="1050" dirty="0"/>
              <a:t>The acceptance of the manuscript would depend on the revisions. The author needs to provide a point by point response or provide a rebuttal if some of the reviewer’s comments cannot be revised. Usually, only one round of major revisions is allowed. Authors will be asked to resubmit the revised paper within ten days and the revised version will be returned to the reviewer for further comments.</a:t>
            </a:r>
          </a:p>
          <a:p>
            <a:r>
              <a:rPr lang="en-US" sz="1050" dirty="0"/>
              <a:t>Reject and Encourage Resubmission: </a:t>
            </a:r>
          </a:p>
          <a:p>
            <a:r>
              <a:rPr lang="en-US" sz="1050" dirty="0"/>
              <a:t>An article where additional experiments are needed to support the conclusions will be rejected and the authors will be encouraged to re-submit the paper once further experiments have been conducted.</a:t>
            </a:r>
          </a:p>
          <a:p>
            <a:r>
              <a:rPr lang="en-US" sz="1050" dirty="0"/>
              <a:t>Reject: </a:t>
            </a:r>
          </a:p>
          <a:p>
            <a:r>
              <a:rPr lang="en-US" sz="1050" dirty="0"/>
              <a:t>The article has serious flaws, makes no original contribution, and the paper is rejected with no offer of resubmission to the journal.</a:t>
            </a:r>
          </a:p>
          <a:p>
            <a:r>
              <a:rPr lang="en-US" sz="1050" dirty="0"/>
              <a:t>All reviewer comments should be responded to in a point-by-point fashion. Where the authors disagree with a reviewer, they must provide a clear response.</a:t>
            </a:r>
          </a:p>
        </p:txBody>
      </p:sp>
    </p:spTree>
    <p:extLst>
      <p:ext uri="{BB962C8B-B14F-4D97-AF65-F5344CB8AC3E}">
        <p14:creationId xmlns:p14="http://schemas.microsoft.com/office/powerpoint/2010/main" val="190645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0D33E-17D2-4298-8C06-2DF545868E90}"/>
              </a:ext>
            </a:extLst>
          </p:cNvPr>
          <p:cNvSpPr>
            <a:spLocks noGrp="1"/>
          </p:cNvSpPr>
          <p:nvPr>
            <p:ph type="title"/>
          </p:nvPr>
        </p:nvSpPr>
        <p:spPr>
          <a:xfrm>
            <a:off x="609599" y="274638"/>
            <a:ext cx="11476703" cy="526551"/>
          </a:xfrm>
        </p:spPr>
        <p:txBody>
          <a:bodyPr>
            <a:noAutofit/>
          </a:bodyPr>
          <a:lstStyle/>
          <a:p>
            <a:r>
              <a:rPr lang="en-US" sz="2800" dirty="0"/>
              <a:t>Open peer review in PMC – sample implementations</a:t>
            </a:r>
          </a:p>
        </p:txBody>
      </p:sp>
      <p:pic>
        <p:nvPicPr>
          <p:cNvPr id="5" name="Picture 4"/>
          <p:cNvPicPr>
            <a:picLocks noChangeAspect="1"/>
          </p:cNvPicPr>
          <p:nvPr/>
        </p:nvPicPr>
        <p:blipFill rotWithShape="1">
          <a:blip r:embed="rId3"/>
          <a:srcRect r="228" b="57939"/>
          <a:stretch/>
        </p:blipFill>
        <p:spPr>
          <a:xfrm>
            <a:off x="5164182" y="4800017"/>
            <a:ext cx="5468285" cy="1791579"/>
          </a:xfrm>
          <a:prstGeom prst="rect">
            <a:avLst/>
          </a:prstGeom>
          <a:ln>
            <a:solidFill>
              <a:schemeClr val="tx1"/>
            </a:solidFill>
          </a:ln>
        </p:spPr>
      </p:pic>
      <p:sp>
        <p:nvSpPr>
          <p:cNvPr id="6" name="TextBox 5"/>
          <p:cNvSpPr txBox="1"/>
          <p:nvPr/>
        </p:nvSpPr>
        <p:spPr>
          <a:xfrm>
            <a:off x="129837" y="1077315"/>
            <a:ext cx="5286894" cy="4124206"/>
          </a:xfrm>
          <a:prstGeom prst="rect">
            <a:avLst/>
          </a:prstGeom>
          <a:noFill/>
        </p:spPr>
        <p:txBody>
          <a:bodyPr wrap="square" rtlCol="0">
            <a:spAutoFit/>
          </a:bodyPr>
          <a:lstStyle/>
          <a:p>
            <a:r>
              <a:rPr lang="en-US" b="1" dirty="0"/>
              <a:t>Open Post-Publication Peer Review</a:t>
            </a:r>
          </a:p>
          <a:p>
            <a:pPr marL="285750" indent="-285750">
              <a:buFont typeface="Arial" charset="0"/>
              <a:buChar char="•"/>
            </a:pPr>
            <a:endParaRPr lang="en-US" dirty="0"/>
          </a:p>
          <a:p>
            <a:pPr marL="285750" indent="-285750">
              <a:buFont typeface="Arial" charset="0"/>
              <a:buChar char="•"/>
            </a:pPr>
            <a:r>
              <a:rPr lang="en-US" sz="1600" dirty="0"/>
              <a:t>Model used by </a:t>
            </a:r>
            <a:r>
              <a:rPr lang="en-US" sz="1600" i="1" dirty="0"/>
              <a:t>F1000Research</a:t>
            </a:r>
            <a:r>
              <a:rPr lang="en-US" sz="1600" dirty="0"/>
              <a:t> and </a:t>
            </a:r>
            <a:r>
              <a:rPr lang="en-US" sz="1600" i="1" dirty="0" err="1"/>
              <a:t>Wellcome</a:t>
            </a:r>
            <a:r>
              <a:rPr lang="en-US" sz="1600" i="1" dirty="0"/>
              <a:t> Open Research</a:t>
            </a:r>
          </a:p>
          <a:p>
            <a:pPr marL="285750" indent="-285750">
              <a:buFont typeface="Arial" charset="0"/>
              <a:buChar char="•"/>
            </a:pPr>
            <a:endParaRPr lang="en-US" sz="1600" i="1" dirty="0"/>
          </a:p>
          <a:p>
            <a:pPr marL="285750" indent="-285750">
              <a:buFont typeface="Arial" charset="0"/>
              <a:buChar char="•"/>
            </a:pPr>
            <a:r>
              <a:rPr lang="en-US" sz="1600" dirty="0"/>
              <a:t>Includes summary of version changes (when applicable) and peer reviews</a:t>
            </a:r>
          </a:p>
          <a:p>
            <a:pPr marL="285750" indent="-285750">
              <a:buFont typeface="Arial" charset="0"/>
              <a:buChar char="•"/>
            </a:pPr>
            <a:endParaRPr lang="en-US" sz="1600" dirty="0"/>
          </a:p>
          <a:p>
            <a:pPr marL="285750" indent="-285750">
              <a:buFont typeface="Arial" charset="0"/>
              <a:buChar char="•"/>
            </a:pPr>
            <a:r>
              <a:rPr lang="en-US" sz="1600" dirty="0"/>
              <a:t>PMC builds Peer Review Summary table for increased transparency</a:t>
            </a:r>
            <a:r>
              <a:rPr lang="en-US" sz="1600" b="1" dirty="0"/>
              <a:t> </a:t>
            </a:r>
            <a:endParaRPr lang="en-US" sz="1600" dirty="0"/>
          </a:p>
          <a:p>
            <a:pPr marL="285750" indent="-285750">
              <a:buFont typeface="Arial" charset="0"/>
              <a:buChar char="•"/>
            </a:pPr>
            <a:endParaRPr lang="en-US" sz="1600" i="1" dirty="0"/>
          </a:p>
          <a:p>
            <a:pPr marL="285750" indent="-285750">
              <a:buFont typeface="Arial" charset="0"/>
              <a:buChar char="•"/>
            </a:pPr>
            <a:r>
              <a:rPr lang="en-US" sz="1600" dirty="0"/>
              <a:t>Each peer review is</a:t>
            </a:r>
          </a:p>
          <a:p>
            <a:pPr marL="742950" lvl="1" indent="-285750">
              <a:buFont typeface="Arial" charset="0"/>
              <a:buChar char="•"/>
            </a:pPr>
            <a:r>
              <a:rPr lang="en-US" sz="1600" dirty="0"/>
              <a:t>captured as &lt;sub-article&gt;</a:t>
            </a:r>
            <a:r>
              <a:rPr lang="en-US" sz="1600" b="1" dirty="0"/>
              <a:t> </a:t>
            </a:r>
            <a:r>
              <a:rPr lang="en-US" sz="1600" dirty="0"/>
              <a:t>with a @sub-article-type=“peer review”</a:t>
            </a:r>
          </a:p>
          <a:p>
            <a:pPr marL="742950" lvl="1" indent="-285750">
              <a:buFont typeface="Arial" charset="0"/>
              <a:buChar char="•"/>
            </a:pPr>
            <a:r>
              <a:rPr lang="en-US" sz="1600" dirty="0"/>
              <a:t>assigned a DOI</a:t>
            </a:r>
          </a:p>
          <a:p>
            <a:pPr marL="285750" indent="-285750">
              <a:buFont typeface="Arial" charset="0"/>
              <a:buChar char="•"/>
            </a:pPr>
            <a:endParaRPr lang="en-US" dirty="0"/>
          </a:p>
        </p:txBody>
      </p:sp>
      <p:pic>
        <p:nvPicPr>
          <p:cNvPr id="1026" name="Picture 2" descr="C:\Users\backusj\AppData\Local\Temp\2\SNAGHTMLd4ef71.PNG">
            <a:extLst>
              <a:ext uri="{FF2B5EF4-FFF2-40B4-BE49-F238E27FC236}">
                <a16:creationId xmlns:a16="http://schemas.microsoft.com/office/drawing/2014/main" id="{6A41009B-F089-4D86-9716-A0FF834D8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82" y="801189"/>
            <a:ext cx="5109526" cy="3067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7649276" y="2943089"/>
            <a:ext cx="4344088" cy="2258432"/>
          </a:xfrm>
          <a:prstGeom prst="rect">
            <a:avLst/>
          </a:prstGeom>
          <a:ln>
            <a:solidFill>
              <a:schemeClr val="tx1"/>
            </a:solidFill>
          </a:ln>
        </p:spPr>
      </p:pic>
    </p:spTree>
    <p:extLst>
      <p:ext uri="{BB962C8B-B14F-4D97-AF65-F5344CB8AC3E}">
        <p14:creationId xmlns:p14="http://schemas.microsoft.com/office/powerpoint/2010/main" val="3819191919"/>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H NLM White wide.potx" id="{75A6CFD1-C243-4243-AEDC-DD99682156A9}" vid="{5B682493-D44A-4463-ABC3-895D05FECC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2E90DC04C0094A97193918075DEE11" ma:contentTypeVersion="0" ma:contentTypeDescription="Create a new document." ma:contentTypeScope="" ma:versionID="52a8fd5be603f9f26aef6ee1d9ccf10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EEDF3-0BF6-466C-B5E2-B606969DB877}">
  <ds:schemaRef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103E2F7-AB43-406D-B2EB-EC72AD42CD1C}">
  <ds:schemaRefs>
    <ds:schemaRef ds:uri="http://schemas.microsoft.com/sharepoint/v3/contenttype/forms"/>
  </ds:schemaRefs>
</ds:datastoreItem>
</file>

<file path=customXml/itemProps3.xml><?xml version="1.0" encoding="utf-8"?>
<ds:datastoreItem xmlns:ds="http://schemas.openxmlformats.org/officeDocument/2006/customXml" ds:itemID="{546B19F9-AF77-4E31-9528-28558FCB2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NLM White wide</Template>
  <TotalTime>2786</TotalTime>
  <Words>1127</Words>
  <Application>Microsoft Office PowerPoint</Application>
  <PresentationFormat>Widescreen</PresentationFormat>
  <Paragraphs>103</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Verdana</vt:lpstr>
      <vt:lpstr>Office Theme</vt:lpstr>
      <vt:lpstr>PowerPoint Presentation</vt:lpstr>
      <vt:lpstr>National Library of Medicine at NIH</vt:lpstr>
      <vt:lpstr>NLM Journal Selection Policy</vt:lpstr>
      <vt:lpstr>Peer review</vt:lpstr>
      <vt:lpstr>PMC and MEDLINE</vt:lpstr>
      <vt:lpstr>Peer Review</vt:lpstr>
      <vt:lpstr>PowerPoint Presentation</vt:lpstr>
      <vt:lpstr>PowerPoint Presentation</vt:lpstr>
      <vt:lpstr>Open peer review in PMC – sample implementations</vt:lpstr>
      <vt:lpstr>PowerPoint Presentation</vt:lpstr>
    </vt:vector>
  </TitlesOfParts>
  <Company>National Library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Mary Ann (NIH/NLM) [E]</dc:creator>
  <cp:lastModifiedBy>Backus, Joyce (NIH/NLM) [E]</cp:lastModifiedBy>
  <cp:revision>114</cp:revision>
  <cp:lastPrinted>2017-10-11T12:57:57Z</cp:lastPrinted>
  <dcterms:created xsi:type="dcterms:W3CDTF">2017-09-28T20:23:01Z</dcterms:created>
  <dcterms:modified xsi:type="dcterms:W3CDTF">2018-02-12T14:43:59Z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0x010100942E90DC04C0094A97193918075DEE11</vt:lpwstr>
  </property>
</Properties>
</file>