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24" r:id="rId1"/>
  </p:sldMasterIdLst>
  <p:notesMasterIdLst>
    <p:notesMasterId r:id="rId7"/>
  </p:notesMasterIdLst>
  <p:sldIdLst>
    <p:sldId id="505" r:id="rId2"/>
    <p:sldId id="506" r:id="rId3"/>
    <p:sldId id="507" r:id="rId4"/>
    <p:sldId id="508" r:id="rId5"/>
    <p:sldId id="51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719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174" autoAdjust="0"/>
    <p:restoredTop sz="94702"/>
  </p:normalViewPr>
  <p:slideViewPr>
    <p:cSldViewPr snapToGrid="0" snapToObjects="1">
      <p:cViewPr>
        <p:scale>
          <a:sx n="113" d="100"/>
          <a:sy n="113" d="100"/>
        </p:scale>
        <p:origin x="1336" y="176"/>
      </p:cViewPr>
      <p:guideLst>
        <p:guide orient="horz" pos="3719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AB2EB5-3B57-1548-89A3-2F63C9BF756E}" type="datetimeFigureOut">
              <a:rPr lang="en-US" smtClean="0"/>
              <a:pPr/>
              <a:t>2/7/18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1A0359-7EE7-8646-BBD7-59A8FA52BA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1535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3"/>
            <a:ext cx="9144000" cy="6507239"/>
          </a:xfrm>
          <a:prstGeom prst="rect">
            <a:avLst/>
          </a:prstGeom>
          <a:solidFill>
            <a:schemeClr val="accent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/>
            </a:endParaRP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4403" y="4086088"/>
            <a:ext cx="6523631" cy="238889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1218" y="637017"/>
            <a:ext cx="5300739" cy="1128888"/>
          </a:xfrm>
        </p:spPr>
        <p:txBody>
          <a:bodyPr anchor="ctr">
            <a:norm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81213" y="2123728"/>
            <a:ext cx="5715001" cy="892021"/>
          </a:xfrm>
        </p:spPr>
        <p:txBody>
          <a:bodyPr>
            <a:normAutofit/>
          </a:bodyPr>
          <a:lstStyle>
            <a:lvl1pPr marL="0" indent="0" algn="l">
              <a:buNone/>
              <a:defRPr sz="18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First Name Last Name</a:t>
            </a:r>
          </a:p>
        </p:txBody>
      </p:sp>
      <p:sp>
        <p:nvSpPr>
          <p:cNvPr id="17" name="Rectangle 16"/>
          <p:cNvSpPr/>
          <p:nvPr userDrawn="1"/>
        </p:nvSpPr>
        <p:spPr>
          <a:xfrm>
            <a:off x="5" y="637020"/>
            <a:ext cx="139095" cy="1128889"/>
          </a:xfrm>
          <a:prstGeom prst="rect">
            <a:avLst/>
          </a:prstGeom>
          <a:solidFill>
            <a:srgbClr val="06225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927590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530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7"/>
            <a:ext cx="2057400" cy="4387851"/>
          </a:xfrm>
        </p:spPr>
        <p:txBody>
          <a:bodyPr vert="eaVert">
            <a:normAutofit/>
          </a:bodyPr>
          <a:lstStyle>
            <a:lvl1pPr>
              <a:defRPr sz="24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7"/>
            <a:ext cx="6019800" cy="438785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467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0220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031018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3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3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0904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1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1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1330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6309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48733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6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6" y="1435104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34647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41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97728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 userDrawn="1"/>
        </p:nvSpPr>
        <p:spPr>
          <a:xfrm>
            <a:off x="8238920" y="368790"/>
            <a:ext cx="905085" cy="1145615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/>
            </a:endParaRPr>
          </a:p>
        </p:txBody>
      </p:sp>
      <p:pic>
        <p:nvPicPr>
          <p:cNvPr id="18" name="Picture 17" descr="bar.pn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29475"/>
            <a:ext cx="9144000" cy="34544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9" name="Picture 8" descr="aaas_tag_white.eps"/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97" r="7947" b="20089"/>
          <a:stretch/>
        </p:blipFill>
        <p:spPr>
          <a:xfrm>
            <a:off x="236548" y="6620901"/>
            <a:ext cx="477592" cy="182379"/>
          </a:xfrm>
          <a:prstGeom prst="rect">
            <a:avLst/>
          </a:prstGeom>
        </p:spPr>
      </p:pic>
      <p:cxnSp>
        <p:nvCxnSpPr>
          <p:cNvPr id="11" name="Straight Connector 10"/>
          <p:cNvCxnSpPr/>
          <p:nvPr userDrawn="1"/>
        </p:nvCxnSpPr>
        <p:spPr>
          <a:xfrm>
            <a:off x="8773367" y="6591333"/>
            <a:ext cx="0" cy="229227"/>
          </a:xfrm>
          <a:prstGeom prst="line">
            <a:avLst/>
          </a:prstGeom>
          <a:ln w="3175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7971973" y="6591333"/>
            <a:ext cx="0" cy="229227"/>
          </a:xfrm>
          <a:prstGeom prst="line">
            <a:avLst/>
          </a:prstGeom>
          <a:ln w="3175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1" name="Picture 20" descr="aaas_tag_white.eps"/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44" t="1" r="65521" b="20088"/>
          <a:stretch/>
        </p:blipFill>
        <p:spPr>
          <a:xfrm>
            <a:off x="8427392" y="621559"/>
            <a:ext cx="615730" cy="771889"/>
          </a:xfrm>
          <a:prstGeom prst="rect">
            <a:avLst/>
          </a:prstGeom>
        </p:spPr>
      </p:pic>
      <p:pic>
        <p:nvPicPr>
          <p:cNvPr id="22" name="Picture 21" descr="bar.png"/>
          <p:cNvPicPr>
            <a:picLocks noChangeAspect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r="46098"/>
          <a:stretch/>
        </p:blipFill>
        <p:spPr>
          <a:xfrm>
            <a:off x="6" y="368787"/>
            <a:ext cx="131963" cy="1024660"/>
          </a:xfrm>
          <a:prstGeom prst="rect">
            <a:avLst/>
          </a:prstGeom>
        </p:spPr>
      </p:pic>
      <p:sp>
        <p:nvSpPr>
          <p:cNvPr id="25" name="Rectangle 24"/>
          <p:cNvSpPr/>
          <p:nvPr userDrawn="1"/>
        </p:nvSpPr>
        <p:spPr>
          <a:xfrm>
            <a:off x="5346090" y="6575204"/>
            <a:ext cx="2570238" cy="1846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600" dirty="0" smtClean="0">
                <a:solidFill>
                  <a:prstClr val="white"/>
                </a:solidFill>
                <a:latin typeface="Calibri"/>
              </a:rPr>
              <a:t>Copyright © American Association for the Advancement of Science</a:t>
            </a:r>
            <a:endParaRPr lang="en-US" sz="600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6" name="Date Placeholder 3"/>
          <p:cNvSpPr txBox="1">
            <a:spLocks/>
          </p:cNvSpPr>
          <p:nvPr userDrawn="1"/>
        </p:nvSpPr>
        <p:spPr>
          <a:xfrm>
            <a:off x="8174671" y="6529475"/>
            <a:ext cx="479474" cy="3290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6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5D86C2D-80D2-2F4B-B7D4-6C5DF3D9ADAD}" type="datetime1">
              <a:rPr lang="en-US" sz="500" smtClean="0">
                <a:latin typeface="Calibri"/>
              </a:rPr>
              <a:pPr/>
              <a:t>2/7/18</a:t>
            </a:fld>
            <a:endParaRPr lang="en-US" sz="500" dirty="0">
              <a:latin typeface="Calibri"/>
            </a:endParaRPr>
          </a:p>
        </p:txBody>
      </p:sp>
      <p:sp>
        <p:nvSpPr>
          <p:cNvPr id="27" name="Slide Number Placeholder 5"/>
          <p:cNvSpPr txBox="1">
            <a:spLocks/>
          </p:cNvSpPr>
          <p:nvPr userDrawn="1"/>
        </p:nvSpPr>
        <p:spPr>
          <a:xfrm>
            <a:off x="8827816" y="6529478"/>
            <a:ext cx="316189" cy="32332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6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3AC91E2-DB93-7D4E-AA16-668EAF2E916B}" type="slidenum">
              <a:rPr lang="en-US" smtClean="0">
                <a:solidFill>
                  <a:prstClr val="white"/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white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30002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5" r:id="rId1"/>
    <p:sldLayoutId id="2147483826" r:id="rId2"/>
    <p:sldLayoutId id="2147483827" r:id="rId3"/>
    <p:sldLayoutId id="2147483828" r:id="rId4"/>
    <p:sldLayoutId id="2147483829" r:id="rId5"/>
    <p:sldLayoutId id="2147483830" r:id="rId6"/>
    <p:sldLayoutId id="2147483831" r:id="rId7"/>
    <p:sldLayoutId id="2147483832" r:id="rId8"/>
    <p:sldLayoutId id="2147483833" r:id="rId9"/>
    <p:sldLayoutId id="2147483834" r:id="rId10"/>
    <p:sldLayoutId id="2147483835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2500" kern="1200">
          <a:solidFill>
            <a:srgbClr val="0A357E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Wingdings" charset="2"/>
        <a:buChar char="§"/>
        <a:defRPr sz="2500" kern="1200">
          <a:solidFill>
            <a:srgbClr val="6D6D6D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Wingdings" charset="2"/>
        <a:buChar char="§"/>
        <a:defRPr sz="2400" kern="1200">
          <a:solidFill>
            <a:srgbClr val="6D6D6D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Wingdings" charset="2"/>
        <a:buChar char="§"/>
        <a:defRPr sz="2000" kern="1200">
          <a:solidFill>
            <a:srgbClr val="6D6D6D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Wingdings" charset="2"/>
        <a:buChar char="§"/>
        <a:defRPr sz="1800" kern="1200">
          <a:solidFill>
            <a:srgbClr val="6D6D6D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Wingdings" charset="2"/>
        <a:buChar char="§"/>
        <a:defRPr sz="1800" kern="1200">
          <a:solidFill>
            <a:srgbClr val="6D6D6D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1220" y="1143291"/>
            <a:ext cx="8524117" cy="927408"/>
          </a:xfrm>
        </p:spPr>
        <p:txBody>
          <a:bodyPr>
            <a:normAutofit fontScale="90000"/>
          </a:bodyPr>
          <a:lstStyle/>
          <a:p>
            <a:pPr algn="l"/>
            <a:r>
              <a:rPr lang="en-US" sz="4900" b="1" dirty="0" smtClean="0"/>
              <a:t>    Peer Review and Recognition:</a:t>
            </a:r>
            <a:br>
              <a:rPr lang="en-US" sz="4900" b="1" dirty="0" smtClean="0"/>
            </a:br>
            <a:r>
              <a:rPr lang="en-US" sz="4900" b="1" dirty="0" smtClean="0"/>
              <a:t>            Audiences and Goals</a:t>
            </a:r>
            <a:br>
              <a:rPr lang="en-US" sz="4900" b="1" dirty="0" smtClean="0"/>
            </a:br>
            <a:r>
              <a:rPr lang="en-US" sz="4900" b="1" dirty="0" smtClean="0"/>
              <a:t> 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2000" b="1" dirty="0" smtClean="0"/>
              <a:t>Transparency, Recognition, and Innovation in Peer Review, February 7</a:t>
            </a:r>
            <a:r>
              <a:rPr lang="en-US" sz="2000" b="1" baseline="30000" dirty="0" smtClean="0"/>
              <a:t>th</a:t>
            </a:r>
            <a:r>
              <a:rPr lang="en-US" sz="2000" b="1" dirty="0" smtClean="0"/>
              <a:t> 2018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281213" y="3098800"/>
            <a:ext cx="5715001" cy="99906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sz="2000" b="1" dirty="0" smtClean="0"/>
              <a:t>Jeremy M. Berg</a:t>
            </a:r>
          </a:p>
          <a:p>
            <a:pPr marL="0" indent="0">
              <a:buNone/>
            </a:pPr>
            <a:r>
              <a:rPr lang="en-US" sz="2000" b="1" dirty="0" smtClean="0"/>
              <a:t>Editor-in-Chief,</a:t>
            </a:r>
            <a:r>
              <a:rPr lang="en-US" sz="2000" b="1" i="1" dirty="0" smtClean="0"/>
              <a:t> Science </a:t>
            </a:r>
            <a:r>
              <a:rPr lang="en-US" sz="2000" b="1" dirty="0" smtClean="0"/>
              <a:t>family of journals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310228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Peer Review Audiences: Journal Editors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6"/>
                </a:solidFill>
              </a:rPr>
              <a:t>Journals depend on robust peer review to guide publication decisions, improve manuscript quality, and increase credibility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Goals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Expert assessment of potential importance </a:t>
            </a:r>
            <a:r>
              <a:rPr lang="en-US" dirty="0" smtClean="0">
                <a:solidFill>
                  <a:schemeClr val="tx1"/>
                </a:solidFill>
              </a:rPr>
              <a:t>of findings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Technical analysis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Identification of other issues</a:t>
            </a:r>
          </a:p>
        </p:txBody>
      </p:sp>
    </p:spTree>
    <p:extLst>
      <p:ext uri="{BB962C8B-B14F-4D97-AF65-F5344CB8AC3E}">
        <p14:creationId xmlns:p14="http://schemas.microsoft.com/office/powerpoint/2010/main" val="372096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Peer Review Audiences: Authors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6"/>
                </a:solidFill>
              </a:rPr>
              <a:t>Authors depend on peer review for the evaluation of their manuscripts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Goals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Framework for the assessment of their manuscripts under consideration for publication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Feedback on conceptual and technical issues associated with their manuscripts and associated projects</a:t>
            </a:r>
          </a:p>
        </p:txBody>
      </p:sp>
    </p:spTree>
    <p:extLst>
      <p:ext uri="{BB962C8B-B14F-4D97-AF65-F5344CB8AC3E}">
        <p14:creationId xmlns:p14="http://schemas.microsoft.com/office/powerpoint/2010/main" val="616634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Peer Review Audiences: Others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Other reviewers</a:t>
            </a:r>
          </a:p>
          <a:p>
            <a:pPr lvl="1"/>
            <a:r>
              <a:rPr lang="en-US" i="1" dirty="0" smtClean="0">
                <a:solidFill>
                  <a:schemeClr val="tx1"/>
                </a:solidFill>
              </a:rPr>
              <a:t>Science</a:t>
            </a:r>
            <a:r>
              <a:rPr lang="en-US" dirty="0" smtClean="0">
                <a:solidFill>
                  <a:schemeClr val="tx1"/>
                </a:solidFill>
              </a:rPr>
              <a:t> uses Cross Review in which reviews are shared (anonymously) between reviewers to allow comment and reassessment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Other journals allow reviewers to interact in other ways 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Open peer review</a:t>
            </a:r>
          </a:p>
        </p:txBody>
      </p:sp>
    </p:spTree>
    <p:extLst>
      <p:ext uri="{BB962C8B-B14F-4D97-AF65-F5344CB8AC3E}">
        <p14:creationId xmlns:p14="http://schemas.microsoft.com/office/powerpoint/2010/main" val="153172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Can peer review be improved?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What are the benchmarks?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What areas of improvement are sought</a:t>
            </a:r>
            <a:r>
              <a:rPr lang="en-US" dirty="0" smtClean="0">
                <a:solidFill>
                  <a:schemeClr val="tx1"/>
                </a:solidFill>
              </a:rPr>
              <a:t>?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How can participation of appropriate reviewers be encouraged and achieved?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Can academic recognition processes be modified to incentivize desired behaviors?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Improved assessment of scientific contributions without flawed surrogates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Meaningful incorporation of desired community activities such as peer review in academic assessment</a:t>
            </a:r>
          </a:p>
        </p:txBody>
      </p:sp>
    </p:spTree>
    <p:extLst>
      <p:ext uri="{BB962C8B-B14F-4D97-AF65-F5344CB8AC3E}">
        <p14:creationId xmlns:p14="http://schemas.microsoft.com/office/powerpoint/2010/main" val="1415042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AAAS">
      <a:dk1>
        <a:srgbClr val="0A357E"/>
      </a:dk1>
      <a:lt1>
        <a:sysClr val="window" lastClr="FFFFFF"/>
      </a:lt1>
      <a:dk2>
        <a:srgbClr val="ED171F"/>
      </a:dk2>
      <a:lt2>
        <a:srgbClr val="FFFFFF"/>
      </a:lt2>
      <a:accent1>
        <a:srgbClr val="0A357E"/>
      </a:accent1>
      <a:accent2>
        <a:srgbClr val="7F837E"/>
      </a:accent2>
      <a:accent3>
        <a:srgbClr val="ED171F"/>
      </a:accent3>
      <a:accent4>
        <a:srgbClr val="6D6D6D"/>
      </a:accent4>
      <a:accent5>
        <a:srgbClr val="D3D3D3"/>
      </a:accent5>
      <a:accent6>
        <a:srgbClr val="000000"/>
      </a:accent6>
      <a:hlink>
        <a:srgbClr val="EEEEEE"/>
      </a:hlink>
      <a:folHlink>
        <a:srgbClr val="E4E4E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52207</TotalTime>
  <Words>195</Words>
  <Application>Microsoft Macintosh PowerPoint</Application>
  <PresentationFormat>On-screen Show (4:3)</PresentationFormat>
  <Paragraphs>28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Calibri</vt:lpstr>
      <vt:lpstr>Wingdings</vt:lpstr>
      <vt:lpstr>Arial</vt:lpstr>
      <vt:lpstr>1_Office Theme</vt:lpstr>
      <vt:lpstr>    Peer Review and Recognition:             Audiences and Goals   Transparency, Recognition, and Innovation in Peer Review, February 7th 2018</vt:lpstr>
      <vt:lpstr>Peer Review Audiences: Journal Editors</vt:lpstr>
      <vt:lpstr>Peer Review Audiences: Authors</vt:lpstr>
      <vt:lpstr>Peer Review Audiences: Others</vt:lpstr>
      <vt:lpstr>Challenges</vt:lpstr>
    </vt:vector>
  </TitlesOfParts>
  <LinksUpToDate>false</LinksUpToDate>
  <SharedDoc>false</SharedDoc>
  <HyperlinksChanged>false</HyperlinksChanged>
  <AppVersion>15.0031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Jeremy Berg</dc:creator>
  <cp:lastModifiedBy>Jeremy Berg</cp:lastModifiedBy>
  <cp:revision>556</cp:revision>
  <cp:lastPrinted>2017-10-05T12:58:41Z</cp:lastPrinted>
  <dcterms:created xsi:type="dcterms:W3CDTF">2017-04-10T19:03:45Z</dcterms:created>
  <dcterms:modified xsi:type="dcterms:W3CDTF">2018-02-07T20:52:33Z</dcterms:modified>
</cp:coreProperties>
</file>