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276" r:id="rId6"/>
    <p:sldId id="293" r:id="rId7"/>
    <p:sldId id="332" r:id="rId8"/>
    <p:sldId id="333" r:id="rId9"/>
    <p:sldId id="321" r:id="rId10"/>
    <p:sldId id="334" r:id="rId11"/>
    <p:sldId id="284" r:id="rId12"/>
    <p:sldId id="283" r:id="rId13"/>
    <p:sldId id="329" r:id="rId14"/>
    <p:sldId id="331" r:id="rId15"/>
    <p:sldId id="285" r:id="rId16"/>
    <p:sldId id="335" r:id="rId17"/>
    <p:sldId id="286" r:id="rId18"/>
    <p:sldId id="337" r:id="rId19"/>
    <p:sldId id="338" r:id="rId20"/>
    <p:sldId id="339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Rock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FA3"/>
    <a:srgbClr val="FFFFCC"/>
    <a:srgbClr val="000000"/>
    <a:srgbClr val="0033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2" autoAdjust="0"/>
    <p:restoredTop sz="95928" autoAdjust="0"/>
  </p:normalViewPr>
  <p:slideViewPr>
    <p:cSldViewPr snapToGrid="0">
      <p:cViewPr varScale="1">
        <p:scale>
          <a:sx n="142" d="100"/>
          <a:sy n="142" d="100"/>
        </p:scale>
        <p:origin x="192" y="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587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fld id="{AD9DCF04-8AE1-CC49-80A1-1E9496B441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91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5673"/>
            <a:ext cx="5607678" cy="41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fld id="{EBD98385-F1D5-B84A-ABBF-D8781C4363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00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1BEF-3F68-EE41-85E3-C1813BEF4FB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5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219200"/>
            <a:ext cx="27686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8102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7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5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52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2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09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0601"/>
            <a:ext cx="4011084" cy="101959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10191"/>
            <a:ext cx="4011084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2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3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219200"/>
            <a:ext cx="27686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8102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8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9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0603"/>
            <a:ext cx="4011084" cy="101959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0600"/>
            <a:ext cx="6815667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10191"/>
            <a:ext cx="4011084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2"/>
            <a:ext cx="73152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3"/>
            <a:ext cx="1016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553203"/>
            <a:ext cx="18288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2C626EB7-FB23-9946-AC03-BE678F8DC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6" y="6429315"/>
            <a:ext cx="414609" cy="3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097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400800"/>
            <a:ext cx="2548328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1"/>
            <a:ext cx="1016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553201"/>
            <a:ext cx="18288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2C626EB7-FB23-9946-AC03-BE678F8DC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34" y="6429315"/>
            <a:ext cx="414609" cy="3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097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6400800"/>
            <a:ext cx="254832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s://authors.library.caltech.edu/47880/13/nn.3767-S2.pdf" TargetMode="External"/><Relationship Id="rId6" Type="http://schemas.openxmlformats.org/officeDocument/2006/relationships/hyperlink" Target="https://www.nature.com/articles/nn.376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hyperlink" Target="http://brilliantmaps.com/2016-county-election-map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897" y="1087372"/>
            <a:ext cx="7275443" cy="147002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Perspectives </a:t>
            </a:r>
            <a:r>
              <a:rPr lang="en-US" sz="2800" dirty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Peer Review and Enhancing Rigor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Transparency of Scientific Research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461" y="2594692"/>
            <a:ext cx="11145078" cy="17526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Michael S Lauer, MD</a:t>
            </a:r>
          </a:p>
          <a:p>
            <a:r>
              <a:rPr lang="en-US" sz="2000" dirty="0"/>
              <a:t>Deputy Director for Extramural Research, National Institutes of Health</a:t>
            </a:r>
          </a:p>
          <a:p>
            <a:endParaRPr lang="en-US" sz="2000" dirty="0"/>
          </a:p>
          <a:p>
            <a:r>
              <a:rPr lang="en-US" sz="2000" dirty="0" err="1" smtClean="0"/>
              <a:t>ASAPBio</a:t>
            </a:r>
            <a:r>
              <a:rPr lang="en-US" sz="2000" dirty="0" smtClean="0"/>
              <a:t>, </a:t>
            </a:r>
            <a:r>
              <a:rPr lang="en-US" sz="2000" dirty="0" err="1" smtClean="0"/>
              <a:t>Wellcome</a:t>
            </a:r>
            <a:r>
              <a:rPr lang="en-US" sz="2000" dirty="0" smtClean="0"/>
              <a:t> Trust, and HHMI Meeting on Transparency</a:t>
            </a:r>
            <a:r>
              <a:rPr lang="en-US" sz="2000" dirty="0"/>
              <a:t>, Recognition, and Innovation in Peer Review </a:t>
            </a:r>
            <a:r>
              <a:rPr lang="en-US" sz="2000" dirty="0" smtClean="0"/>
              <a:t>in </a:t>
            </a:r>
            <a:r>
              <a:rPr lang="en-US" sz="2000" dirty="0"/>
              <a:t>the Life </a:t>
            </a:r>
            <a:r>
              <a:rPr lang="en-US" sz="2000" dirty="0" smtClean="0"/>
              <a:t>Sciences</a:t>
            </a:r>
          </a:p>
          <a:p>
            <a:r>
              <a:rPr lang="en-US" sz="2000" dirty="0" smtClean="0"/>
              <a:t>February 7, 2018</a:t>
            </a:r>
            <a:endParaRPr lang="en-US" sz="2000" dirty="0"/>
          </a:p>
          <a:p>
            <a:r>
              <a:rPr lang="en-US" sz="2000" dirty="0"/>
              <a:t>HHMI Auditorium, 4000 Jones Bridge Road, Chevy Chase, MD</a:t>
            </a:r>
          </a:p>
          <a:p>
            <a:endParaRPr lang="en-US" sz="2000" dirty="0"/>
          </a:p>
          <a:p>
            <a:r>
              <a:rPr lang="en-US" sz="2000" dirty="0"/>
              <a:t>Conflicts: None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E13B-C027-2549-9419-DDB505485113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Calculation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74688"/>
            <a:ext cx="10058400" cy="450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1718" y="6042583"/>
            <a:ext cx="493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Ramirez FD, et al.  Circulation Research. 2017;120:1916-26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19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Peer Review (as Currently Practiced) the Answer?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0" y="1028911"/>
            <a:ext cx="5785963" cy="5287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8827" y="6399314"/>
            <a:ext cx="3009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Cressey</a:t>
            </a:r>
            <a:r>
              <a:rPr lang="en-US" sz="1400" dirty="0"/>
              <a:t> D.  Nature 2015;520:271-2</a:t>
            </a:r>
          </a:p>
        </p:txBody>
      </p:sp>
    </p:spTree>
    <p:extLst>
      <p:ext uri="{BB962C8B-B14F-4D97-AF65-F5344CB8AC3E}">
        <p14:creationId xmlns:p14="http://schemas.microsoft.com/office/powerpoint/2010/main" val="15364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9" y="950090"/>
            <a:ext cx="6962913" cy="2969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86" y="1812529"/>
            <a:ext cx="3403600" cy="124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557" y="3991759"/>
            <a:ext cx="1150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“Ignorance of </a:t>
            </a:r>
            <a:r>
              <a:rPr lang="en-US" sz="2800" dirty="0"/>
              <a:t>de </a:t>
            </a:r>
            <a:r>
              <a:rPr lang="en-US" sz="2800" dirty="0" err="1"/>
              <a:t>Moivre’s</a:t>
            </a:r>
            <a:r>
              <a:rPr lang="en-US" sz="2800" dirty="0"/>
              <a:t> equation has led to </a:t>
            </a:r>
            <a:r>
              <a:rPr lang="en-US" sz="2800" b="1" dirty="0" smtClean="0"/>
              <a:t>billions of </a:t>
            </a:r>
            <a:r>
              <a:rPr lang="en-US" sz="2800" b="1" dirty="0"/>
              <a:t>dollars of loss </a:t>
            </a:r>
            <a:r>
              <a:rPr lang="en-US" sz="2800" dirty="0"/>
              <a:t>over centuries </a:t>
            </a:r>
            <a:r>
              <a:rPr lang="en-US" sz="2800" dirty="0" smtClean="0"/>
              <a:t>yielding untold </a:t>
            </a:r>
            <a:r>
              <a:rPr lang="en-US" sz="2800" dirty="0"/>
              <a:t>hardship</a:t>
            </a:r>
            <a:r>
              <a:rPr lang="en-US" sz="2800" dirty="0" smtClean="0"/>
              <a:t>. 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It is no revelation that humans don’t </a:t>
            </a:r>
            <a:r>
              <a:rPr lang="en-US" sz="2800" dirty="0" smtClean="0"/>
              <a:t>fully comprehend </a:t>
            </a:r>
            <a:r>
              <a:rPr lang="en-US" sz="2800" dirty="0"/>
              <a:t>the effect that </a:t>
            </a:r>
            <a:r>
              <a:rPr lang="en-US" sz="2800" dirty="0" smtClean="0"/>
              <a:t>variation </a:t>
            </a:r>
            <a:r>
              <a:rPr lang="mr-IN" sz="2800" dirty="0" smtClean="0"/>
              <a:t>…</a:t>
            </a:r>
            <a:r>
              <a:rPr lang="en-US" sz="2800" dirty="0" smtClean="0"/>
              <a:t> has 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r>
              <a:rPr lang="en-US" sz="2800" b="1" i="1" dirty="0" smtClean="0"/>
              <a:t>So</a:t>
            </a:r>
            <a:r>
              <a:rPr lang="en-US" sz="2800" dirty="0" smtClean="0"/>
              <a:t>: Who’s in charge? Scientists? Editors? Reviewers? Statisticians?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68209" y="6381336"/>
            <a:ext cx="42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Wainer</a:t>
            </a:r>
            <a:r>
              <a:rPr lang="en-US" dirty="0" smtClean="0"/>
              <a:t> H.  Am Scientist 2009;95:249-56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83" y="1029936"/>
            <a:ext cx="6874234" cy="5285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8875" y="6289327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Nature.  2014;505:612-13</a:t>
            </a:r>
          </a:p>
        </p:txBody>
      </p:sp>
    </p:spTree>
    <p:extLst>
      <p:ext uri="{BB962C8B-B14F-4D97-AF65-F5344CB8AC3E}">
        <p14:creationId xmlns:p14="http://schemas.microsoft.com/office/powerpoint/2010/main" val="11723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Taking Specific Steps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4969"/>
            <a:ext cx="10058400" cy="4238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3148" y="6162261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Methods. 2013;10:367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Statistical Review?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9" y="228603"/>
            <a:ext cx="4821031" cy="1614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" y="2094948"/>
            <a:ext cx="10821120" cy="714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7" y="3053519"/>
            <a:ext cx="11392103" cy="2764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7043" y="6135757"/>
            <a:ext cx="6233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authors.library.caltech.edu/47880/13/nn.3767-S2.pdf</a:t>
            </a:r>
            <a:endParaRPr lang="en-US" dirty="0" smtClean="0"/>
          </a:p>
          <a:p>
            <a:r>
              <a:rPr lang="en-US" dirty="0"/>
              <a:t>Linked to: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www.nature.com/articles/nn.3767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5287" y="3445565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there a justification of </a:t>
            </a:r>
            <a:r>
              <a:rPr lang="en-US" sz="2400" smtClean="0"/>
              <a:t>the sample size?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18052" y="5605670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 if no sample size calculation was performed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7791" y="4112243"/>
            <a:ext cx="472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chose the sample size based on literatures in the field.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7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3235"/>
            <a:ext cx="10972800" cy="2471530"/>
          </a:xfrm>
        </p:spPr>
        <p:txBody>
          <a:bodyPr/>
          <a:lstStyle/>
          <a:p>
            <a:r>
              <a:rPr lang="en-US" dirty="0" smtClean="0"/>
              <a:t>Who’s in charge?  How will we end the endemic?</a:t>
            </a:r>
          </a:p>
          <a:p>
            <a:r>
              <a:rPr lang="en-US" dirty="0" smtClean="0"/>
              <a:t>Can we publish without rigorous statistical review?</a:t>
            </a:r>
          </a:p>
          <a:p>
            <a:r>
              <a:rPr lang="en-US" dirty="0" smtClean="0"/>
              <a:t>Will “transparent” peer review clarify statistical quality?</a:t>
            </a:r>
          </a:p>
          <a:p>
            <a:r>
              <a:rPr lang="en-US" dirty="0" smtClean="0"/>
              <a:t>What about post-publication statistical review?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About This?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9" y="1532786"/>
            <a:ext cx="5510043" cy="4109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8653" y="5859248"/>
            <a:ext cx="5243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http://brilliantmaps.com/2016-county-election-map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r>
              <a:rPr lang="en-US" sz="1400" dirty="0" err="1"/>
              <a:t>Kahneman</a:t>
            </a:r>
            <a:r>
              <a:rPr lang="en-US" sz="1400" dirty="0"/>
              <a:t> D.  Thinking Fast and Slow. FSG, 2011.  Page </a:t>
            </a:r>
            <a:r>
              <a:rPr lang="en-US" sz="1400" dirty="0" smtClean="0"/>
              <a:t>109 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773834" y="2166659"/>
            <a:ext cx="60310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“A study of the incidence of kidney cancer in the 3,141 counties of the US reveals a remarkable pattern.  The counties in which the incidence of kidney cancer is lowest are mostly rural, sparsely populated, and located in traditionally [Red] states.  What do you make of this?”</a:t>
            </a:r>
          </a:p>
        </p:txBody>
      </p:sp>
    </p:spTree>
    <p:extLst>
      <p:ext uri="{BB962C8B-B14F-4D97-AF65-F5344CB8AC3E}">
        <p14:creationId xmlns:p14="http://schemas.microsoft.com/office/powerpoint/2010/main" val="8269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70" y="964033"/>
            <a:ext cx="8499061" cy="5417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8209" y="6381336"/>
            <a:ext cx="42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Wainer</a:t>
            </a:r>
            <a:r>
              <a:rPr lang="en-US" dirty="0" smtClean="0"/>
              <a:t> H.  Am Scientist 2009;95:249-56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Look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52" y="1035076"/>
            <a:ext cx="5764696" cy="5409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8209" y="6381336"/>
            <a:ext cx="427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Wainer</a:t>
            </a:r>
            <a:r>
              <a:rPr lang="en-US" dirty="0" smtClean="0"/>
              <a:t> H.  Am Scientist 2009;95:249-56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5C11924-30FE-1348-91A0-69AF8871A1A3}" type="slidenum">
              <a:rPr lang="en-US" altLang="en-US" sz="1400">
                <a:solidFill>
                  <a:schemeClr val="bg2"/>
                </a:solidFill>
              </a:rPr>
              <a:pPr eaLnBrk="1" hangingPunct="1"/>
              <a:t>5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41987" name="Picture 2" descr="http://paw.princeton.edu/issues/2009/04/01/pages/8076/Working.Econ_KahnemanA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2257024"/>
            <a:ext cx="38925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5212080" y="1846645"/>
            <a:ext cx="65562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/>
              <a:t>“</a:t>
            </a:r>
            <a:r>
              <a:rPr lang="en-US" altLang="ja-JP" sz="2400" dirty="0"/>
              <a:t>Large samples are more precise than small samples.  [This means that] small samples yield extreme results more often than large samples.  The exaggerated faith in small samples is only one example of a more general illusion: a view of the world that is simpler than the data justify.</a:t>
            </a:r>
            <a:r>
              <a:rPr lang="ja-JP" altLang="en-US" sz="2400" dirty="0"/>
              <a:t>”</a:t>
            </a:r>
            <a:r>
              <a:rPr lang="en-US" altLang="ja-JP" sz="2400" dirty="0"/>
              <a:t>   </a:t>
            </a:r>
          </a:p>
          <a:p>
            <a:pPr eaLnBrk="1" hangingPunct="1"/>
            <a:r>
              <a:rPr lang="en-US" altLang="en-US" sz="2400" dirty="0"/>
              <a:t>		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400" dirty="0" smtClean="0"/>
              <a:t>			Daniel </a:t>
            </a:r>
            <a:r>
              <a:rPr lang="en-US" altLang="en-US" sz="2400" dirty="0" err="1"/>
              <a:t>Kahneman</a:t>
            </a:r>
            <a:endParaRPr lang="en-US" altLang="en-US" sz="2400" dirty="0"/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6274245" y="6066536"/>
            <a:ext cx="5078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 err="1"/>
              <a:t>Kahneman</a:t>
            </a:r>
            <a:r>
              <a:rPr lang="en-US" altLang="en-US" sz="1800" dirty="0"/>
              <a:t> D.   Farrar, Straus, and Giroux.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It’</a:t>
            </a:r>
            <a:r>
              <a:rPr lang="en-US" altLang="ja-JP" dirty="0" smtClean="0">
                <a:ea typeface="ＭＳ Ｐゴシック" charset="-128"/>
              </a:rPr>
              <a:t>s </a:t>
            </a:r>
            <a:r>
              <a:rPr lang="en-US" altLang="ja-JP" dirty="0">
                <a:ea typeface="ＭＳ Ｐゴシック" charset="-128"/>
              </a:rPr>
              <a:t>Fundamental: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Law of Small Numbers</a:t>
            </a:r>
            <a:r>
              <a:rPr lang="ja-JP" altLang="en-US" dirty="0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mr-IN" altLang="ja-JP" dirty="0" smtClean="0">
                <a:ea typeface="ＭＳ Ｐゴシック" charset="-128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It’s Endemic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9" y="228602"/>
            <a:ext cx="5216386" cy="2926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49" y="3366051"/>
            <a:ext cx="11312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“A </a:t>
            </a:r>
            <a:r>
              <a:rPr lang="en-US" sz="2800" dirty="0"/>
              <a:t>study with low statistical power has a reduced chance of detecting a true effect, but it is less well appreciated that </a:t>
            </a:r>
            <a:r>
              <a:rPr lang="en-US" sz="2800" b="1" dirty="0"/>
              <a:t>low power also reduces the likelihood that a statistically significant result reflects a true effect</a:t>
            </a:r>
            <a:r>
              <a:rPr lang="en-US" sz="2800" dirty="0"/>
              <a:t>. T</a:t>
            </a:r>
            <a:r>
              <a:rPr lang="en-US" sz="2800" dirty="0" smtClean="0"/>
              <a:t>he </a:t>
            </a:r>
            <a:r>
              <a:rPr lang="en-US" sz="2800" dirty="0"/>
              <a:t>average statistical power of studies in the neurosciences is very low. The consequences of this include overestimates of effect size and low reproducibility of </a:t>
            </a:r>
            <a:r>
              <a:rPr lang="en-US" sz="2800" dirty="0" smtClean="0"/>
              <a:t>results.”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83638" y="6220096"/>
            <a:ext cx="533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Button KS et al.  Nature Reviews Neuroscience.  2013;14:365-76</a:t>
            </a:r>
          </a:p>
        </p:txBody>
      </p:sp>
    </p:spTree>
    <p:extLst>
      <p:ext uri="{BB962C8B-B14F-4D97-AF65-F5344CB8AC3E}">
        <p14:creationId xmlns:p14="http://schemas.microsoft.com/office/powerpoint/2010/main" val="3368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“Power Failure”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" y="1483532"/>
            <a:ext cx="11418442" cy="2098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251" y="4134428"/>
            <a:ext cx="10880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“What is particularly striking is the inefficiency of a continued reliance on small sample sizes. </a:t>
            </a:r>
            <a:r>
              <a:rPr lang="is-IS" sz="2800" dirty="0"/>
              <a:t>… Low power has an ethical </a:t>
            </a:r>
            <a:r>
              <a:rPr lang="is-IS" sz="2800" dirty="0" smtClean="0"/>
              <a:t>dimension </a:t>
            </a:r>
            <a:r>
              <a:rPr lang="is-IS" sz="2800" dirty="0"/>
              <a:t>– unreliable research is inefficient and </a:t>
            </a:r>
            <a:r>
              <a:rPr lang="is-IS" sz="2800" dirty="0" smtClean="0"/>
              <a:t>wasteful</a:t>
            </a:r>
            <a:r>
              <a:rPr lang="is-IS" sz="2800" dirty="0"/>
              <a:t>.  This applies to both human and animal research."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83638" y="6220096"/>
            <a:ext cx="533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Button KS et al.  Nature Reviews Neuroscience.  2013;14:365-76</a:t>
            </a:r>
          </a:p>
        </p:txBody>
      </p:sp>
    </p:spTree>
    <p:extLst>
      <p:ext uri="{BB962C8B-B14F-4D97-AF65-F5344CB8AC3E}">
        <p14:creationId xmlns:p14="http://schemas.microsoft.com/office/powerpoint/2010/main" val="11519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Worries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4" y="1195502"/>
            <a:ext cx="8229600" cy="2623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913" y="4238450"/>
            <a:ext cx="11220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is-IS" sz="2800" dirty="0"/>
              <a:t>… At a mininum studies should report on </a:t>
            </a:r>
            <a:r>
              <a:rPr lang="is-IS" sz="2800" b="1" dirty="0"/>
              <a:t>sample-size estimation</a:t>
            </a:r>
            <a:r>
              <a:rPr lang="is-IS" sz="2800" dirty="0"/>
              <a:t>, whether and how animals were randomized, whether investigators were blind to the treatment, and the handling of data.”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11718" y="6042583"/>
            <a:ext cx="467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Landis </a:t>
            </a:r>
            <a:r>
              <a:rPr lang="en-US" sz="1400" dirty="0" smtClean="0"/>
              <a:t>SC, Silberberg S </a:t>
            </a:r>
            <a:r>
              <a:rPr lang="en-US" sz="1400" dirty="0"/>
              <a:t>et al.  Nature 2012;490:187-191</a:t>
            </a:r>
          </a:p>
        </p:txBody>
      </p:sp>
    </p:spTree>
    <p:extLst>
      <p:ext uri="{BB962C8B-B14F-4D97-AF65-F5344CB8AC3E}">
        <p14:creationId xmlns:p14="http://schemas.microsoft.com/office/powerpoint/2010/main" val="1615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Are We Doing?  Randomization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4309"/>
            <a:ext cx="10058400" cy="4549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1718" y="6042583"/>
            <a:ext cx="493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Ramirez FD, et al.  Circulation Research. 2017;120:1916-26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6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rison of FY13 and FY14 Projected AF Costs 6-7-13 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mparison of FY13 and FY14 Projected AF Costs 6-7-13 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ample_x0020_picture xmlns="73b837e8-634e-46fe-a915-3621e98f7051">
      <Url>https://oer-sharepoint.nih.gov/intranet%20images/bordertemplaterevised.png</Url>
      <Description xsi:nil="true"/>
    </example_x0020_picture>
    <Description0 xmlns="73b837e8-634e-46fe-a915-3621e98f70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D3FDCABACDA4895BB3A2CB9910DA9" ma:contentTypeVersion="2" ma:contentTypeDescription="Create a new document." ma:contentTypeScope="" ma:versionID="1205bae03f749040464934b8236f87c8">
  <xsd:schema xmlns:xsd="http://www.w3.org/2001/XMLSchema" xmlns:xs="http://www.w3.org/2001/XMLSchema" xmlns:p="http://schemas.microsoft.com/office/2006/metadata/properties" xmlns:ns2="73b837e8-634e-46fe-a915-3621e98f7051" targetNamespace="http://schemas.microsoft.com/office/2006/metadata/properties" ma:root="true" ma:fieldsID="321eb9dcbbc341a01a89f5c7ea197662" ns2:_="">
    <xsd:import namespace="73b837e8-634e-46fe-a915-3621e98f705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example_x0020_pic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837e8-634e-46fe-a915-3621e98f705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example_x0020_picture" ma:index="9" nillable="true" ma:displayName="example picture" ma:format="Image" ma:internalName="example_x0020_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EC9694-A4D8-4442-8D4A-036347845C6B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3b837e8-634e-46fe-a915-3621e98f7051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693B595-866A-4289-8043-6FBF09F38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837e8-634e-46fe-a915-3621e98f7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3B1091-3D76-4FFB-9726-B99CBAD525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Comparison of FY13 and FY14 Projected AF Costs 6-7-13 </Template>
  <TotalTime>8687</TotalTime>
  <Words>648</Words>
  <Application>Microsoft Macintosh PowerPoint</Application>
  <PresentationFormat>Widescreen</PresentationFormat>
  <Paragraphs>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Comparison of FY13 and FY14 Projected AF Costs 6-7-13 </vt:lpstr>
      <vt:lpstr>1_Comparison of FY13 and FY14 Projected AF Costs 6-7-13 </vt:lpstr>
      <vt:lpstr>Perspectives on Peer Review and Enhancing Rigor and Transparency of Scientific Research</vt:lpstr>
      <vt:lpstr>What Do You Think About This?</vt:lpstr>
      <vt:lpstr>Another Look</vt:lpstr>
      <vt:lpstr>Yet Another Look…</vt:lpstr>
      <vt:lpstr>It’s Fundamental: “Law of Small Numbers” …</vt:lpstr>
      <vt:lpstr>And It’s Endemic …</vt:lpstr>
      <vt:lpstr>“Power Failure”</vt:lpstr>
      <vt:lpstr>NIH Worries</vt:lpstr>
      <vt:lpstr>How Well Are We Doing?  Randomization…</vt:lpstr>
      <vt:lpstr>Sample Size Calculation …</vt:lpstr>
      <vt:lpstr>Is Peer Review (as Currently Practiced) the Answer?  </vt:lpstr>
      <vt:lpstr>What’s The Problem?</vt:lpstr>
      <vt:lpstr>NIH Steps</vt:lpstr>
      <vt:lpstr>Journals Taking Specific Steps …</vt:lpstr>
      <vt:lpstr>Was There a Statistical Review?</vt:lpstr>
      <vt:lpstr>Closing Thoughts</vt:lpstr>
    </vt:vector>
  </TitlesOfParts>
  <Manager/>
  <Company>NIH\OD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FY14 Budget Projections</dc:title>
  <dc:subject>OER PowerPoint (PPT) Template - 508 Compliant</dc:subject>
  <dc:creator>dileym</dc:creator>
  <cp:keywords>OER PowerPoint (PPT) Template - 508 Compliant</cp:keywords>
  <dc:description/>
  <cp:lastModifiedBy>Lauer, Michael (NIH/OD) [E]</cp:lastModifiedBy>
  <cp:revision>647</cp:revision>
  <cp:lastPrinted>2017-01-03T22:13:14Z</cp:lastPrinted>
  <dcterms:created xsi:type="dcterms:W3CDTF">2013-06-10T11:08:15Z</dcterms:created>
  <dcterms:modified xsi:type="dcterms:W3CDTF">2018-02-07T10:49:15Z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0x010100CF4D3FDCABACDA4895BB3A2CB9910DA9</vt:lpwstr>
  </property>
  <property fmtid="{D5CDD505-2E9C-101B-9397-08002B2CF9AE}" pid="4" name="_NewReviewCycle">
    <vt:lpwstr/>
  </property>
</Properties>
</file>