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CBB8FF1-D9AA-43F3-AF6F-95CC898621D3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99CB574-D0B4-479D-B27E-4649BDD70A2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2FCE498-E15C-49AC-8654-79599D20F837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37D7E50-1ADE-4B8F-82E6-0F3ED9B2663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E0C2DEC-677E-4533-AD11-7C085B6D5CC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9FEFA33F-03A2-4589-AB3A-65D7A00AD52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BA6409A-267C-4E08-B39F-232569E0075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AA827288-05D8-408F-A97F-5AF66278C8F1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A168975-7932-4939-B92E-7FB95E6C335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540DCDF-32E4-44FE-BB55-BFDD1D835EAC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6F3D4FFC-C744-4948-AD9E-4962AD222F90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FCC77D1-9D87-414C-B7CE-099AC04CA0C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A6F1350B-7CA0-464F-8ED6-EBF62439A5B3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7BF854DA-1CB4-4A63-9531-AF48E251EAC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9711E0F-33D5-4893-AFDE-B2B69D1861F4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A3D44276-67CA-4F25-98D7-2E4A6918E19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8667A26-D946-48D9-9832-6CE56BBD05A1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A5F4D22-BD18-4A35-964B-49C84DF677C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Shape 10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Shape 10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Live demo at end.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now, just to give you the idea, show you three screenshots.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Cora front page.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Topic hierarchy, search form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Shape 10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4" name="Shape 10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93191" marR="47330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4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Some of you might know about Cora, a contemporary of CiteSeer.  This is a system created by Kamal Nigam, Kristie Seymore, Jason Rennie and myself that mines the web for Computer Science research papers.</a:t>
            </a:r>
          </a:p>
          <a:p>
            <a:pPr marL="93191" marR="47330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4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You can view search results in terms of summaries from extracted data.  Here you see the automatically extracted titles, authors, institutions and abstracts.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9" name="Shape 10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Live demo at end.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now, just to give you the idea, show you three screenshots.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Cora front page.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Topic hierarchy, search form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0" name="Shape 10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You can also browse the hierarchy, and when you get to leaves it shows papers on that topic, ranked by # other papers have cited this paper.</a:t>
            </a: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45141" marR="45141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Thrun’s paper at top.  But mostly self-refs :-)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5" name="Shape 10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7299" marR="47299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1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As many of you know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Shape 10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47299" marR="47299" defTabSz="1016000">
              <a:spcBef>
                <a:spcPts val="700"/>
              </a:spcBef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institutions, conferences, journals, grants, advisors, ...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mage"/>
          <p:cNvSpPr/>
          <p:nvPr>
            <p:ph type="pic" sz="quarter" idx="13"/>
          </p:nvPr>
        </p:nvSpPr>
        <p:spPr>
          <a:xfrm>
            <a:off x="4267200" y="5003800"/>
            <a:ext cx="1587500" cy="20574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" name="Joint work with"/>
          <p:cNvSpPr/>
          <p:nvPr>
            <p:ph type="body" sz="quarter" idx="14"/>
          </p:nvPr>
        </p:nvSpPr>
        <p:spPr>
          <a:xfrm>
            <a:off x="266700" y="6731000"/>
            <a:ext cx="9588500" cy="8763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indent="0" algn="ctr" defTabSz="457200">
              <a:spcBef>
                <a:spcPts val="0"/>
              </a:spcBef>
              <a:buSzTx/>
              <a:buNone/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Joint work with</a:t>
            </a:r>
          </a:p>
        </p:txBody>
      </p:sp>
      <p:sp>
        <p:nvSpPr>
          <p:cNvPr id="13" name="Andrew McCallum"/>
          <p:cNvSpPr txBox="1"/>
          <p:nvPr>
            <p:ph type="body" sz="quarter" idx="15"/>
          </p:nvPr>
        </p:nvSpPr>
        <p:spPr>
          <a:xfrm>
            <a:off x="3257115" y="3504744"/>
            <a:ext cx="3639618" cy="559712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>
            <a:lvl1pPr marL="0" marR="0" indent="0" algn="ctr" defTabSz="457200">
              <a:spcBef>
                <a:spcPts val="0"/>
              </a:spcBef>
              <a:buSzTx/>
              <a:buNone/>
              <a:defRPr b="1"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Andrew McCallum</a:t>
            </a:r>
          </a:p>
        </p:txBody>
      </p:sp>
      <p:sp>
        <p:nvSpPr>
          <p:cNvPr id="14" name="Department of Computer Science…"/>
          <p:cNvSpPr txBox="1"/>
          <p:nvPr>
            <p:ph type="body" sz="quarter" idx="16"/>
          </p:nvPr>
        </p:nvSpPr>
        <p:spPr>
          <a:xfrm>
            <a:off x="2246530" y="4265472"/>
            <a:ext cx="5666639" cy="879756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Department of Computer Science</a:t>
            </a:r>
          </a:p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Massachusetts  Amherst</a:t>
            </a:r>
          </a:p>
        </p:txBody>
      </p:sp>
      <p:sp>
        <p:nvSpPr>
          <p:cNvPr id="15" name="Title Text"/>
          <p:cNvSpPr txBox="1"/>
          <p:nvPr>
            <p:ph type="title"/>
          </p:nvPr>
        </p:nvSpPr>
        <p:spPr>
          <a:xfrm>
            <a:off x="215900" y="254000"/>
            <a:ext cx="9702800" cy="3073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52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,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sz="half" idx="1"/>
          </p:nvPr>
        </p:nvSpPr>
        <p:spPr>
          <a:xfrm>
            <a:off x="5080000" y="2159000"/>
            <a:ext cx="4838700" cy="51308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8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8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1800"/>
              </a:spcBef>
              <a:buSzPct val="7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18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1800"/>
              </a:spcBef>
              <a:buSzPct val="65000"/>
              <a:buFont typeface="Zapf Dingbats"/>
              <a:buChar char="✤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Title Text"/>
          <p:cNvSpPr txBox="1"/>
          <p:nvPr>
            <p:ph type="title"/>
          </p:nvPr>
        </p:nvSpPr>
        <p:spPr>
          <a:xfrm>
            <a:off x="139700" y="203200"/>
            <a:ext cx="9880600" cy="1682472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1" name="Body Level One…"/>
          <p:cNvSpPr txBox="1"/>
          <p:nvPr>
            <p:ph type="body" idx="1"/>
          </p:nvPr>
        </p:nvSpPr>
        <p:spPr>
          <a:xfrm>
            <a:off x="431800" y="2096585"/>
            <a:ext cx="9296400" cy="5320215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marR="0" indent="-381000" defTabSz="457200">
              <a:spcBef>
                <a:spcPts val="8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400"/>
              </a:spcBef>
              <a:buSzPct val="6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330200" defTabSz="457200">
              <a:spcBef>
                <a:spcPts val="2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08200" marR="0" indent="-304800" defTabSz="457200">
              <a:spcBef>
                <a:spcPts val="200"/>
              </a:spcBef>
              <a:buSzPct val="60000"/>
              <a:buFont typeface="Zapf Dingbats"/>
              <a:buChar char="✤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 no Log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916" y="6099968"/>
            <a:ext cx="910169" cy="304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meta_bumper_slide_v01.00_4.png" descr="meta_bumper_slide_v01.00_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" y="952500"/>
            <a:ext cx="10158679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Body Level One…"/>
          <p:cNvSpPr txBox="1"/>
          <p:nvPr>
            <p:ph type="body" sz="quarter" idx="1"/>
          </p:nvPr>
        </p:nvSpPr>
        <p:spPr>
          <a:xfrm>
            <a:off x="3639280" y="2536684"/>
            <a:ext cx="5936561" cy="2384950"/>
          </a:xfrm>
          <a:prstGeom prst="rect">
            <a:avLst/>
          </a:prstGeom>
        </p:spPr>
        <p:txBody>
          <a:bodyPr lIns="38100" tIns="38100" rIns="38100" bIns="38100" anchor="ctr">
            <a:normAutofit fontScale="100000" lnSpcReduction="0"/>
          </a:bodyPr>
          <a:lstStyle>
            <a:lvl1pPr marL="0" marR="0" indent="0">
              <a:spcBef>
                <a:spcPts val="1100"/>
              </a:spcBef>
              <a:buSzTx/>
              <a:buNone/>
              <a:defRPr sz="6400">
                <a:solidFill>
                  <a:srgbClr val="F2F2F2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1pPr>
            <a:lvl2pPr marL="1066800" marR="0" indent="-609600">
              <a:spcBef>
                <a:spcPts val="1100"/>
              </a:spcBef>
              <a:buChar char="•"/>
              <a:defRPr sz="6400">
                <a:solidFill>
                  <a:srgbClr val="F2F2F2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2pPr>
            <a:lvl3pPr marL="1645918" marR="0" indent="-731518">
              <a:spcBef>
                <a:spcPts val="1100"/>
              </a:spcBef>
              <a:defRPr sz="6400">
                <a:solidFill>
                  <a:srgbClr val="F2F2F2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3pPr>
            <a:lvl4pPr marL="2184400" marR="0" indent="-812800">
              <a:spcBef>
                <a:spcPts val="1100"/>
              </a:spcBef>
              <a:buChar char="•"/>
              <a:defRPr sz="6400">
                <a:solidFill>
                  <a:srgbClr val="F2F2F2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4pPr>
            <a:lvl5pPr marL="2641600" marR="0" indent="-812800">
              <a:spcBef>
                <a:spcPts val="1100"/>
              </a:spcBef>
              <a:buChar char="•"/>
              <a:defRPr sz="6400">
                <a:solidFill>
                  <a:srgbClr val="F2F2F2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2" name="Slide Number"/>
          <p:cNvSpPr txBox="1"/>
          <p:nvPr>
            <p:ph type="sldNum" sz="quarter" idx="2"/>
          </p:nvPr>
        </p:nvSpPr>
        <p:spPr>
          <a:xfrm>
            <a:off x="7022917" y="6122458"/>
            <a:ext cx="258417" cy="254001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r" defTabSz="1016000">
              <a:defRPr b="0" sz="1200"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Title Text"/>
          <p:cNvSpPr txBox="1"/>
          <p:nvPr>
            <p:ph type="title"/>
          </p:nvPr>
        </p:nvSpPr>
        <p:spPr>
          <a:xfrm>
            <a:off x="304797" y="952500"/>
            <a:ext cx="9550403" cy="1104636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algn="l">
              <a:lnSpc>
                <a:spcPct val="90000"/>
              </a:lnSpc>
              <a:defRPr b="0" sz="48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89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915" y="6100063"/>
            <a:ext cx="910166" cy="304654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Slide Number"/>
          <p:cNvSpPr txBox="1"/>
          <p:nvPr>
            <p:ph type="sldNum" sz="quarter" idx="2"/>
          </p:nvPr>
        </p:nvSpPr>
        <p:spPr>
          <a:xfrm>
            <a:off x="9596783" y="6221562"/>
            <a:ext cx="258416" cy="254001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r" defTabSz="1016000">
              <a:defRPr b="0" sz="1200"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Title Text"/>
          <p:cNvSpPr txBox="1"/>
          <p:nvPr>
            <p:ph type="title"/>
          </p:nvPr>
        </p:nvSpPr>
        <p:spPr>
          <a:xfrm>
            <a:off x="317500" y="952500"/>
            <a:ext cx="9537698" cy="1104636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algn="l">
              <a:lnSpc>
                <a:spcPct val="90000"/>
              </a:lnSpc>
              <a:defRPr b="0" sz="480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9" name="Body Level One…"/>
          <p:cNvSpPr txBox="1"/>
          <p:nvPr>
            <p:ph type="body" sz="half" idx="1"/>
          </p:nvPr>
        </p:nvSpPr>
        <p:spPr>
          <a:xfrm>
            <a:off x="304798" y="2473854"/>
            <a:ext cx="7876676" cy="3626115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244928" marR="0" indent="-244928">
              <a:lnSpc>
                <a:spcPct val="90000"/>
              </a:lnSpc>
              <a:spcBef>
                <a:spcPts val="1100"/>
              </a:spcBef>
              <a:buFont typeface="Arial"/>
              <a:defRPr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1pPr>
            <a:lvl2pPr marL="742950" marR="0">
              <a:lnSpc>
                <a:spcPct val="90000"/>
              </a:lnSpc>
              <a:spcBef>
                <a:spcPts val="1100"/>
              </a:spcBef>
              <a:buFont typeface="Arial"/>
              <a:buChar char="•"/>
              <a:defRPr sz="3000"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2pPr>
            <a:lvl3pPr marL="1257298" marR="0" indent="-342898">
              <a:lnSpc>
                <a:spcPct val="90000"/>
              </a:lnSpc>
              <a:spcBef>
                <a:spcPts val="1100"/>
              </a:spcBef>
              <a:buFont typeface="Arial"/>
              <a:defRPr sz="3000"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3pPr>
            <a:lvl4pPr marL="1752600" marR="0" indent="-381000">
              <a:lnSpc>
                <a:spcPct val="90000"/>
              </a:lnSpc>
              <a:spcBef>
                <a:spcPts val="1100"/>
              </a:spcBef>
              <a:buFont typeface="Arial"/>
              <a:buChar char="•"/>
              <a:defRPr sz="3000"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4pPr>
            <a:lvl5pPr marL="2209800" marR="0" indent="-381000">
              <a:lnSpc>
                <a:spcPct val="90000"/>
              </a:lnSpc>
              <a:spcBef>
                <a:spcPts val="1100"/>
              </a:spcBef>
              <a:buFont typeface="Arial"/>
              <a:buChar char="•"/>
              <a:defRPr sz="3000">
                <a:solidFill>
                  <a:srgbClr val="FFFFFF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0" name="Slide Number"/>
          <p:cNvSpPr txBox="1"/>
          <p:nvPr>
            <p:ph type="sldNum" sz="quarter" idx="2"/>
          </p:nvPr>
        </p:nvSpPr>
        <p:spPr>
          <a:xfrm>
            <a:off x="9596783" y="6221562"/>
            <a:ext cx="258416" cy="254001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r" defTabSz="1016000">
              <a:defRPr b="0" sz="1200">
                <a:solidFill>
                  <a:srgbClr val="808080"/>
                </a:solidFill>
                <a:uFillTx/>
                <a:latin typeface="Open Sans Regular"/>
                <a:ea typeface="Open Sans Regular"/>
                <a:cs typeface="Open Sans Regular"/>
                <a:sym typeface="Open Sans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itle Text"/>
          <p:cNvSpPr txBox="1"/>
          <p:nvPr>
            <p:ph type="title"/>
          </p:nvPr>
        </p:nvSpPr>
        <p:spPr>
          <a:xfrm>
            <a:off x="744140" y="347265"/>
            <a:ext cx="8671720" cy="891652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456406">
              <a:defRPr sz="50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8" name="Slide Number"/>
          <p:cNvSpPr txBox="1"/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Image"/>
          <p:cNvSpPr/>
          <p:nvPr>
            <p:ph type="pic" sz="quarter" idx="13"/>
          </p:nvPr>
        </p:nvSpPr>
        <p:spPr>
          <a:xfrm>
            <a:off x="4267200" y="5003800"/>
            <a:ext cx="1587500" cy="20574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16" name="Joint work with"/>
          <p:cNvSpPr/>
          <p:nvPr>
            <p:ph type="body" sz="quarter" idx="14"/>
          </p:nvPr>
        </p:nvSpPr>
        <p:spPr>
          <a:xfrm>
            <a:off x="266700" y="6731000"/>
            <a:ext cx="9588500" cy="8763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indent="0" algn="ctr" defTabSz="457200">
              <a:spcBef>
                <a:spcPts val="0"/>
              </a:spcBef>
              <a:buSzTx/>
              <a:buNone/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Joint work with</a:t>
            </a:r>
          </a:p>
        </p:txBody>
      </p:sp>
      <p:sp>
        <p:nvSpPr>
          <p:cNvPr id="917" name="Andrew McCallum"/>
          <p:cNvSpPr/>
          <p:nvPr>
            <p:ph type="body" sz="quarter" idx="15"/>
          </p:nvPr>
        </p:nvSpPr>
        <p:spPr>
          <a:xfrm>
            <a:off x="3257115" y="3504744"/>
            <a:ext cx="3639618" cy="559712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>
            <a:lvl1pPr marL="0" marR="0" indent="0" algn="ctr" defTabSz="457200">
              <a:spcBef>
                <a:spcPts val="0"/>
              </a:spcBef>
              <a:buSzTx/>
              <a:buNone/>
              <a:defRPr b="1"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Andrew McCallum</a:t>
            </a:r>
          </a:p>
        </p:txBody>
      </p:sp>
      <p:sp>
        <p:nvSpPr>
          <p:cNvPr id="918" name="Department of Computer Science…"/>
          <p:cNvSpPr/>
          <p:nvPr>
            <p:ph type="body" sz="quarter" idx="16"/>
          </p:nvPr>
        </p:nvSpPr>
        <p:spPr>
          <a:xfrm>
            <a:off x="2246530" y="4265472"/>
            <a:ext cx="5666639" cy="879756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Department of Computer Science</a:t>
            </a:r>
          </a:p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Massachusetts  Amherst</a:t>
            </a:r>
          </a:p>
        </p:txBody>
      </p:sp>
      <p:sp>
        <p:nvSpPr>
          <p:cNvPr id="919" name="Title Text"/>
          <p:cNvSpPr txBox="1"/>
          <p:nvPr>
            <p:ph type="title"/>
          </p:nvPr>
        </p:nvSpPr>
        <p:spPr>
          <a:xfrm>
            <a:off x="215900" y="254000"/>
            <a:ext cx="9702800" cy="3073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52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utlin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Outline"/>
          <p:cNvSpPr/>
          <p:nvPr/>
        </p:nvSpPr>
        <p:spPr>
          <a:xfrm>
            <a:off x="464618" y="254000"/>
            <a:ext cx="9220201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b="1" sz="4800">
                <a:solidFill>
                  <a:srgbClr val="0078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928" name="Intro and Background…"/>
          <p:cNvSpPr/>
          <p:nvPr/>
        </p:nvSpPr>
        <p:spPr>
          <a:xfrm>
            <a:off x="360708" y="1323120"/>
            <a:ext cx="9639301" cy="559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 lvl="1" marL="558800" indent="-304800">
              <a:spcBef>
                <a:spcPts val="500"/>
              </a:spcBef>
              <a:buSzPct val="100000"/>
              <a:buChar char="•"/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Intro and Background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Cora digital library (1997-2000)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Rexa digital library (2003-)</a:t>
            </a:r>
          </a:p>
          <a:p>
            <a:pPr lvl="1" marL="558800" indent="-304800">
              <a:spcBef>
                <a:spcPts val="500"/>
              </a:spcBef>
              <a:buSzPct val="100000"/>
              <a:buChar char="•"/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Digital Library Recommendations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Cultural shift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Distributed archive, information integration, analytics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Open peer review</a:t>
            </a:r>
          </a:p>
          <a:p>
            <a:pPr lvl="1" marL="558800" indent="-304800">
              <a:spcBef>
                <a:spcPts val="500"/>
              </a:spcBef>
              <a:buSzPct val="100000"/>
              <a:buChar char="•"/>
              <a:defRPr b="1"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OpenReview.net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Features, gradations of open-ness</a:t>
            </a:r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Demo</a:t>
            </a:r>
          </a:p>
          <a:p>
            <a:pPr lvl="1" marL="558800" indent="-304800">
              <a:spcBef>
                <a:spcPts val="500"/>
              </a:spcBef>
              <a:buSzPct val="100000"/>
              <a:buFont typeface="Helvetica Neue"/>
              <a:buChar char="•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sz="2500"/>
              <a:t>Next Steps</a:t>
            </a:r>
            <a:endParaRPr b="1" sz="2500"/>
          </a:p>
          <a:p>
            <a:pPr lvl="2" marL="1054100" indent="-3810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Expansive,...</a:t>
            </a:r>
          </a:p>
          <a:p>
            <a:pPr lvl="2" marL="1079500" indent="-406400">
              <a:spcBef>
                <a:spcPts val="500"/>
              </a:spcBef>
              <a:buSzPct val="150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929" name="Rounded Rectangle"/>
          <p:cNvSpPr/>
          <p:nvPr>
            <p:ph type="body" sz="quarter" idx="13"/>
          </p:nvPr>
        </p:nvSpPr>
        <p:spPr>
          <a:xfrm>
            <a:off x="8470900" y="3683000"/>
            <a:ext cx="9321800" cy="863600"/>
          </a:xfrm>
          <a:prstGeom prst="roundRect">
            <a:avLst>
              <a:gd name="adj" fmla="val 22059"/>
            </a:avLst>
          </a:prstGeom>
          <a:ln w="76200">
            <a:solidFill>
              <a:srgbClr val="008F00"/>
            </a:solidFill>
          </a:ln>
        </p:spPr>
        <p:txBody>
          <a:bodyPr lIns="38100" tIns="38100" rIns="38100" bIns="38100" anchor="ctr"/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solidFill>
                  <a:srgbClr val="4F7A28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93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8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.p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Text"/>
          <p:cNvSpPr txBox="1"/>
          <p:nvPr>
            <p:ph type="title"/>
          </p:nvPr>
        </p:nvSpPr>
        <p:spPr>
          <a:xfrm>
            <a:off x="762000" y="342900"/>
            <a:ext cx="8636000" cy="16129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947" name="Body Level One…"/>
          <p:cNvSpPr txBox="1"/>
          <p:nvPr>
            <p:ph type="body" idx="1"/>
          </p:nvPr>
        </p:nvSpPr>
        <p:spPr>
          <a:xfrm>
            <a:off x="762000" y="1943100"/>
            <a:ext cx="8636000" cy="5676900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400"/>
            </a:lvl1pPr>
            <a:lvl2pPr>
              <a:spcBef>
                <a:spcPts val="700"/>
              </a:spcBef>
              <a:defRPr sz="3000"/>
            </a:lvl2pPr>
            <a:lvl3pPr>
              <a:spcBef>
                <a:spcPts val="600"/>
              </a:spcBef>
              <a:defRPr sz="2600"/>
            </a:lvl3pPr>
            <a:lvl4pPr>
              <a:spcBef>
                <a:spcPts val="500"/>
              </a:spcBef>
              <a:defRPr sz="2200"/>
            </a:lvl4pPr>
            <a:lvl5pPr>
              <a:spcBef>
                <a:spcPts val="500"/>
              </a:spcBef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298984"/>
          </a:xfrm>
          <a:prstGeom prst="rect">
            <a:avLst/>
          </a:prstGeom>
        </p:spPr>
        <p:txBody>
          <a:bodyPr/>
          <a:lstStyle>
            <a:lvl1pPr>
              <a:defRPr b="0" sz="1400">
                <a:solidFill>
                  <a:srgbClr val="009193"/>
                </a:solidFill>
                <a:uFill>
                  <a:solidFill>
                    <a:srgbClr val="009193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half" idx="13"/>
          </p:nvPr>
        </p:nvSpPr>
        <p:spPr>
          <a:xfrm>
            <a:off x="5689600" y="2159000"/>
            <a:ext cx="3848100" cy="5130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2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3" name="Body Level One…"/>
          <p:cNvSpPr txBox="1"/>
          <p:nvPr>
            <p:ph type="body" sz="half" idx="1"/>
          </p:nvPr>
        </p:nvSpPr>
        <p:spPr>
          <a:xfrm>
            <a:off x="254000" y="2159000"/>
            <a:ext cx="4838700" cy="51308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8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8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1800"/>
              </a:spcBef>
              <a:buSzPct val="7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18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1800"/>
              </a:spcBef>
              <a:buSzPct val="65000"/>
              <a:buFont typeface="Zapf Dingbats"/>
              <a:buChar char="✤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7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xfrm>
            <a:off x="4859866" y="7099300"/>
            <a:ext cx="444501" cy="468573"/>
          </a:xfrm>
          <a:prstGeom prst="rect">
            <a:avLst/>
          </a:prstGeom>
        </p:spPr>
        <p:txBody>
          <a:bodyPr/>
          <a:lstStyle>
            <a:lvl1pPr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Slide Number"/>
          <p:cNvSpPr txBox="1"/>
          <p:nvPr>
            <p:ph type="sldNum" sz="quarter" idx="2"/>
          </p:nvPr>
        </p:nvSpPr>
        <p:spPr>
          <a:xfrm>
            <a:off x="4859866" y="7099300"/>
            <a:ext cx="444501" cy="468573"/>
          </a:xfrm>
          <a:prstGeom prst="rect">
            <a:avLst/>
          </a:prstGeom>
        </p:spPr>
        <p:txBody>
          <a:bodyPr/>
          <a:lstStyle>
            <a:lvl1pPr>
              <a:defRPr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6666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2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1968500" y="1422400"/>
            <a:ext cx="6223000" cy="3492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2" name="Title Text"/>
          <p:cNvSpPr txBox="1"/>
          <p:nvPr>
            <p:ph type="title"/>
          </p:nvPr>
        </p:nvSpPr>
        <p:spPr>
          <a:xfrm>
            <a:off x="990600" y="5575300"/>
            <a:ext cx="8178800" cy="15113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sz="half" idx="13"/>
          </p:nvPr>
        </p:nvSpPr>
        <p:spPr>
          <a:xfrm>
            <a:off x="5422900" y="1333500"/>
            <a:ext cx="3581400" cy="47625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1" name="Title Text"/>
          <p:cNvSpPr txBox="1"/>
          <p:nvPr>
            <p:ph type="title"/>
          </p:nvPr>
        </p:nvSpPr>
        <p:spPr>
          <a:xfrm>
            <a:off x="495300" y="1104900"/>
            <a:ext cx="4584700" cy="2578100"/>
          </a:xfrm>
          <a:prstGeom prst="rect">
            <a:avLst/>
          </a:prstGeom>
        </p:spPr>
        <p:txBody>
          <a:bodyPr lIns="38100" tIns="38100" rIns="38100" bIns="38100" anchor="b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2" name="Body Level One…"/>
          <p:cNvSpPr txBox="1"/>
          <p:nvPr>
            <p:ph type="body" sz="quarter" idx="1"/>
          </p:nvPr>
        </p:nvSpPr>
        <p:spPr>
          <a:xfrm>
            <a:off x="495300" y="3746500"/>
            <a:ext cx="4584700" cy="2578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57200">
              <a:spcBef>
                <a:spcPts val="0"/>
              </a:spcBef>
              <a:buSzTx/>
              <a:buNone/>
              <a:defRPr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98171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9791700" y="72390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9766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9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Image"/>
          <p:cNvSpPr/>
          <p:nvPr>
            <p:ph type="pic" sz="quarter" idx="13"/>
          </p:nvPr>
        </p:nvSpPr>
        <p:spPr>
          <a:xfrm>
            <a:off x="4267200" y="5003800"/>
            <a:ext cx="1587500" cy="20574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33" name="Joint work with"/>
          <p:cNvSpPr/>
          <p:nvPr>
            <p:ph type="body" sz="quarter" idx="14"/>
          </p:nvPr>
        </p:nvSpPr>
        <p:spPr>
          <a:xfrm>
            <a:off x="266700" y="6731000"/>
            <a:ext cx="9588500" cy="876300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0" marR="0" indent="0" algn="ctr" defTabSz="457200">
              <a:spcBef>
                <a:spcPts val="0"/>
              </a:spcBef>
              <a:buSzTx/>
              <a:buNone/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Joint work with</a:t>
            </a:r>
          </a:p>
        </p:txBody>
      </p:sp>
      <p:sp>
        <p:nvSpPr>
          <p:cNvPr id="234" name="Andrew McCallum"/>
          <p:cNvSpPr txBox="1"/>
          <p:nvPr>
            <p:ph type="body" sz="quarter" idx="15"/>
          </p:nvPr>
        </p:nvSpPr>
        <p:spPr>
          <a:xfrm>
            <a:off x="3257115" y="3504744"/>
            <a:ext cx="3639618" cy="559712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>
            <a:lvl1pPr marL="0" marR="0" indent="0" algn="ctr" defTabSz="457200">
              <a:spcBef>
                <a:spcPts val="0"/>
              </a:spcBef>
              <a:buSzTx/>
              <a:buNone/>
              <a:defRPr b="1"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Andrew McCallum</a:t>
            </a:r>
          </a:p>
        </p:txBody>
      </p:sp>
      <p:sp>
        <p:nvSpPr>
          <p:cNvPr id="235" name="Department of Computer Science…"/>
          <p:cNvSpPr txBox="1"/>
          <p:nvPr>
            <p:ph type="body" sz="quarter" idx="16"/>
          </p:nvPr>
        </p:nvSpPr>
        <p:spPr>
          <a:xfrm>
            <a:off x="2246530" y="4265472"/>
            <a:ext cx="5666639" cy="879756"/>
          </a:xfrm>
          <a:prstGeom prst="rect">
            <a:avLst/>
          </a:prstGeom>
        </p:spPr>
        <p:txBody>
          <a:bodyPr wrap="none" lIns="38100" tIns="38100" rIns="38100" bIns="38100" anchor="ctr">
            <a:spAutoFit/>
          </a:bodyPr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Department of Computer Science</a:t>
            </a:r>
          </a:p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Massachusetts  Amherst</a:t>
            </a:r>
          </a:p>
        </p:txBody>
      </p:sp>
      <p:sp>
        <p:nvSpPr>
          <p:cNvPr id="236" name="Title Text"/>
          <p:cNvSpPr txBox="1"/>
          <p:nvPr>
            <p:ph type="title"/>
          </p:nvPr>
        </p:nvSpPr>
        <p:spPr>
          <a:xfrm>
            <a:off x="215900" y="254000"/>
            <a:ext cx="9702800" cy="3073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52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Outline"/>
          <p:cNvSpPr txBox="1"/>
          <p:nvPr/>
        </p:nvSpPr>
        <p:spPr>
          <a:xfrm>
            <a:off x="3995218" y="266700"/>
            <a:ext cx="2165198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4800">
                <a:solidFill>
                  <a:srgbClr val="0078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254" name="Motivate software engineering for statistics…"/>
          <p:cNvSpPr txBox="1"/>
          <p:nvPr/>
        </p:nvSpPr>
        <p:spPr>
          <a:xfrm>
            <a:off x="525808" y="1310420"/>
            <a:ext cx="9601201" cy="529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 lvl="1" marL="538480" indent="-284480">
              <a:spcBef>
                <a:spcPts val="1600"/>
              </a:spcBef>
              <a:buSzPct val="1000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Motivate software engineering for statistics</a:t>
            </a:r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Graphical models for Extraction &amp; Integration</a:t>
            </a:r>
          </a:p>
          <a:p>
            <a:pPr lvl="2" marL="944033" indent="-270933">
              <a:spcBef>
                <a:spcPts val="1000"/>
              </a:spcBef>
              <a:buSzPct val="150000"/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Extraction  </a:t>
            </a:r>
            <a:r>
              <a:rPr sz="2200">
                <a:solidFill>
                  <a:srgbClr val="945200"/>
                </a:solidFill>
              </a:rPr>
              <a:t>(linear-chain CRFs)</a:t>
            </a:r>
            <a:endParaRPr sz="2400"/>
          </a:p>
          <a:p>
            <a:pPr lvl="2" marL="944033" indent="-270933">
              <a:spcBef>
                <a:spcPts val="1000"/>
              </a:spcBef>
              <a:buSzPct val="150000"/>
              <a:buChar char="-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Information Integration </a:t>
            </a:r>
            <a:r>
              <a:rPr sz="2200"/>
              <a:t> </a:t>
            </a:r>
            <a:r>
              <a:rPr sz="2200">
                <a:solidFill>
                  <a:srgbClr val="945200"/>
                </a:solidFill>
              </a:rPr>
              <a:t>(really hairy CRFs, MCMC, </a:t>
            </a:r>
            <a:r>
              <a:rPr i="1" sz="2200">
                <a:solidFill>
                  <a:srgbClr val="945200"/>
                </a:solidFill>
              </a:rPr>
              <a:t>SampleRank</a:t>
            </a:r>
            <a:r>
              <a:rPr sz="2200">
                <a:solidFill>
                  <a:srgbClr val="945200"/>
                </a:solidFill>
              </a:rPr>
              <a:t>)</a:t>
            </a:r>
            <a:endParaRPr i="1" sz="2000">
              <a:solidFill>
                <a:srgbClr val="AA7942"/>
              </a:solidFill>
              <a:uFill>
                <a:solidFill>
                  <a:srgbClr val="AA7942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/>
              <a:t>Probabilistic Programming: </a:t>
            </a:r>
            <a:r>
              <a:rPr i="1" sz="2800"/>
              <a:t>FACTORIE</a:t>
            </a:r>
            <a:endParaRPr i="1" sz="2800"/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/>
              <a:t>Example</a:t>
            </a:r>
            <a:endParaRPr i="1" sz="2800"/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/>
              <a:t>Relation Extraction </a:t>
            </a:r>
            <a:r>
              <a:rPr sz="2200">
                <a:solidFill>
                  <a:srgbClr val="945200"/>
                </a:solidFill>
              </a:rPr>
              <a:t>(cross-document, w/out labeled data)</a:t>
            </a:r>
            <a:endParaRPr i="1" sz="2800"/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/>
              <a:t>Probabilistic Programming inside a DB</a:t>
            </a:r>
            <a:endParaRPr sz="2800"/>
          </a:p>
          <a:p>
            <a:pPr lvl="1" marL="538480" indent="-284480">
              <a:spcBef>
                <a:spcPts val="1600"/>
              </a:spcBef>
              <a:buSzPct val="100000"/>
              <a:buChar char="•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800"/>
              <a:t>Ongoing Work</a:t>
            </a:r>
          </a:p>
        </p:txBody>
      </p:sp>
      <p:sp>
        <p:nvSpPr>
          <p:cNvPr id="255" name="Rounded Rectangle"/>
          <p:cNvSpPr/>
          <p:nvPr>
            <p:ph type="body" sz="quarter" idx="13"/>
          </p:nvPr>
        </p:nvSpPr>
        <p:spPr>
          <a:xfrm>
            <a:off x="342900" y="1879600"/>
            <a:ext cx="9474200" cy="647700"/>
          </a:xfrm>
          <a:prstGeom prst="roundRect">
            <a:avLst>
              <a:gd name="adj" fmla="val 29412"/>
            </a:avLst>
          </a:prstGeom>
          <a:ln w="76200">
            <a:solidFill>
              <a:srgbClr val="008F00"/>
            </a:solidFill>
          </a:ln>
        </p:spPr>
        <p:txBody>
          <a:bodyPr lIns="38100" tIns="38100" rIns="38100" bIns="38100" anchor="ctr"/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solidFill>
                  <a:srgbClr val="4F7A28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4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/>
          <p:nvPr>
            <p:ph type="title"/>
          </p:nvPr>
        </p:nvSpPr>
        <p:spPr>
          <a:xfrm>
            <a:off x="292100" y="1104900"/>
            <a:ext cx="9575800" cy="2578100"/>
          </a:xfrm>
          <a:prstGeom prst="rect">
            <a:avLst/>
          </a:prstGeom>
        </p:spPr>
        <p:txBody>
          <a:bodyPr lIns="38100" tIns="38100" rIns="38100" bIns="38100" anchor="b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3" name="Body Level One…"/>
          <p:cNvSpPr txBox="1"/>
          <p:nvPr>
            <p:ph type="body" sz="half" idx="1"/>
          </p:nvPr>
        </p:nvSpPr>
        <p:spPr>
          <a:xfrm>
            <a:off x="457200" y="4559300"/>
            <a:ext cx="9232900" cy="2578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57200">
              <a:spcBef>
                <a:spcPts val="0"/>
              </a:spcBef>
              <a:buSzTx/>
              <a:buNone/>
              <a:defRPr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Text"/>
          <p:cNvSpPr txBox="1"/>
          <p:nvPr>
            <p:ph type="title"/>
          </p:nvPr>
        </p:nvSpPr>
        <p:spPr>
          <a:xfrm>
            <a:off x="330200" y="203200"/>
            <a:ext cx="9283700" cy="14732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50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2" name="Body Level One…"/>
          <p:cNvSpPr txBox="1"/>
          <p:nvPr>
            <p:ph type="body" idx="1"/>
          </p:nvPr>
        </p:nvSpPr>
        <p:spPr>
          <a:xfrm>
            <a:off x="330200" y="1752600"/>
            <a:ext cx="9283700" cy="48768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1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8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-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9385300" y="72644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3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-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xfrm>
            <a:off x="9385300" y="72644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lear Earthtone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1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onl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0" name="Slide Number"/>
          <p:cNvSpPr txBox="1"/>
          <p:nvPr>
            <p:ph type="sldNum" sz="quarter" idx="2"/>
          </p:nvPr>
        </p:nvSpPr>
        <p:spPr>
          <a:xfrm>
            <a:off x="9791700" y="72390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8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7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6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6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5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1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5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4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3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2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0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8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itle Text"/>
          <p:cNvSpPr txBox="1"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</p:spPr>
        <p:txBody>
          <a:bodyPr/>
          <a:lstStyle>
            <a:lvl1pPr marL="0" marR="0" defTabSz="457200">
              <a:defRPr b="0" sz="640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7" name="Body Level One…"/>
          <p:cNvSpPr txBox="1"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anchor="ctr"/>
          <a:lstStyle>
            <a:lvl1pPr marL="889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457200">
              <a:spcBef>
                <a:spcPts val="1900"/>
              </a:spcBef>
              <a:buSzPct val="171000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457200">
              <a:spcBef>
                <a:spcPts val="1900"/>
              </a:spcBef>
              <a:buSzPct val="171000"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xfrm>
            <a:off x="4927600" y="7226300"/>
            <a:ext cx="292100" cy="304800"/>
          </a:xfrm>
          <a:prstGeom prst="rect">
            <a:avLst/>
          </a:prstGeom>
        </p:spPr>
        <p:txBody>
          <a:bodyPr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6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5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2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utline"/>
          <p:cNvSpPr txBox="1"/>
          <p:nvPr/>
        </p:nvSpPr>
        <p:spPr>
          <a:xfrm>
            <a:off x="464618" y="254000"/>
            <a:ext cx="9220201" cy="800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>
              <a:defRPr b="1" sz="4800">
                <a:solidFill>
                  <a:srgbClr val="0078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Outline</a:t>
            </a:r>
          </a:p>
        </p:txBody>
      </p:sp>
      <p:sp>
        <p:nvSpPr>
          <p:cNvPr id="65" name="&quot;Universal Schema&quot; for representation &amp; reasoning…"/>
          <p:cNvSpPr txBox="1"/>
          <p:nvPr/>
        </p:nvSpPr>
        <p:spPr>
          <a:xfrm>
            <a:off x="260350" y="1245601"/>
            <a:ext cx="9892614" cy="707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 lvl="1" marL="660400" indent="-406400">
              <a:spcBef>
                <a:spcPts val="1600"/>
              </a:spcBef>
              <a:buSzPct val="100000"/>
              <a:buChar char="•"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"Universal Schema" for representation &amp; reasoning</a:t>
            </a:r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Universal schema relations &amp; entity types </a:t>
            </a:r>
            <a:r>
              <a:rPr spc="-44" sz="2200">
                <a:solidFill>
                  <a:srgbClr val="929292"/>
                </a:solidFill>
              </a:rPr>
              <a:t>[AKBC’12'13, NAACL’13]</a:t>
            </a:r>
            <a:endParaRPr sz="2200"/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Universal schema mechanics and learning</a:t>
            </a:r>
            <a:endParaRPr sz="2200"/>
          </a:p>
          <a:p>
            <a:pPr lvl="2" marL="1016976" indent="-343876">
              <a:spcBef>
                <a:spcPts val="800"/>
              </a:spcBef>
              <a:buSzPct val="100000"/>
              <a:buFont typeface="Helvetica Neue"/>
              <a:buChar char="-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00"/>
              <a:t>"</a:t>
            </a:r>
            <a:r>
              <a:t>Row-less" parameterization: </a:t>
            </a:r>
            <a:r>
              <a:rPr>
                <a:solidFill>
                  <a:srgbClr val="53585F"/>
                </a:solidFill>
              </a:rPr>
              <a:t>scalability &amp; new entities</a:t>
            </a:r>
            <a:r>
              <a:t> </a:t>
            </a:r>
            <a:r>
              <a:rPr sz="2200">
                <a:solidFill>
                  <a:srgbClr val="929292"/>
                </a:solidFill>
              </a:rPr>
              <a:t>[2016]</a:t>
            </a:r>
            <a:endParaRPr sz="2200"/>
          </a:p>
          <a:p>
            <a:pPr lvl="2" marL="1045633" indent="-372533">
              <a:spcBef>
                <a:spcPts val="800"/>
              </a:spcBef>
              <a:buSzPct val="100000"/>
              <a:buFont typeface="Helvetica Neue"/>
              <a:buChar char="-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200"/>
              <a:t>"</a:t>
            </a:r>
            <a:r>
              <a:t>Column-less" LSTM composition</a:t>
            </a:r>
            <a:r>
              <a:rPr>
                <a:solidFill>
                  <a:srgbClr val="53585F"/>
                </a:solidFill>
              </a:rPr>
              <a:t>, new relations</a:t>
            </a:r>
            <a:r>
              <a:t>  </a:t>
            </a:r>
            <a:r>
              <a:rPr sz="2200">
                <a:solidFill>
                  <a:srgbClr val="929292"/>
                </a:solidFill>
              </a:rPr>
              <a:t>[2016]</a:t>
            </a:r>
            <a:endParaRPr>
              <a:solidFill>
                <a:srgbClr val="929292"/>
              </a:solidFill>
            </a:endParaRPr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Multi-hop reasoning </a:t>
            </a:r>
            <a:r>
              <a:rPr sz="2200">
                <a:solidFill>
                  <a:srgbClr val="929292"/>
                </a:solidFill>
              </a:rPr>
              <a:t>[ACL 2015]</a:t>
            </a:r>
            <a:endParaRPr sz="2400"/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… RL to search for proofs in text evidence</a:t>
            </a:r>
            <a:r>
              <a:rPr sz="2200"/>
              <a:t> </a:t>
            </a:r>
            <a:r>
              <a:rPr sz="2200">
                <a:solidFill>
                  <a:srgbClr val="929292"/>
                </a:solidFill>
              </a:rPr>
              <a:t>[2017]</a:t>
            </a:r>
            <a:endParaRPr sz="2400"/>
          </a:p>
          <a:p>
            <a:pPr lvl="2" marL="1079500" indent="-406400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200">
              <a:solidFill>
                <a:srgbClr val="929292"/>
              </a:solidFill>
            </a:endParaRPr>
          </a:p>
          <a:p>
            <a:pPr lvl="2" marL="1079500" indent="-406400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400"/>
          </a:p>
          <a:p>
            <a:pPr lvl="1" marL="629138" indent="-375138">
              <a:spcBef>
                <a:spcPts val="1600"/>
              </a:spcBef>
              <a:buSzPct val="100000"/>
              <a:buChar char="•"/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Text to Entities</a:t>
            </a:r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Fast named entity extraction with Dilated CNNs</a:t>
            </a:r>
            <a:r>
              <a:rPr sz="2400">
                <a:solidFill>
                  <a:srgbClr val="A6AAA9"/>
                </a:solidFill>
              </a:rPr>
              <a:t> </a:t>
            </a:r>
            <a:r>
              <a:rPr sz="2200">
                <a:solidFill>
                  <a:srgbClr val="A6AAA9"/>
                </a:solidFill>
              </a:rPr>
              <a:t>[EMNLP 2017]</a:t>
            </a:r>
            <a:endParaRPr sz="2200">
              <a:solidFill>
                <a:srgbClr val="A6AAA9"/>
              </a:solidFill>
            </a:endParaRPr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Scalable, non-greedy entity resolution</a:t>
            </a:r>
            <a:r>
              <a:rPr sz="2400">
                <a:solidFill>
                  <a:srgbClr val="A6AAA9"/>
                </a:solidFill>
              </a:rPr>
              <a:t> "</a:t>
            </a:r>
            <a:r>
              <a:rPr sz="2200">
                <a:solidFill>
                  <a:srgbClr val="A6AAA9"/>
                </a:solidFill>
              </a:rPr>
              <a:t>PERCH"  [KDD 2017]</a:t>
            </a:r>
            <a:endParaRPr sz="2200">
              <a:solidFill>
                <a:srgbClr val="A6AAA9"/>
              </a:solidFill>
            </a:endParaRPr>
          </a:p>
          <a:p>
            <a:pPr lvl="2" marL="1048238" indent="-375138">
              <a:spcBef>
                <a:spcPts val="800"/>
              </a:spcBef>
              <a:buSzPct val="100000"/>
              <a:buFont typeface="Helvetica Neue"/>
              <a:buChar char="-"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/>
              <a:t>Interpreting Input sentences with LSTMs in RelNets </a:t>
            </a:r>
            <a:r>
              <a:rPr sz="2200">
                <a:solidFill>
                  <a:srgbClr val="929292"/>
                </a:solidFill>
              </a:rPr>
              <a:t>[ArXiv 2017]</a:t>
            </a:r>
            <a:endParaRPr sz="2200">
              <a:solidFill>
                <a:srgbClr val="929292"/>
              </a:solidFill>
            </a:endParaRPr>
          </a:p>
          <a:p>
            <a:pPr>
              <a:spcBef>
                <a:spcPts val="800"/>
              </a:spcBef>
              <a:defRPr b="1" sz="2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200">
              <a:solidFill>
                <a:srgbClr val="A6AAA9"/>
              </a:solidFill>
            </a:endParaRPr>
          </a:p>
        </p:txBody>
      </p:sp>
      <p:sp>
        <p:nvSpPr>
          <p:cNvPr id="66" name="Rounded Rectangle"/>
          <p:cNvSpPr/>
          <p:nvPr>
            <p:ph type="body" sz="quarter" idx="13"/>
          </p:nvPr>
        </p:nvSpPr>
        <p:spPr>
          <a:xfrm>
            <a:off x="419100" y="6695235"/>
            <a:ext cx="9321800" cy="495301"/>
          </a:xfrm>
          <a:prstGeom prst="roundRect">
            <a:avLst>
              <a:gd name="adj" fmla="val 38462"/>
            </a:avLst>
          </a:prstGeom>
          <a:ln w="76200">
            <a:solidFill>
              <a:srgbClr val="008F00"/>
            </a:solidFill>
          </a:ln>
        </p:spPr>
        <p:txBody>
          <a:bodyPr lIns="38100" tIns="38100" rIns="38100" bIns="38100" anchor="ctr"/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solidFill>
                  <a:srgbClr val="4F7A28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1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28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itle Text"/>
          <p:cNvSpPr txBox="1"/>
          <p:nvPr>
            <p:ph type="title"/>
          </p:nvPr>
        </p:nvSpPr>
        <p:spPr>
          <a:xfrm>
            <a:off x="139700" y="0"/>
            <a:ext cx="9880600" cy="20828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defTabSz="914400">
              <a:defRPr sz="4800">
                <a:solidFill>
                  <a:srgbClr val="007879"/>
                </a:solidFill>
                <a:uFill>
                  <a:solidFill>
                    <a:srgbClr val="007879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7" name="Body Level One…"/>
          <p:cNvSpPr txBox="1"/>
          <p:nvPr>
            <p:ph type="body" idx="1"/>
          </p:nvPr>
        </p:nvSpPr>
        <p:spPr>
          <a:xfrm>
            <a:off x="431800" y="2108200"/>
            <a:ext cx="9296400" cy="5511800"/>
          </a:xfrm>
          <a:prstGeom prst="rect">
            <a:avLst/>
          </a:prstGeom>
        </p:spPr>
        <p:txBody>
          <a:bodyPr lIns="38100" tIns="38100" rIns="38100" bIns="38100"/>
          <a:lstStyle>
            <a:lvl1pPr marL="622300" marR="0" indent="-406400" defTabSz="914400">
              <a:spcBef>
                <a:spcPts val="1600"/>
              </a:spcBef>
              <a:buClr>
                <a:srgbClr val="000000"/>
              </a:buClr>
              <a:buFont typeface="Helvetica Neue"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1400" marR="0" indent="-406400" defTabSz="914400">
              <a:spcBef>
                <a:spcPts val="1000"/>
              </a:spcBef>
              <a:buClr>
                <a:srgbClr val="000000"/>
              </a:buClr>
              <a:buSzPct val="150000"/>
              <a:buFont typeface="Helvetica Neue"/>
              <a:buChar char="-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09700" marR="0" indent="-355600" defTabSz="914400">
              <a:spcBef>
                <a:spcPts val="800"/>
              </a:spcBef>
              <a:buClr>
                <a:srgbClr val="000000"/>
              </a:buClr>
              <a:buSzPct val="69000"/>
              <a:buFont typeface="Zapf Dingbats"/>
              <a:buChar char="✦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90700" marR="0" indent="-381000" defTabSz="914400">
              <a:spcBef>
                <a:spcPts val="800"/>
              </a:spcBef>
              <a:buClr>
                <a:srgbClr val="000000"/>
              </a:buClr>
              <a:buSzPct val="80000"/>
              <a:buFont typeface="Lucida Grande"/>
              <a:buChar char="‣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46300" marR="0" indent="-355600" defTabSz="914400">
              <a:spcBef>
                <a:spcPts val="800"/>
              </a:spcBef>
              <a:buClr>
                <a:srgbClr val="000000"/>
              </a:buClr>
              <a:buSzPct val="64000"/>
              <a:buFont typeface="Zapf Dingbats"/>
              <a:buChar char="✤"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lide Number"/>
          <p:cNvSpPr txBox="1"/>
          <p:nvPr>
            <p:ph type="sldNum" sz="quarter" idx="2"/>
          </p:nvPr>
        </p:nvSpPr>
        <p:spPr>
          <a:xfrm>
            <a:off x="4938115" y="7150100"/>
            <a:ext cx="283770" cy="275133"/>
          </a:xfrm>
          <a:prstGeom prst="rect">
            <a:avLst/>
          </a:prstGeom>
        </p:spPr>
        <p:txBody>
          <a:bodyPr/>
          <a:lstStyle>
            <a:lvl1pPr defTabSz="584200">
              <a:defRPr b="0"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4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2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3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1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2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0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8" name="Body Level One…"/>
          <p:cNvSpPr txBox="1"/>
          <p:nvPr>
            <p:ph type="body" idx="1"/>
          </p:nvPr>
        </p:nvSpPr>
        <p:spPr>
          <a:xfrm>
            <a:off x="431800" y="2108200"/>
            <a:ext cx="9296400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9" name="Slide Number"/>
          <p:cNvSpPr txBox="1"/>
          <p:nvPr>
            <p:ph type="sldNum" sz="quarter" idx="2"/>
          </p:nvPr>
        </p:nvSpPr>
        <p:spPr>
          <a:xfrm>
            <a:off x="9512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292100" y="1104900"/>
            <a:ext cx="9575800" cy="2578100"/>
          </a:xfrm>
          <a:prstGeom prst="rect">
            <a:avLst/>
          </a:prstGeom>
        </p:spPr>
        <p:txBody>
          <a:bodyPr lIns="38100" tIns="38100" rIns="38100" bIns="38100" anchor="b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457200" y="4559300"/>
            <a:ext cx="9232900" cy="2578100"/>
          </a:xfrm>
          <a:prstGeom prst="rect">
            <a:avLst/>
          </a:prstGeom>
        </p:spPr>
        <p:txBody>
          <a:bodyPr lIns="38100" tIns="38100" rIns="38100" bIns="38100"/>
          <a:lstStyle>
            <a:lvl1pPr marL="0" marR="0" indent="0" algn="ctr" defTabSz="457200">
              <a:spcBef>
                <a:spcPts val="0"/>
              </a:spcBef>
              <a:buSzTx/>
              <a:buNone/>
              <a:defRPr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457200">
              <a:spcBef>
                <a:spcPts val="0"/>
              </a:spcBef>
              <a:buSzTx/>
              <a:buNone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itle Text"/>
          <p:cNvSpPr txBox="1"/>
          <p:nvPr>
            <p:ph type="title"/>
          </p:nvPr>
        </p:nvSpPr>
        <p:spPr>
          <a:xfrm>
            <a:off x="139700" y="203200"/>
            <a:ext cx="9880600" cy="8890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7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itle Text"/>
          <p:cNvSpPr txBox="1"/>
          <p:nvPr>
            <p:ph type="title"/>
          </p:nvPr>
        </p:nvSpPr>
        <p:spPr>
          <a:xfrm>
            <a:off x="139700" y="203200"/>
            <a:ext cx="9880600" cy="8890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5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marR="0" indent="-381000" defTabSz="457200">
              <a:spcBef>
                <a:spcPts val="8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400"/>
              </a:spcBef>
              <a:buSzPct val="6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330200" defTabSz="457200">
              <a:spcBef>
                <a:spcPts val="2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08200" marR="0" indent="-304800" defTabSz="457200">
              <a:spcBef>
                <a:spcPts val="200"/>
              </a:spcBef>
              <a:buSzPct val="60000"/>
              <a:buFont typeface="Zapf Dingbats"/>
              <a:buChar char="✤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itle Text"/>
          <p:cNvSpPr txBox="1"/>
          <p:nvPr>
            <p:ph type="title"/>
          </p:nvPr>
        </p:nvSpPr>
        <p:spPr>
          <a:xfrm>
            <a:off x="744140" y="94169"/>
            <a:ext cx="8671720" cy="1090842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584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14" name="Body Level One…"/>
          <p:cNvSpPr txBox="1"/>
          <p:nvPr>
            <p:ph type="body" idx="1"/>
          </p:nvPr>
        </p:nvSpPr>
        <p:spPr>
          <a:xfrm>
            <a:off x="744140" y="1394747"/>
            <a:ext cx="8671720" cy="5874492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321027" marR="0" indent="-321027" defTabSz="584200">
              <a:spcBef>
                <a:spcPts val="1000"/>
              </a:spcBef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65527" marR="0" indent="-321027" defTabSz="584200">
              <a:spcBef>
                <a:spcPts val="1000"/>
              </a:spcBef>
              <a:buChar char="-"/>
              <a:defRPr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10027" marR="0" indent="-321027" defTabSz="584200">
              <a:spcBef>
                <a:spcPts val="1000"/>
              </a:spcBef>
              <a:buSzPct val="75000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54527" marR="0" indent="-321027" defTabSz="584200">
              <a:spcBef>
                <a:spcPts val="1000"/>
              </a:spcBef>
              <a:buSzPct val="75000"/>
              <a:buChar char="•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99027" marR="0" indent="-321027" defTabSz="584200">
              <a:spcBef>
                <a:spcPts val="1000"/>
              </a:spcBef>
              <a:buSzPct val="75000"/>
              <a:buChar char="•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5" name="Slide Number"/>
          <p:cNvSpPr txBox="1"/>
          <p:nvPr>
            <p:ph type="sldNum" sz="quarter" idx="2"/>
          </p:nvPr>
        </p:nvSpPr>
        <p:spPr>
          <a:xfrm>
            <a:off x="4944267" y="7228085"/>
            <a:ext cx="261544" cy="257176"/>
          </a:xfrm>
          <a:prstGeom prst="rect">
            <a:avLst/>
          </a:prstGeom>
        </p:spPr>
        <p:txBody>
          <a:bodyPr lIns="39687" tIns="39687" rIns="39687" bIns="39687"/>
          <a:lstStyle>
            <a:lvl1pPr defTabSz="584200">
              <a:defRPr b="0"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itle Text"/>
          <p:cNvSpPr txBox="1"/>
          <p:nvPr>
            <p:ph type="title"/>
          </p:nvPr>
        </p:nvSpPr>
        <p:spPr>
          <a:xfrm>
            <a:off x="139700" y="203200"/>
            <a:ext cx="9880601" cy="889001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3" name="Body Level One…"/>
          <p:cNvSpPr txBox="1"/>
          <p:nvPr>
            <p:ph type="body" idx="1"/>
          </p:nvPr>
        </p:nvSpPr>
        <p:spPr>
          <a:xfrm>
            <a:off x="431800" y="1371600"/>
            <a:ext cx="9296401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37822" marR="0" indent="-383822" defTabSz="457200">
              <a:spcBef>
                <a:spcPts val="16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30287" marR="0" indent="-357187" defTabSz="457200">
              <a:spcBef>
                <a:spcPts val="8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4093" marR="0" indent="-331893" defTabSz="457200">
              <a:spcBef>
                <a:spcPts val="400"/>
              </a:spcBef>
              <a:buSzPct val="6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54414" marR="0" indent="-306614" defTabSz="457200">
              <a:spcBef>
                <a:spcPts val="200"/>
              </a:spcBef>
              <a:buSzPct val="80000"/>
              <a:buFont typeface="Lucida Grande"/>
              <a:buChar char="‣"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84753" marR="0" indent="-281353" defTabSz="457200">
              <a:spcBef>
                <a:spcPts val="200"/>
              </a:spcBef>
              <a:buSzPct val="60000"/>
              <a:buFont typeface="Zapf Dingbats"/>
              <a:buChar char="✤"/>
              <a:defRPr sz="2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4" name="Slide Number"/>
          <p:cNvSpPr txBox="1"/>
          <p:nvPr>
            <p:ph type="sldNum" sz="quarter" idx="2"/>
          </p:nvPr>
        </p:nvSpPr>
        <p:spPr>
          <a:xfrm>
            <a:off x="4952999" y="7251700"/>
            <a:ext cx="241301" cy="2540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defTabSz="457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itle Text"/>
          <p:cNvSpPr txBox="1"/>
          <p:nvPr>
            <p:ph type="title"/>
          </p:nvPr>
        </p:nvSpPr>
        <p:spPr>
          <a:xfrm>
            <a:off x="138906" y="198437"/>
            <a:ext cx="9882188" cy="823517"/>
          </a:xfrm>
          <a:prstGeom prst="rect">
            <a:avLst/>
          </a:prstGeom>
        </p:spPr>
        <p:txBody>
          <a:bodyPr lIns="29765" tIns="29765" rIns="29765" bIns="29765">
            <a:normAutofit fontScale="100000" lnSpcReduction="0"/>
          </a:bodyPr>
          <a:lstStyle>
            <a:lvl1pPr marL="0" marR="0" defTabSz="584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2" name="Slide Number"/>
          <p:cNvSpPr txBox="1"/>
          <p:nvPr>
            <p:ph type="sldNum" sz="quarter" idx="2"/>
          </p:nvPr>
        </p:nvSpPr>
        <p:spPr>
          <a:xfrm>
            <a:off x="4962723" y="7282656"/>
            <a:ext cx="224632" cy="237332"/>
          </a:xfrm>
          <a:prstGeom prst="rect">
            <a:avLst/>
          </a:prstGeom>
        </p:spPr>
        <p:txBody>
          <a:bodyPr lIns="29765" tIns="29765" rIns="29765" bIns="29765"/>
          <a:lstStyle>
            <a:lvl1pPr defTabSz="584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 Text"/>
          <p:cNvSpPr txBox="1"/>
          <p:nvPr>
            <p:ph type="title"/>
          </p:nvPr>
        </p:nvSpPr>
        <p:spPr>
          <a:xfrm>
            <a:off x="744140" y="94169"/>
            <a:ext cx="8671720" cy="1090842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584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0" name="Body Level One…"/>
          <p:cNvSpPr txBox="1"/>
          <p:nvPr>
            <p:ph type="body" idx="1"/>
          </p:nvPr>
        </p:nvSpPr>
        <p:spPr>
          <a:xfrm>
            <a:off x="744140" y="1394747"/>
            <a:ext cx="8671720" cy="5874492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345722" marR="0" indent="-345722" defTabSz="584200">
              <a:spcBef>
                <a:spcPts val="1000"/>
              </a:spcBef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90222" marR="0" indent="-345722" defTabSz="584200">
              <a:spcBef>
                <a:spcPts val="1000"/>
              </a:spcBef>
              <a:buChar char="-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34722" marR="0" indent="-345722" defTabSz="584200">
              <a:spcBef>
                <a:spcPts val="1000"/>
              </a:spcBef>
              <a:buSzPct val="75000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79222" marR="0" indent="-345722" defTabSz="584200">
              <a:spcBef>
                <a:spcPts val="1000"/>
              </a:spcBef>
              <a:buSzPct val="75000"/>
              <a:buChar char="•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23722" marR="0" indent="-345722" defTabSz="584200">
              <a:spcBef>
                <a:spcPts val="1000"/>
              </a:spcBef>
              <a:buSzPct val="75000"/>
              <a:buChar char="•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Slide Number"/>
          <p:cNvSpPr txBox="1"/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584200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">
    <p:bg>
      <p:bgPr>
        <a:solidFill>
          <a:srgbClr val="FAF4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itle Text"/>
          <p:cNvSpPr txBox="1"/>
          <p:nvPr>
            <p:ph type="title"/>
          </p:nvPr>
        </p:nvSpPr>
        <p:spPr>
          <a:xfrm>
            <a:off x="139700" y="203200"/>
            <a:ext cx="9880600" cy="9779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49" name="Body Level One…"/>
          <p:cNvSpPr txBox="1"/>
          <p:nvPr>
            <p:ph type="body" idx="1"/>
          </p:nvPr>
        </p:nvSpPr>
        <p:spPr>
          <a:xfrm>
            <a:off x="431800" y="1371600"/>
            <a:ext cx="9296400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600"/>
              </a:spcBef>
              <a:defRPr sz="3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000"/>
              </a:spcBef>
              <a:buSzPct val="150000"/>
              <a:buChar char="-"/>
              <a:defRPr sz="32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800"/>
              </a:spcBef>
              <a:buSzPct val="70000"/>
              <a:buFont typeface="Zapf Dingbats"/>
              <a:buChar char="✦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800"/>
              </a:spcBef>
              <a:buSzPct val="80000"/>
              <a:buFont typeface="Lucida Grande"/>
              <a:buChar char="‣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800"/>
              </a:spcBef>
              <a:buSzPct val="65000"/>
              <a:buFont typeface="Zapf Dingbats"/>
              <a:buChar char="✤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0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bg>
      <p:bgPr>
        <a:solidFill>
          <a:srgbClr val="E6E0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itle Text"/>
          <p:cNvSpPr txBox="1"/>
          <p:nvPr>
            <p:ph type="title"/>
          </p:nvPr>
        </p:nvSpPr>
        <p:spPr>
          <a:xfrm>
            <a:off x="139700" y="203200"/>
            <a:ext cx="9880600" cy="8255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lide Number"/>
          <p:cNvSpPr txBox="1"/>
          <p:nvPr>
            <p:ph type="sldNum" sz="quarter" idx="2"/>
          </p:nvPr>
        </p:nvSpPr>
        <p:spPr>
          <a:xfrm>
            <a:off x="7281333" y="7027333"/>
            <a:ext cx="444501" cy="468574"/>
          </a:xfrm>
          <a:prstGeom prst="rect">
            <a:avLst/>
          </a:prstGeom>
        </p:spPr>
        <p:txBody>
          <a:bodyPr/>
          <a:lstStyle>
            <a:lvl1pPr algn="l" defTabSz="1016000">
              <a:defRPr b="0"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66" name="Title Text"/>
          <p:cNvSpPr txBox="1"/>
          <p:nvPr>
            <p:ph type="title"/>
          </p:nvPr>
        </p:nvSpPr>
        <p:spPr>
          <a:xfrm>
            <a:off x="338666" y="169333"/>
            <a:ext cx="9482668" cy="127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>
              <a:defRPr>
                <a:solidFill>
                  <a:srgbClr val="00808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7281333" y="7027333"/>
            <a:ext cx="444501" cy="468574"/>
          </a:xfrm>
          <a:prstGeom prst="rect">
            <a:avLst/>
          </a:prstGeom>
        </p:spPr>
        <p:txBody>
          <a:bodyPr/>
          <a:lstStyle>
            <a:lvl1pPr algn="l" defTabSz="1016000">
              <a:defRPr b="0"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74" name="Title Text"/>
          <p:cNvSpPr txBox="1"/>
          <p:nvPr>
            <p:ph type="title"/>
          </p:nvPr>
        </p:nvSpPr>
        <p:spPr>
          <a:xfrm>
            <a:off x="338666" y="169333"/>
            <a:ext cx="9482668" cy="127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>
              <a:defRPr>
                <a:solidFill>
                  <a:srgbClr val="00808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5" name="Body Level One…"/>
          <p:cNvSpPr txBox="1"/>
          <p:nvPr>
            <p:ph type="body" idx="1"/>
          </p:nvPr>
        </p:nvSpPr>
        <p:spPr>
          <a:xfrm>
            <a:off x="761999" y="1693333"/>
            <a:ext cx="8636002" cy="508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67392" marR="0" indent="-367392">
              <a:buChar char="»"/>
              <a:defRPr>
                <a:uFillTx/>
              </a:defRPr>
            </a:lvl1pPr>
            <a:lvl2pPr marL="814387" marR="0" indent="-357187">
              <a:spcBef>
                <a:spcPts val="700"/>
              </a:spcBef>
              <a:defRPr sz="3000">
                <a:uFillTx/>
              </a:defRPr>
            </a:lvl2pPr>
            <a:lvl3pPr marL="1257300" marR="0" indent="-342900">
              <a:spcBef>
                <a:spcPts val="700"/>
              </a:spcBef>
              <a:defRPr sz="3000">
                <a:uFillTx/>
              </a:defRPr>
            </a:lvl3pPr>
            <a:lvl4pPr marL="1752600" marR="0" indent="-381000">
              <a:spcBef>
                <a:spcPts val="700"/>
              </a:spcBef>
              <a:defRPr sz="3000">
                <a:uFillTx/>
              </a:defRPr>
            </a:lvl4pPr>
            <a:lvl5pPr marL="2209800" marR="0" indent="-381000">
              <a:spcBef>
                <a:spcPts val="700"/>
              </a:spcBef>
              <a:defRPr sz="30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/>
          <p:nvPr>
            <p:ph type="title"/>
          </p:nvPr>
        </p:nvSpPr>
        <p:spPr>
          <a:xfrm>
            <a:off x="139700" y="203200"/>
            <a:ext cx="9880600" cy="1676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8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half" idx="1"/>
          </p:nvPr>
        </p:nvSpPr>
        <p:spPr>
          <a:xfrm>
            <a:off x="254000" y="2159000"/>
            <a:ext cx="4838700" cy="51308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60400" marR="0" indent="-406400" defTabSz="457200">
              <a:spcBef>
                <a:spcPts val="18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79500" marR="0" indent="-406400" defTabSz="457200">
              <a:spcBef>
                <a:spcPts val="18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7800" marR="0" indent="-355600" defTabSz="457200">
              <a:spcBef>
                <a:spcPts val="1800"/>
              </a:spcBef>
              <a:buSzPct val="7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indent="-381000" defTabSz="457200">
              <a:spcBef>
                <a:spcPts val="18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84400" marR="0" indent="-355600" defTabSz="457200">
              <a:spcBef>
                <a:spcPts val="1800"/>
              </a:spcBef>
              <a:buSzPct val="65000"/>
              <a:buFont typeface="Zapf Dingbats"/>
              <a:buChar char="✤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4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lide Number"/>
          <p:cNvSpPr txBox="1"/>
          <p:nvPr>
            <p:ph type="sldNum" sz="quarter" idx="2"/>
          </p:nvPr>
        </p:nvSpPr>
        <p:spPr>
          <a:xfrm>
            <a:off x="7281333" y="7027333"/>
            <a:ext cx="444501" cy="468574"/>
          </a:xfrm>
          <a:prstGeom prst="rect">
            <a:avLst/>
          </a:prstGeom>
        </p:spPr>
        <p:txBody>
          <a:bodyPr/>
          <a:lstStyle>
            <a:lvl1pPr algn="l" defTabSz="1016000">
              <a:defRPr b="0"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83" name="Title Text"/>
          <p:cNvSpPr txBox="1"/>
          <p:nvPr>
            <p:ph type="title"/>
          </p:nvPr>
        </p:nvSpPr>
        <p:spPr>
          <a:xfrm>
            <a:off x="761999" y="2367138"/>
            <a:ext cx="8636002" cy="16333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>
              <a:defRPr>
                <a:solidFill>
                  <a:srgbClr val="008080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4" name="Body Level One…"/>
          <p:cNvSpPr txBox="1"/>
          <p:nvPr>
            <p:ph type="body" sz="quarter" idx="1"/>
          </p:nvPr>
        </p:nvSpPr>
        <p:spPr>
          <a:xfrm>
            <a:off x="1523999" y="4318000"/>
            <a:ext cx="7112001" cy="19473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indent="0" algn="ctr">
              <a:buSzTx/>
              <a:buNone/>
              <a:defRPr>
                <a:uFillTx/>
              </a:defRPr>
            </a:lvl1pPr>
            <a:lvl2pPr marL="0" marR="0" indent="457200" algn="ctr">
              <a:spcBef>
                <a:spcPts val="700"/>
              </a:spcBef>
              <a:buSzTx/>
              <a:buNone/>
              <a:defRPr sz="3000">
                <a:uFillTx/>
              </a:defRPr>
            </a:lvl2pPr>
            <a:lvl3pPr marL="0" marR="0" indent="914400" algn="ctr">
              <a:spcBef>
                <a:spcPts val="700"/>
              </a:spcBef>
              <a:buSzTx/>
              <a:buNone/>
              <a:defRPr sz="3000">
                <a:uFillTx/>
              </a:defRPr>
            </a:lvl3pPr>
            <a:lvl4pPr marL="0" marR="0" indent="1371600" algn="ctr">
              <a:spcBef>
                <a:spcPts val="700"/>
              </a:spcBef>
              <a:buSzTx/>
              <a:buNone/>
              <a:defRPr sz="3000">
                <a:uFillTx/>
              </a:defRPr>
            </a:lvl4pPr>
            <a:lvl5pPr marL="0" marR="0" indent="1828800" algn="ctr">
              <a:spcBef>
                <a:spcPts val="700"/>
              </a:spcBef>
              <a:buSzTx/>
              <a:buNone/>
              <a:defRPr sz="3000"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bg>
      <p:bgPr>
        <a:solidFill>
          <a:srgbClr val="9FD4D7">
            <a:alpha val="1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Text"/>
          <p:cNvSpPr txBox="1"/>
          <p:nvPr>
            <p:ph type="title"/>
          </p:nvPr>
        </p:nvSpPr>
        <p:spPr>
          <a:xfrm>
            <a:off x="761999" y="2367139"/>
            <a:ext cx="8636002" cy="16333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defTabSz="508000">
              <a:defRPr b="0" sz="4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2" name="Body Level One…"/>
          <p:cNvSpPr txBox="1"/>
          <p:nvPr>
            <p:ph type="body" sz="quarter" idx="1"/>
          </p:nvPr>
        </p:nvSpPr>
        <p:spPr>
          <a:xfrm>
            <a:off x="1523999" y="4318000"/>
            <a:ext cx="7112001" cy="19473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indent="0" algn="ctr" defTabSz="508000">
              <a:spcBef>
                <a:spcPts val="800"/>
              </a:spcBef>
              <a:buSzTx/>
              <a:buNone/>
              <a:defRPr sz="3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508000">
              <a:spcBef>
                <a:spcPts val="800"/>
              </a:spcBef>
              <a:buSzTx/>
              <a:buNone/>
              <a:defRPr sz="3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508000">
              <a:spcBef>
                <a:spcPts val="800"/>
              </a:spcBef>
              <a:buSzTx/>
              <a:buNone/>
              <a:defRPr sz="3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508000">
              <a:spcBef>
                <a:spcPts val="800"/>
              </a:spcBef>
              <a:buSzTx/>
              <a:buNone/>
              <a:defRPr sz="3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508000">
              <a:spcBef>
                <a:spcPts val="800"/>
              </a:spcBef>
              <a:buSzTx/>
              <a:buNone/>
              <a:defRPr sz="34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3" name="Slide Number"/>
          <p:cNvSpPr txBox="1"/>
          <p:nvPr>
            <p:ph type="sldNum" sz="quarter" idx="2"/>
          </p:nvPr>
        </p:nvSpPr>
        <p:spPr>
          <a:xfrm>
            <a:off x="9368184" y="7125760"/>
            <a:ext cx="283817" cy="279401"/>
          </a:xfrm>
          <a:prstGeom prst="rect">
            <a:avLst/>
          </a:prstGeom>
        </p:spPr>
        <p:txBody>
          <a:bodyPr anchor="ctr"/>
          <a:lstStyle>
            <a:lvl1pPr algn="r" defTabSz="508000">
              <a:defRPr b="0" sz="12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itle Text"/>
          <p:cNvSpPr txBox="1"/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456406">
              <a:defRPr b="0" sz="3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1" name="Body Level One…"/>
          <p:cNvSpPr txBox="1"/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</p:spPr>
        <p:txBody>
          <a:bodyPr lIns="39687" tIns="39687" rIns="39687" bIns="39687" anchor="ctr">
            <a:normAutofit fontScale="100000" lnSpcReduction="0"/>
          </a:bodyPr>
          <a:lstStyle>
            <a:lvl1pPr marL="345722" marR="0" indent="-345722" defTabSz="456406">
              <a:spcBef>
                <a:spcPts val="3200"/>
              </a:spcBef>
              <a:buSzPct val="75000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902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34722" marR="0" indent="-345722" defTabSz="456406">
              <a:spcBef>
                <a:spcPts val="3200"/>
              </a:spcBef>
              <a:buSzPct val="75000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792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237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2" name="Slide Number"/>
          <p:cNvSpPr txBox="1"/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itle Text"/>
          <p:cNvSpPr txBox="1"/>
          <p:nvPr>
            <p:ph type="title"/>
          </p:nvPr>
        </p:nvSpPr>
        <p:spPr>
          <a:xfrm>
            <a:off x="992187" y="1279921"/>
            <a:ext cx="8175626" cy="2579689"/>
          </a:xfrm>
          <a:prstGeom prst="rect">
            <a:avLst/>
          </a:prstGeom>
        </p:spPr>
        <p:txBody>
          <a:bodyPr lIns="39687" tIns="39687" rIns="39687" bIns="39687" anchor="b">
            <a:normAutofit fontScale="100000" lnSpcReduction="0"/>
          </a:bodyPr>
          <a:lstStyle>
            <a:lvl1pPr marL="0" marR="0" defTabSz="456406">
              <a:defRPr b="0" sz="6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0" name="Body Level One…"/>
          <p:cNvSpPr txBox="1"/>
          <p:nvPr>
            <p:ph type="body" sz="quarter" idx="1"/>
          </p:nvPr>
        </p:nvSpPr>
        <p:spPr>
          <a:xfrm>
            <a:off x="992187" y="3929062"/>
            <a:ext cx="8175626" cy="883048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indent="0" algn="ctr" defTabSz="456406">
              <a:spcBef>
                <a:spcPts val="0"/>
              </a:spcBef>
              <a:buSzTx/>
              <a:buNone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600" algn="ctr" defTabSz="456406">
              <a:spcBef>
                <a:spcPts val="0"/>
              </a:spcBef>
              <a:buSzTx/>
              <a:buNone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456406">
              <a:spcBef>
                <a:spcPts val="0"/>
              </a:spcBef>
              <a:buSzTx/>
              <a:buNone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456406">
              <a:spcBef>
                <a:spcPts val="0"/>
              </a:spcBef>
              <a:buSzTx/>
              <a:buNone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456406">
              <a:spcBef>
                <a:spcPts val="0"/>
              </a:spcBef>
              <a:buSzTx/>
              <a:buNone/>
              <a:defRPr sz="2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itle Text"/>
          <p:cNvSpPr txBox="1"/>
          <p:nvPr>
            <p:ph type="title"/>
          </p:nvPr>
        </p:nvSpPr>
        <p:spPr>
          <a:xfrm>
            <a:off x="744140" y="347265"/>
            <a:ext cx="8671720" cy="1686720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456406">
              <a:defRPr b="0" sz="6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9" name="Body Level One…"/>
          <p:cNvSpPr txBox="1"/>
          <p:nvPr>
            <p:ph type="body" idx="1"/>
          </p:nvPr>
        </p:nvSpPr>
        <p:spPr>
          <a:xfrm>
            <a:off x="744140" y="2033984"/>
            <a:ext cx="8671720" cy="4911329"/>
          </a:xfrm>
          <a:prstGeom prst="rect">
            <a:avLst/>
          </a:prstGeom>
        </p:spPr>
        <p:txBody>
          <a:bodyPr lIns="39687" tIns="39687" rIns="39687" bIns="39687" anchor="ctr">
            <a:normAutofit fontScale="100000" lnSpcReduction="0"/>
          </a:bodyPr>
          <a:lstStyle>
            <a:lvl1pPr marL="345722" marR="0" indent="-345722" defTabSz="456406">
              <a:spcBef>
                <a:spcPts val="3200"/>
              </a:spcBef>
              <a:buSzPct val="75000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902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34722" marR="0" indent="-345722" defTabSz="456406">
              <a:spcBef>
                <a:spcPts val="3200"/>
              </a:spcBef>
              <a:buSzPct val="75000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792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23722" marR="0" indent="-345722" defTabSz="456406">
              <a:spcBef>
                <a:spcPts val="3200"/>
              </a:spcBef>
              <a:buSzPct val="75000"/>
              <a:buChar char="•"/>
              <a:defRPr sz="28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0" name="Slide Number"/>
          <p:cNvSpPr txBox="1"/>
          <p:nvPr>
            <p:ph type="sldNum" sz="quarter" idx="2"/>
          </p:nvPr>
        </p:nvSpPr>
        <p:spPr>
          <a:xfrm>
            <a:off x="4930144" y="7228085"/>
            <a:ext cx="289790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Title Text"/>
          <p:cNvSpPr txBox="1"/>
          <p:nvPr>
            <p:ph type="title"/>
          </p:nvPr>
        </p:nvSpPr>
        <p:spPr>
          <a:xfrm>
            <a:off x="139700" y="203200"/>
            <a:ext cx="9880601" cy="825501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8" name="Slide Number"/>
          <p:cNvSpPr txBox="1"/>
          <p:nvPr>
            <p:ph type="sldNum" sz="quarter" idx="2"/>
          </p:nvPr>
        </p:nvSpPr>
        <p:spPr>
          <a:xfrm>
            <a:off x="4952999" y="7251700"/>
            <a:ext cx="241301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itle Text"/>
          <p:cNvSpPr txBox="1"/>
          <p:nvPr>
            <p:ph type="title"/>
          </p:nvPr>
        </p:nvSpPr>
        <p:spPr>
          <a:xfrm>
            <a:off x="139700" y="203200"/>
            <a:ext cx="9880601" cy="977901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6" name="Body Level One…"/>
          <p:cNvSpPr txBox="1"/>
          <p:nvPr>
            <p:ph type="body" idx="1"/>
          </p:nvPr>
        </p:nvSpPr>
        <p:spPr>
          <a:xfrm>
            <a:off x="431800" y="1371600"/>
            <a:ext cx="9296401" cy="60452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37822" marR="0" indent="-383822" defTabSz="457200">
              <a:spcBef>
                <a:spcPts val="16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marR="0" indent="-381000" defTabSz="457200">
              <a:spcBef>
                <a:spcPts val="10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4093" marR="0" indent="-331893" defTabSz="457200">
              <a:spcBef>
                <a:spcPts val="800"/>
              </a:spcBef>
              <a:buSzPct val="7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03400" marR="0" indent="-355600" defTabSz="457200">
              <a:spcBef>
                <a:spcPts val="8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60693" marR="0" indent="-331893" defTabSz="457200">
              <a:spcBef>
                <a:spcPts val="800"/>
              </a:spcBef>
              <a:buSzPct val="65000"/>
              <a:buFont typeface="Zapf Dingbats"/>
              <a:buChar char="✤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7" name="Slide Number"/>
          <p:cNvSpPr txBox="1"/>
          <p:nvPr>
            <p:ph type="sldNum" sz="quarter" idx="2"/>
          </p:nvPr>
        </p:nvSpPr>
        <p:spPr>
          <a:xfrm>
            <a:off x="4952999" y="7251700"/>
            <a:ext cx="241301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1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Title Text"/>
          <p:cNvSpPr txBox="1"/>
          <p:nvPr>
            <p:ph type="title"/>
          </p:nvPr>
        </p:nvSpPr>
        <p:spPr>
          <a:xfrm>
            <a:off x="139700" y="203200"/>
            <a:ext cx="9880601" cy="825501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5" name="Slide Number"/>
          <p:cNvSpPr txBox="1"/>
          <p:nvPr>
            <p:ph type="sldNum" sz="quarter" idx="2"/>
          </p:nvPr>
        </p:nvSpPr>
        <p:spPr>
          <a:xfrm>
            <a:off x="4952999" y="7251700"/>
            <a:ext cx="241301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2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Title Text"/>
          <p:cNvSpPr txBox="1"/>
          <p:nvPr>
            <p:ph type="title"/>
          </p:nvPr>
        </p:nvSpPr>
        <p:spPr>
          <a:xfrm>
            <a:off x="139700" y="203200"/>
            <a:ext cx="9880601" cy="1676401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0" marR="0" defTabSz="457200">
              <a:defRPr sz="4600">
                <a:solidFill>
                  <a:srgbClr val="007879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53" name="Body Level One…"/>
          <p:cNvSpPr txBox="1"/>
          <p:nvPr>
            <p:ph type="body" idx="1"/>
          </p:nvPr>
        </p:nvSpPr>
        <p:spPr>
          <a:xfrm>
            <a:off x="431800" y="2108200"/>
            <a:ext cx="9296401" cy="53086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>
            <a:lvl1pPr marL="637822" marR="0" indent="-383822" defTabSz="457200">
              <a:spcBef>
                <a:spcPts val="1600"/>
              </a:spcBef>
              <a:defRPr sz="34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4100" marR="0" indent="-381000" defTabSz="457200">
              <a:spcBef>
                <a:spcPts val="1000"/>
              </a:spcBef>
              <a:buSzPct val="150000"/>
              <a:buChar char="-"/>
              <a:defRPr sz="30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24093" marR="0" indent="-331893" defTabSz="457200">
              <a:spcBef>
                <a:spcPts val="800"/>
              </a:spcBef>
              <a:buSzPct val="70000"/>
              <a:buFont typeface="Zapf Dingbats"/>
              <a:buChar char="✦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03400" marR="0" indent="-355600" defTabSz="457200">
              <a:spcBef>
                <a:spcPts val="800"/>
              </a:spcBef>
              <a:buSzPct val="80000"/>
              <a:buFont typeface="Lucida Grande"/>
              <a:buChar char="‣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60693" marR="0" indent="-331893" defTabSz="457200">
              <a:spcBef>
                <a:spcPts val="800"/>
              </a:spcBef>
              <a:buSzPct val="65000"/>
              <a:buFont typeface="Zapf Dingbats"/>
              <a:buChar char="✤"/>
              <a:defRPr sz="28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lide Number"/>
          <p:cNvSpPr txBox="1"/>
          <p:nvPr>
            <p:ph type="sldNum" sz="quarter" idx="2"/>
          </p:nvPr>
        </p:nvSpPr>
        <p:spPr>
          <a:xfrm>
            <a:off x="4952999" y="7251700"/>
            <a:ext cx="241301" cy="254000"/>
          </a:xfrm>
          <a:prstGeom prst="rect">
            <a:avLst/>
          </a:prstGeom>
        </p:spPr>
        <p:txBody>
          <a:bodyPr lIns="38100" tIns="38100" rIns="38100" bIns="38100"/>
          <a:lstStyle>
            <a:lvl1pPr defTabSz="457200">
              <a:defRPr b="0" sz="120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itle Text"/>
          <p:cNvSpPr txBox="1"/>
          <p:nvPr>
            <p:ph type="title"/>
          </p:nvPr>
        </p:nvSpPr>
        <p:spPr>
          <a:xfrm>
            <a:off x="744140" y="218281"/>
            <a:ext cx="8671720" cy="912774"/>
          </a:xfrm>
          <a:prstGeom prst="rect">
            <a:avLst/>
          </a:prstGeom>
        </p:spPr>
        <p:txBody>
          <a:bodyPr lIns="39687" tIns="39687" rIns="39687" bIns="39687">
            <a:normAutofit fontScale="100000" lnSpcReduction="0"/>
          </a:bodyPr>
          <a:lstStyle>
            <a:lvl1pPr marL="0" marR="0" defTabSz="456406">
              <a:defRPr sz="52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2" name="Body Level One…"/>
          <p:cNvSpPr txBox="1"/>
          <p:nvPr>
            <p:ph type="body" idx="1"/>
          </p:nvPr>
        </p:nvSpPr>
        <p:spPr>
          <a:xfrm>
            <a:off x="744140" y="1428750"/>
            <a:ext cx="8671720" cy="4911329"/>
          </a:xfrm>
          <a:prstGeom prst="rect">
            <a:avLst/>
          </a:prstGeom>
        </p:spPr>
        <p:txBody>
          <a:bodyPr lIns="39687" tIns="39687" rIns="39687" bIns="39687" anchor="ctr">
            <a:normAutofit fontScale="100000" lnSpcReduction="0"/>
          </a:bodyPr>
          <a:lstStyle>
            <a:lvl1pPr marL="345722" marR="0" indent="-345722" defTabSz="456406">
              <a:spcBef>
                <a:spcPts val="3200"/>
              </a:spcBef>
              <a:buSzPct val="75000"/>
              <a:defRPr sz="28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790222" marR="0" indent="-345722" defTabSz="456406">
              <a:spcBef>
                <a:spcPts val="3200"/>
              </a:spcBef>
              <a:buSzPct val="75000"/>
              <a:buChar char="•"/>
              <a:defRPr sz="28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34722" marR="0" indent="-345722" defTabSz="456406">
              <a:spcBef>
                <a:spcPts val="3200"/>
              </a:spcBef>
              <a:buSzPct val="75000"/>
              <a:defRPr sz="28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79222" marR="0" indent="-345722" defTabSz="456406">
              <a:spcBef>
                <a:spcPts val="3200"/>
              </a:spcBef>
              <a:buSzPct val="75000"/>
              <a:buChar char="•"/>
              <a:defRPr sz="28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2123722" marR="0" indent="-345722" defTabSz="456406">
              <a:spcBef>
                <a:spcPts val="3200"/>
              </a:spcBef>
              <a:buSzPct val="75000"/>
              <a:buChar char="•"/>
              <a:defRPr sz="2800">
                <a:solidFill>
                  <a:srgbClr val="404040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lide Number"/>
          <p:cNvSpPr txBox="1"/>
          <p:nvPr>
            <p:ph type="sldNum" sz="quarter" idx="2"/>
          </p:nvPr>
        </p:nvSpPr>
        <p:spPr>
          <a:xfrm>
            <a:off x="9695405" y="7228085"/>
            <a:ext cx="289789" cy="295276"/>
          </a:xfrm>
          <a:prstGeom prst="rect">
            <a:avLst/>
          </a:prstGeom>
        </p:spPr>
        <p:txBody>
          <a:bodyPr lIns="39687" tIns="39687" rIns="39687" bIns="39687"/>
          <a:lstStyle>
            <a:lvl1pPr defTabSz="456406">
              <a:defRPr b="0" sz="14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42900" y="0"/>
            <a:ext cx="9486900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1689100"/>
            <a:ext cx="8636000" cy="593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600"/>
            </a:lvl2pPr>
            <a:lvl3pPr marL="1183639" indent="-228600">
              <a:spcBef>
                <a:spcPts val="500"/>
              </a:spcBef>
              <a:defRPr sz="22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839208" y="7099300"/>
            <a:ext cx="481584" cy="4844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647700">
              <a:defRPr b="1" sz="2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</p:sldLayoutIdLst>
  <p:transition xmlns:p14="http://schemas.microsoft.com/office/powerpoint/2010/main" spd="med" advClick="1"/>
  <p:txStyles>
    <p:titleStyle>
      <a:lvl1pPr marL="45155" marR="45155" indent="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1pPr>
      <a:lvl2pPr marL="45155" marR="45155" indent="2286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2pPr>
      <a:lvl3pPr marL="45155" marR="45155" indent="4572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3pPr>
      <a:lvl4pPr marL="45155" marR="45155" indent="6858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4pPr>
      <a:lvl5pPr marL="45155" marR="45155" indent="9144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5pPr>
      <a:lvl6pPr marL="45155" marR="45155" indent="11430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6pPr>
      <a:lvl7pPr marL="45155" marR="45155" indent="13716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7pPr>
      <a:lvl8pPr marL="45155" marR="45155" indent="16002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8pPr>
      <a:lvl9pPr marL="45155" marR="45155" indent="1828800" algn="ctr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ln>
            <a:noFill/>
          </a:ln>
          <a:solidFill>
            <a:srgbClr val="009193"/>
          </a:solidFill>
          <a:uFill>
            <a:solidFill>
              <a:srgbClr val="009193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3540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827551" marR="45155" indent="-329711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266767" marR="45155" indent="-311727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7551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2123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2123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2123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2123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212339" marR="45155" indent="-342900" algn="l" defTabSz="10160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0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Relationship Id="rId3" Type="http://schemas.openxmlformats.org/officeDocument/2006/relationships/hyperlink" Target="http://OpenReview.net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penReview.net" TargetMode="Externa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penReview.net" TargetMode="Externa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1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080694" y="4610100"/>
            <a:ext cx="1998612" cy="2590200"/>
          </a:xfrm>
          <a:prstGeom prst="rect">
            <a:avLst/>
          </a:prstGeom>
        </p:spPr>
      </p:pic>
      <p:sp>
        <p:nvSpPr>
          <p:cNvPr id="1003" name="Andrew McCallum"/>
          <p:cNvSpPr txBox="1"/>
          <p:nvPr>
            <p:ph type="body" idx="15"/>
          </p:nvPr>
        </p:nvSpPr>
        <p:spPr>
          <a:xfrm>
            <a:off x="3260191" y="2704644"/>
            <a:ext cx="3639618" cy="559712"/>
          </a:xfrm>
          <a:prstGeom prst="rect">
            <a:avLst/>
          </a:prstGeom>
        </p:spPr>
        <p:txBody>
          <a:bodyPr/>
          <a:lstStyle/>
          <a:p>
            <a:pPr/>
            <a:r>
              <a:t>Andrew McCallum</a:t>
            </a:r>
          </a:p>
        </p:txBody>
      </p:sp>
      <p:sp>
        <p:nvSpPr>
          <p:cNvPr id="1004" name="Center for Data Science…"/>
          <p:cNvSpPr txBox="1"/>
          <p:nvPr>
            <p:ph type="body" idx="16"/>
          </p:nvPr>
        </p:nvSpPr>
        <p:spPr>
          <a:xfrm>
            <a:off x="1528165" y="3465372"/>
            <a:ext cx="7103670" cy="1286156"/>
          </a:xfrm>
          <a:prstGeom prst="rect">
            <a:avLst/>
          </a:prstGeom>
        </p:spPr>
        <p:txBody>
          <a:bodyPr/>
          <a:lstStyle/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Center for Data Science</a:t>
            </a:r>
          </a:p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College of Information and Computer Sciences</a:t>
            </a:r>
          </a:p>
          <a:p>
            <a:pPr marL="0" marR="0" indent="0" algn="ctr" defTabSz="457200">
              <a:spcBef>
                <a:spcPts val="0"/>
              </a:spcBef>
              <a:buSzTx/>
              <a:buNone/>
              <a:defRPr sz="26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University of Massachusetts  Amherst</a:t>
            </a:r>
          </a:p>
        </p:txBody>
      </p:sp>
      <p:sp>
        <p:nvSpPr>
          <p:cNvPr id="1005" name="OpenReview.net…"/>
          <p:cNvSpPr txBox="1"/>
          <p:nvPr>
            <p:ph type="title"/>
          </p:nvPr>
        </p:nvSpPr>
        <p:spPr>
          <a:xfrm>
            <a:off x="-63500" y="189550"/>
            <a:ext cx="10248900" cy="2409866"/>
          </a:xfrm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rPr u="sng">
                <a:hlinkClick r:id="rId3" invalidUrl="" action="" tgtFrame="" tooltip="" history="1" highlightClick="0" endSnd="0"/>
              </a:rPr>
              <a:t>OpenReview.net</a:t>
            </a:r>
          </a:p>
          <a:p>
            <a:pPr>
              <a:defRPr sz="3700"/>
            </a:pPr>
            <a:r>
              <a:t> Five years of open peer review experience </a:t>
            </a:r>
          </a:p>
          <a:p>
            <a:pPr>
              <a:defRPr sz="3700"/>
            </a:pPr>
            <a:r>
              <a:t>in computer science</a:t>
            </a:r>
          </a:p>
        </p:txBody>
      </p:sp>
      <p:sp>
        <p:nvSpPr>
          <p:cNvPr id="1006" name="Funding from NSF, IARPA, Google, Amazon, Oracle, CVF, CZI,…"/>
          <p:cNvSpPr txBox="1"/>
          <p:nvPr/>
        </p:nvSpPr>
        <p:spPr>
          <a:xfrm>
            <a:off x="1003433" y="7115868"/>
            <a:ext cx="8115034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Funding from NSF, IARPA, Google, Amazon, Oracle, CVF, CZI,…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8" name="robot-leaf.jpg" descr="robot-leaf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958" y="5291"/>
            <a:ext cx="7440085" cy="760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1184275"/>
            <a:ext cx="8940800" cy="66040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27000" dir="3000000">
              <a:srgbClr val="000000">
                <a:alpha val="79999"/>
              </a:srgbClr>
            </a:outerShdw>
          </a:effectLst>
        </p:spPr>
      </p:pic>
      <p:sp>
        <p:nvSpPr>
          <p:cNvPr id="1063" name="Later, at UMa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Later, at UMass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pull dir="d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57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57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567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57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57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160000" cy="7572375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institutions, conferences, journals, grants, advisors,..."/>
          <p:cNvSpPr/>
          <p:nvPr/>
        </p:nvSpPr>
        <p:spPr>
          <a:xfrm rot="21070902">
            <a:off x="292245" y="5689588"/>
            <a:ext cx="8636632" cy="484499"/>
          </a:xfrm>
          <a:prstGeom prst="rect">
            <a:avLst/>
          </a:prstGeom>
          <a:solidFill>
            <a:srgbClr val="929292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5155" marR="45155" defTabSz="1016000">
              <a:defRPr b="1" sz="2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institutions, conferences, journals, grants, advisors,...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Primary Current Proje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Primary Current Projects</a:t>
            </a:r>
          </a:p>
        </p:txBody>
      </p:sp>
      <p:sp>
        <p:nvSpPr>
          <p:cNvPr id="1083" name="Better tools → Accelerate progress of science.…"/>
          <p:cNvSpPr txBox="1"/>
          <p:nvPr>
            <p:ph type="body" sz="half" idx="1"/>
          </p:nvPr>
        </p:nvSpPr>
        <p:spPr>
          <a:xfrm>
            <a:off x="431800" y="4607768"/>
            <a:ext cx="9842500" cy="2682032"/>
          </a:xfrm>
          <a:prstGeom prst="rect">
            <a:avLst/>
          </a:prstGeom>
        </p:spPr>
        <p:txBody>
          <a:bodyPr/>
          <a:lstStyle/>
          <a:p>
            <a:pPr marL="594359" indent="-365759" defTabSz="411479">
              <a:spcBef>
                <a:spcPts val="1400"/>
              </a:spcBef>
              <a:defRPr sz="3239"/>
            </a:pPr>
            <a:r>
              <a:t>Better tools → Accelerate progress of science.</a:t>
            </a:r>
          </a:p>
          <a:p>
            <a:pPr marL="594359" indent="-365759" defTabSz="411479">
              <a:spcBef>
                <a:spcPts val="4000"/>
              </a:spcBef>
              <a:defRPr sz="3239"/>
            </a:pPr>
            <a:r>
              <a:t>Revolutionize peer review</a:t>
            </a:r>
            <a:endParaRPr>
              <a:solidFill>
                <a:srgbClr val="945200"/>
              </a:solidFill>
            </a:endParaRPr>
          </a:p>
          <a:p>
            <a:pPr lvl="1" marL="971550" indent="-365759" defTabSz="411479">
              <a:spcBef>
                <a:spcPts val="900"/>
              </a:spcBef>
              <a:defRPr sz="2880"/>
            </a:pPr>
            <a:r>
              <a:t>“open peer review”</a:t>
            </a:r>
          </a:p>
          <a:p>
            <a:pPr lvl="1" marL="971550" indent="-365759" defTabSz="411479">
              <a:spcBef>
                <a:spcPts val="900"/>
              </a:spcBef>
              <a:defRPr sz="2880"/>
            </a:pPr>
            <a:r>
              <a:t>Submission, reviews &amp; comments public.</a:t>
            </a:r>
          </a:p>
        </p:txBody>
      </p:sp>
      <p:sp>
        <p:nvSpPr>
          <p:cNvPr id="1084" name="A KB of all scientists in the world…"/>
          <p:cNvSpPr txBox="1"/>
          <p:nvPr/>
        </p:nvSpPr>
        <p:spPr>
          <a:xfrm>
            <a:off x="560958" y="1483105"/>
            <a:ext cx="9038083" cy="1148590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7800" tIns="177800" rIns="177800" bIns="177800" anchor="ctr">
            <a:spAutoFit/>
          </a:bodyPr>
          <a:lstStyle/>
          <a:p>
            <a:pPr algn="ctr">
              <a:defRPr b="1" spc="-32"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KB of all scientists in the world</a:t>
            </a:r>
          </a:p>
          <a:p>
            <a:pPr algn="ctr">
              <a:spcBef>
                <a:spcPts val="9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from papers, patents, web pages, newswire, press releases, tweets, blogs,...</a:t>
            </a:r>
          </a:p>
        </p:txBody>
      </p:sp>
      <p:sp>
        <p:nvSpPr>
          <p:cNvPr id="1085" name="A KB of scientific entities &amp; relations…"/>
          <p:cNvSpPr txBox="1"/>
          <p:nvPr/>
        </p:nvSpPr>
        <p:spPr>
          <a:xfrm>
            <a:off x="561022" y="2829305"/>
            <a:ext cx="9037956" cy="1148590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77800" tIns="177800" rIns="177800" bIns="177800" anchor="ctr">
            <a:spAutoFit/>
          </a:bodyPr>
          <a:lstStyle/>
          <a:p>
            <a:pPr algn="ctr">
              <a:defRPr b="1" spc="-32"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KB of scientific entities &amp; relations</a:t>
            </a:r>
          </a:p>
          <a:p>
            <a:pPr algn="ctr">
              <a:spcBef>
                <a:spcPts val="900"/>
              </a:spcBef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materials, equipment, organisms, processes, tasks, methods,...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5" grpId="1"/>
      <p:bldP build="p" bldLvl="1" animBg="1" rev="0" advAuto="0" spid="108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Comp. Sci. advocates for a…"/>
          <p:cNvSpPr txBox="1"/>
          <p:nvPr>
            <p:ph type="title"/>
          </p:nvPr>
        </p:nvSpPr>
        <p:spPr>
          <a:xfrm>
            <a:off x="139700" y="-14635"/>
            <a:ext cx="9880600" cy="1333650"/>
          </a:xfrm>
          <a:prstGeom prst="rect">
            <a:avLst/>
          </a:prstGeom>
        </p:spPr>
        <p:txBody>
          <a:bodyPr/>
          <a:lstStyle/>
          <a:p>
            <a:pPr defTabSz="393192">
              <a:defRPr sz="4128"/>
            </a:pPr>
            <a:r>
              <a:t>Comp. Sci. advocates for a </a:t>
            </a:r>
          </a:p>
          <a:p>
            <a:pPr defTabSz="393192">
              <a:defRPr sz="4128"/>
            </a:pPr>
            <a:r>
              <a:t>Revolution in Peer Review </a:t>
            </a:r>
          </a:p>
        </p:txBody>
      </p:sp>
      <p:sp>
        <p:nvSpPr>
          <p:cNvPr id="1088" name="Yann LeCun…"/>
          <p:cNvSpPr txBox="1"/>
          <p:nvPr/>
        </p:nvSpPr>
        <p:spPr>
          <a:xfrm>
            <a:off x="2336800" y="1421028"/>
            <a:ext cx="7823200" cy="1361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b="1"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Yann LeCun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Director of AI Research at Facebook 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Professor of CS</a:t>
            </a:r>
            <a:r>
              <a:t>, NYU</a:t>
            </a:r>
          </a:p>
        </p:txBody>
      </p:sp>
      <p:sp>
        <p:nvSpPr>
          <p:cNvPr id="1089" name="Problems with traditional peer review…"/>
          <p:cNvSpPr txBox="1"/>
          <p:nvPr/>
        </p:nvSpPr>
        <p:spPr>
          <a:xfrm>
            <a:off x="158750" y="3009900"/>
            <a:ext cx="9842500" cy="438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 marL="280415" indent="-280415" defTabSz="315468">
              <a:spcBef>
                <a:spcPts val="1100"/>
              </a:spcBef>
              <a:buSzPct val="100000"/>
              <a:buChar char="•"/>
              <a:defRPr sz="248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Problems with traditional peer review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Paper poorly reviewed, rejected, not disseminated; slows progress.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Often hidden bias in reviewing.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Main goal: Maximize “Rate of Progress of Science”</a:t>
            </a:r>
          </a:p>
          <a:p>
            <a:pPr marL="264837" indent="-264837" defTabSz="315468">
              <a:spcBef>
                <a:spcPts val="1100"/>
              </a:spcBef>
              <a:buSzPct val="100000"/>
              <a:buChar char="•"/>
              <a:defRPr sz="234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Proposed Publication Model: </a:t>
            </a:r>
            <a:r>
              <a:rPr i="1"/>
              <a:t>separate publishing from reviewing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Put paper on a public archive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People self-organize into </a:t>
            </a:r>
            <a:r>
              <a:rPr i="1"/>
              <a:t>“Reviewing Entities”</a:t>
            </a:r>
            <a:r>
              <a:t>…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...under whose name review appears, and which give stamp of approval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Reviews are themselves citable documents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Multiple </a:t>
            </a:r>
            <a:r>
              <a:rPr i="1"/>
              <a:t>Reviewing Entities</a:t>
            </a:r>
            <a:r>
              <a:t> can review the same paper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Create credit-assignment reputation “karma” system</a:t>
            </a:r>
          </a:p>
          <a:p>
            <a:pPr marL="264837" indent="-264837" defTabSz="315468">
              <a:spcBef>
                <a:spcPts val="1100"/>
              </a:spcBef>
              <a:buSzPct val="100000"/>
              <a:buChar char="•"/>
              <a:defRPr sz="2346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Concerns?</a:t>
            </a:r>
          </a:p>
          <a:p>
            <a:pPr lvl="1" marL="525780" indent="-210311" defTabSz="315468">
              <a:buSzPct val="100000"/>
              <a:buChar char="-"/>
              <a:defRPr sz="19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Looses blind review, but openness will (hopefully?) prevent blatant bias.</a:t>
            </a:r>
          </a:p>
        </p:txBody>
      </p:sp>
      <p:grpSp>
        <p:nvGrpSpPr>
          <p:cNvPr id="1092" name="lecun.tiff"/>
          <p:cNvGrpSpPr/>
          <p:nvPr/>
        </p:nvGrpSpPr>
        <p:grpSpPr>
          <a:xfrm>
            <a:off x="368300" y="1320800"/>
            <a:ext cx="1817512" cy="1701800"/>
            <a:chOff x="0" y="0"/>
            <a:chExt cx="1817511" cy="1701800"/>
          </a:xfrm>
        </p:grpSpPr>
        <p:pic>
          <p:nvPicPr>
            <p:cNvPr id="1091" name="lecun.tiff" descr="lecun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38100"/>
              <a:ext cx="1665112" cy="1498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90" name="lecun.tiff" descr="lecun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17512" cy="1701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fast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Professor, Computer Science…"/>
          <p:cNvSpPr/>
          <p:nvPr/>
        </p:nvSpPr>
        <p:spPr>
          <a:xfrm>
            <a:off x="2937789" y="854455"/>
            <a:ext cx="7153398" cy="244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Professor, Computer Science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Director, Center for Data Science</a:t>
            </a:r>
          </a:p>
          <a:p>
            <a:pPr>
              <a:defRPr sz="2800"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UMass Amherst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Machine learning, Natural Language Proc.</a:t>
            </a:r>
          </a:p>
          <a:p>
            <a:pPr>
              <a:defRPr sz="22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h-index 90</a:t>
            </a:r>
          </a:p>
          <a:p>
            <a:pPr>
              <a:defRPr sz="20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Past President  </a:t>
            </a:r>
            <a:r>
              <a:rPr i="1"/>
              <a:t>International Machine Learning Society</a:t>
            </a:r>
          </a:p>
        </p:txBody>
      </p:sp>
      <p:sp>
        <p:nvSpPr>
          <p:cNvPr id="1009" name="2002-present"/>
          <p:cNvSpPr/>
          <p:nvPr/>
        </p:nvSpPr>
        <p:spPr>
          <a:xfrm>
            <a:off x="2963189" y="397383"/>
            <a:ext cx="1674623" cy="38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20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2002-present</a:t>
            </a:r>
          </a:p>
        </p:txBody>
      </p:sp>
      <p:sp>
        <p:nvSpPr>
          <p:cNvPr id="1010" name="2000-2002"/>
          <p:cNvSpPr/>
          <p:nvPr/>
        </p:nvSpPr>
        <p:spPr>
          <a:xfrm>
            <a:off x="2899689" y="3927983"/>
            <a:ext cx="1322071" cy="38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20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2000-2002</a:t>
            </a:r>
          </a:p>
        </p:txBody>
      </p:sp>
      <p:sp>
        <p:nvSpPr>
          <p:cNvPr id="1011" name="VP R&amp;D, start-up…"/>
          <p:cNvSpPr/>
          <p:nvPr/>
        </p:nvSpPr>
        <p:spPr>
          <a:xfrm>
            <a:off x="2886989" y="4381500"/>
            <a:ext cx="463987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VP R&amp;D, </a:t>
            </a:r>
            <a:r>
              <a:rPr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</a:rPr>
              <a:t>start-up</a:t>
            </a: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Info extraction from the web</a:t>
            </a:r>
          </a:p>
          <a:p>
            <a:pPr>
              <a:defRPr sz="22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170 people</a:t>
            </a:r>
          </a:p>
        </p:txBody>
      </p:sp>
      <p:pic>
        <p:nvPicPr>
          <p:cNvPr id="10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10" y="362991"/>
            <a:ext cx="254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Research Scientist, industry research lab…"/>
          <p:cNvSpPr/>
          <p:nvPr/>
        </p:nvSpPr>
        <p:spPr>
          <a:xfrm>
            <a:off x="2857500" y="6564528"/>
            <a:ext cx="6662166" cy="929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Research Scientist, </a:t>
            </a:r>
            <a:r>
              <a:rPr>
                <a:solidFill>
                  <a:schemeClr val="accent4">
                    <a:hueOff val="46120"/>
                    <a:satOff val="4178"/>
                    <a:lumOff val="-16732"/>
                  </a:schemeClr>
                </a:solidFill>
              </a:rPr>
              <a:t>industry research lab</a:t>
            </a:r>
            <a:endParaRPr>
              <a:solidFill>
                <a:schemeClr val="accent4">
                  <a:hueOff val="46120"/>
                  <a:satOff val="4178"/>
                  <a:lumOff val="-16732"/>
                </a:schemeClr>
              </a:solidFill>
            </a:endParaRPr>
          </a:p>
          <a:p>
            <a:pPr>
              <a:defRPr sz="2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i="1"/>
              <a:t>Automated digital library construction</a:t>
            </a:r>
          </a:p>
        </p:txBody>
      </p:sp>
      <p:sp>
        <p:nvSpPr>
          <p:cNvPr id="1014" name="1996-2000"/>
          <p:cNvSpPr/>
          <p:nvPr/>
        </p:nvSpPr>
        <p:spPr>
          <a:xfrm>
            <a:off x="2899689" y="6213983"/>
            <a:ext cx="1322071" cy="38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b="1" sz="20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1996-2000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8" grpId="1"/>
      <p:bldP build="whole" bldLvl="1" animBg="1" rev="0" advAuto="0" spid="1011" grpId="4"/>
      <p:bldP build="whole" bldLvl="1" animBg="1" rev="0" advAuto="0" spid="1010" grpId="3"/>
      <p:bldP build="whole" bldLvl="1" animBg="1" rev="0" advAuto="0" spid="1009" grpId="2"/>
      <p:bldP build="whole" bldLvl="1" animBg="1" rev="0" advAuto="0" spid="1013" grpId="5"/>
      <p:bldP build="whole" bldLvl="1" animBg="1" rev="0" advAuto="0" spid="1014" grpId="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ariations in Proposed Open Peer Review"/>
          <p:cNvSpPr txBox="1"/>
          <p:nvPr>
            <p:ph type="title"/>
          </p:nvPr>
        </p:nvSpPr>
        <p:spPr>
          <a:xfrm>
            <a:off x="139700" y="38100"/>
            <a:ext cx="9880600" cy="977900"/>
          </a:xfrm>
          <a:prstGeom prst="rect">
            <a:avLst/>
          </a:prstGeom>
        </p:spPr>
        <p:txBody>
          <a:bodyPr/>
          <a:lstStyle>
            <a:lvl1pPr defTabSz="370331">
              <a:defRPr sz="3888"/>
            </a:lvl1pPr>
          </a:lstStyle>
          <a:p>
            <a:pPr/>
            <a:r>
              <a:t>Variations in Proposed Open Peer Review</a:t>
            </a:r>
          </a:p>
        </p:txBody>
      </p:sp>
      <p:pic>
        <p:nvPicPr>
          <p:cNvPr id="1095" name="fncom-06-00094-g001.jpg" descr="fncom-06-00094-g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1066800"/>
            <a:ext cx="9448800" cy="6464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[Computational Neuroscience, 2012]"/>
          <p:cNvSpPr txBox="1"/>
          <p:nvPr/>
        </p:nvSpPr>
        <p:spPr>
          <a:xfrm>
            <a:off x="190500" y="895350"/>
            <a:ext cx="3604184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7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[Computational Neuroscience, 2012]</a:t>
            </a:r>
          </a:p>
        </p:txBody>
      </p:sp>
      <p:sp>
        <p:nvSpPr>
          <p:cNvPr id="1097" name="Most needed now:…"/>
          <p:cNvSpPr txBox="1"/>
          <p:nvPr/>
        </p:nvSpPr>
        <p:spPr>
          <a:xfrm rot="20385857">
            <a:off x="2307742" y="3194684"/>
            <a:ext cx="7632701" cy="2400555"/>
          </a:xfrm>
          <a:prstGeom prst="rect">
            <a:avLst/>
          </a:prstGeom>
          <a:solidFill>
            <a:srgbClr val="40008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52400" tIns="152400" rIns="152400" bIns="152400" anchor="ctr">
            <a:spAutoFit/>
          </a:bodyPr>
          <a:lstStyle/>
          <a:p>
            <a:pPr algn="ctr">
              <a:defRPr b="1" sz="35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Most needed now:</a:t>
            </a:r>
          </a:p>
          <a:p>
            <a:pPr algn="ctr">
              <a:defRPr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Experimentation and flexibility</a:t>
            </a:r>
            <a:br/>
            <a:r>
              <a:t>on the many dimensions of</a:t>
            </a:r>
            <a:br/>
            <a:r>
              <a:t>open-ness in peer 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Landscape of Open Access &amp; Review"/>
          <p:cNvSpPr txBox="1"/>
          <p:nvPr>
            <p:ph type="title"/>
          </p:nvPr>
        </p:nvSpPr>
        <p:spPr>
          <a:xfrm>
            <a:off x="139700" y="88900"/>
            <a:ext cx="9880600" cy="977900"/>
          </a:xfrm>
          <a:prstGeom prst="rect">
            <a:avLst/>
          </a:prstGeom>
        </p:spPr>
        <p:txBody>
          <a:bodyPr/>
          <a:lstStyle>
            <a:lvl1pPr defTabSz="411479">
              <a:defRPr sz="4319"/>
            </a:lvl1pPr>
          </a:lstStyle>
          <a:p>
            <a:pPr/>
            <a:r>
              <a:t>Landscape of Open Access &amp; Review</a:t>
            </a:r>
          </a:p>
        </p:txBody>
      </p:sp>
      <p:sp>
        <p:nvSpPr>
          <p:cNvPr id="1100" name="Who…"/>
          <p:cNvSpPr txBox="1"/>
          <p:nvPr>
            <p:ph type="body" idx="1"/>
          </p:nvPr>
        </p:nvSpPr>
        <p:spPr>
          <a:xfrm>
            <a:off x="165100" y="2476500"/>
            <a:ext cx="9817100" cy="492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Who</a:t>
            </a:r>
          </a:p>
          <a:p>
            <a:pPr lvl="1"/>
            <a:r>
              <a:t>researchers / authors </a:t>
            </a:r>
          </a:p>
          <a:p>
            <a:pPr lvl="1"/>
            <a:r>
              <a:t>editors</a:t>
            </a:r>
          </a:p>
          <a:p>
            <a:pPr lvl="1"/>
            <a:r>
              <a:t>action editors or "area chairs"</a:t>
            </a:r>
          </a:p>
          <a:p>
            <a:pPr lvl="1"/>
            <a:r>
              <a:t>reviewers </a:t>
            </a:r>
          </a:p>
          <a:p>
            <a:pPr lvl="1"/>
            <a:r>
              <a:t>journal subscribers or conference attendees</a:t>
            </a:r>
          </a:p>
          <a:p>
            <a:pPr lvl="1"/>
            <a:r>
              <a:t>the general public</a:t>
            </a:r>
          </a:p>
        </p:txBody>
      </p:sp>
      <p:sp>
        <p:nvSpPr>
          <p:cNvPr id="1101" name="who has access to what information, when,  and under which conditions"/>
          <p:cNvSpPr txBox="1"/>
          <p:nvPr/>
        </p:nvSpPr>
        <p:spPr>
          <a:xfrm>
            <a:off x="2857500" y="1187450"/>
            <a:ext cx="71501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who</a:t>
            </a:r>
            <a:r>
              <a:t> has access to </a:t>
            </a:r>
            <a:r>
              <a:rPr b="1"/>
              <a:t>what</a:t>
            </a:r>
            <a:r>
              <a:t> information, </a:t>
            </a:r>
            <a:r>
              <a:rPr b="1"/>
              <a:t>when</a:t>
            </a:r>
            <a:r>
              <a:t>, </a:t>
            </a:r>
            <a:br/>
            <a:r>
              <a:t>and under which </a:t>
            </a:r>
            <a:r>
              <a:rPr b="1"/>
              <a:t>conditions</a:t>
            </a:r>
          </a:p>
        </p:txBody>
      </p:sp>
      <p:sp>
        <p:nvSpPr>
          <p:cNvPr id="1102" name="Open Access:"/>
          <p:cNvSpPr txBox="1"/>
          <p:nvPr/>
        </p:nvSpPr>
        <p:spPr>
          <a:xfrm>
            <a:off x="317500" y="1186078"/>
            <a:ext cx="2414169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Open Access</a:t>
            </a:r>
            <a:r>
              <a:t>: </a:t>
            </a:r>
          </a:p>
        </p:txBody>
      </p:sp>
      <p:sp>
        <p:nvSpPr>
          <p:cNvPr id="1103" name="[Soergel, et al]"/>
          <p:cNvSpPr txBox="1"/>
          <p:nvPr/>
        </p:nvSpPr>
        <p:spPr>
          <a:xfrm>
            <a:off x="7950200" y="8294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Landscape of Open Access &amp; Review"/>
          <p:cNvSpPr txBox="1"/>
          <p:nvPr>
            <p:ph type="title"/>
          </p:nvPr>
        </p:nvSpPr>
        <p:spPr>
          <a:xfrm>
            <a:off x="139700" y="88900"/>
            <a:ext cx="9880600" cy="977900"/>
          </a:xfrm>
          <a:prstGeom prst="rect">
            <a:avLst/>
          </a:prstGeom>
        </p:spPr>
        <p:txBody>
          <a:bodyPr/>
          <a:lstStyle>
            <a:lvl1pPr defTabSz="411479">
              <a:defRPr sz="4319"/>
            </a:lvl1pPr>
          </a:lstStyle>
          <a:p>
            <a:pPr/>
            <a:r>
              <a:t>Landscape of Open Access &amp; Review</a:t>
            </a:r>
          </a:p>
        </p:txBody>
      </p:sp>
      <p:sp>
        <p:nvSpPr>
          <p:cNvPr id="1106" name="What…"/>
          <p:cNvSpPr txBox="1"/>
          <p:nvPr>
            <p:ph type="body" sz="half" idx="1"/>
          </p:nvPr>
        </p:nvSpPr>
        <p:spPr>
          <a:xfrm>
            <a:off x="0" y="2349500"/>
            <a:ext cx="5532636" cy="5054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4200"/>
            </a:pPr>
            <a:r>
              <a:t>What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submitted manuscripts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accepted manuscripts 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peer reviews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comments by volunteers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author responses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intra-reviewer discussion</a:t>
            </a:r>
          </a:p>
          <a:p>
            <a:pPr lvl="1" marL="1016000" indent="-457200">
              <a:buSzPct val="125000"/>
              <a:buFont typeface="Zapf Dingbats"/>
              <a:buChar char="•"/>
              <a:defRPr sz="2900"/>
            </a:pPr>
            <a:r>
              <a:t>editors' meta-review</a:t>
            </a:r>
          </a:p>
        </p:txBody>
      </p:sp>
      <p:sp>
        <p:nvSpPr>
          <p:cNvPr id="1107" name="who has access to what information, when,  and under which conditions"/>
          <p:cNvSpPr txBox="1"/>
          <p:nvPr/>
        </p:nvSpPr>
        <p:spPr>
          <a:xfrm>
            <a:off x="2857500" y="1187450"/>
            <a:ext cx="71501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who</a:t>
            </a:r>
            <a:r>
              <a:t> has access to </a:t>
            </a:r>
            <a:r>
              <a:rPr b="1"/>
              <a:t>what</a:t>
            </a:r>
            <a:r>
              <a:t> information, </a:t>
            </a:r>
            <a:r>
              <a:rPr b="1"/>
              <a:t>when</a:t>
            </a:r>
            <a:r>
              <a:t>, </a:t>
            </a:r>
            <a:br/>
            <a:r>
              <a:t>and under which </a:t>
            </a:r>
            <a:r>
              <a:rPr b="1"/>
              <a:t>conditions</a:t>
            </a:r>
          </a:p>
        </p:txBody>
      </p:sp>
      <p:sp>
        <p:nvSpPr>
          <p:cNvPr id="1108" name="Open Access:"/>
          <p:cNvSpPr txBox="1"/>
          <p:nvPr/>
        </p:nvSpPr>
        <p:spPr>
          <a:xfrm>
            <a:off x="317500" y="1186078"/>
            <a:ext cx="2414169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Open Access</a:t>
            </a:r>
            <a:r>
              <a:t>: </a:t>
            </a:r>
          </a:p>
        </p:txBody>
      </p:sp>
      <p:sp>
        <p:nvSpPr>
          <p:cNvPr id="1109" name="[Soergel, et al]"/>
          <p:cNvSpPr txBox="1"/>
          <p:nvPr/>
        </p:nvSpPr>
        <p:spPr>
          <a:xfrm>
            <a:off x="7950200" y="8294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  <p:sp>
        <p:nvSpPr>
          <p:cNvPr id="1110" name="authors' identities…"/>
          <p:cNvSpPr txBox="1"/>
          <p:nvPr/>
        </p:nvSpPr>
        <p:spPr>
          <a:xfrm>
            <a:off x="5143500" y="2349500"/>
            <a:ext cx="5532636" cy="505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>
              <a:spcBef>
                <a:spcPts val="1600"/>
              </a:spcBef>
              <a:defRPr b="1" sz="42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lvl="1" marL="1016000" indent="-457200">
              <a:spcBef>
                <a:spcPts val="1000"/>
              </a:spcBef>
              <a:buSzPct val="125000"/>
              <a:buFont typeface="Zapf Dingbats"/>
              <a:buChar char="•"/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authors' identities</a:t>
            </a:r>
          </a:p>
          <a:p>
            <a:pPr lvl="1" marL="1016000" indent="-457200">
              <a:spcBef>
                <a:spcPts val="1000"/>
              </a:spcBef>
              <a:buSzPct val="125000"/>
              <a:buFont typeface="Zapf Dingbats"/>
              <a:buChar char="•"/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editors' identities</a:t>
            </a:r>
          </a:p>
          <a:p>
            <a:pPr lvl="1" marL="1016000" indent="-457200">
              <a:spcBef>
                <a:spcPts val="1000"/>
              </a:spcBef>
              <a:buSzPct val="125000"/>
              <a:buFont typeface="Zapf Dingbats"/>
              <a:buChar char="•"/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reviewers' identities</a:t>
            </a:r>
          </a:p>
          <a:p>
            <a:pPr lvl="1" marL="1016000" indent="-457200">
              <a:spcBef>
                <a:spcPts val="1000"/>
              </a:spcBef>
              <a:buSzPct val="125000"/>
              <a:buFont typeface="Zapf Dingbats"/>
              <a:buChar char="•"/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commenters' identities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Landscape of Open Access &amp; Review"/>
          <p:cNvSpPr txBox="1"/>
          <p:nvPr>
            <p:ph type="title"/>
          </p:nvPr>
        </p:nvSpPr>
        <p:spPr>
          <a:xfrm>
            <a:off x="139700" y="88900"/>
            <a:ext cx="9880600" cy="977900"/>
          </a:xfrm>
          <a:prstGeom prst="rect">
            <a:avLst/>
          </a:prstGeom>
        </p:spPr>
        <p:txBody>
          <a:bodyPr/>
          <a:lstStyle>
            <a:lvl1pPr defTabSz="411479">
              <a:defRPr sz="4319"/>
            </a:lvl1pPr>
          </a:lstStyle>
          <a:p>
            <a:pPr/>
            <a:r>
              <a:t>Landscape of Open Access &amp; Review</a:t>
            </a:r>
          </a:p>
        </p:txBody>
      </p:sp>
      <p:sp>
        <p:nvSpPr>
          <p:cNvPr id="1113" name="When…"/>
          <p:cNvSpPr txBox="1"/>
          <p:nvPr>
            <p:ph type="body" idx="1"/>
          </p:nvPr>
        </p:nvSpPr>
        <p:spPr>
          <a:xfrm>
            <a:off x="165100" y="2476500"/>
            <a:ext cx="9817100" cy="4927600"/>
          </a:xfrm>
          <a:prstGeom prst="rect">
            <a:avLst/>
          </a:prstGeom>
        </p:spPr>
        <p:txBody>
          <a:bodyPr/>
          <a:lstStyle/>
          <a:p>
            <a:pPr marL="0" indent="0" defTabSz="393192">
              <a:spcBef>
                <a:spcPts val="1300"/>
              </a:spcBef>
              <a:buSzTx/>
              <a:buNone/>
              <a:defRPr b="1" sz="3440"/>
            </a:pPr>
            <a:r>
              <a:t>When</a:t>
            </a:r>
          </a:p>
          <a:p>
            <a:pPr lvl="1" marL="928369" indent="-349504" defTabSz="393192">
              <a:spcBef>
                <a:spcPts val="800"/>
              </a:spcBef>
              <a:defRPr sz="2752">
                <a:solidFill>
                  <a:srgbClr val="A6AAA9"/>
                </a:solidFill>
              </a:defRPr>
            </a:pPr>
            <a:r>
              <a:t>During research</a:t>
            </a:r>
          </a:p>
          <a:p>
            <a:pPr lvl="1" marL="928369" indent="-349504" defTabSz="393192">
              <a:spcBef>
                <a:spcPts val="800"/>
              </a:spcBef>
              <a:defRPr sz="2752">
                <a:solidFill>
                  <a:srgbClr val="A6AAA9"/>
                </a:solidFill>
              </a:defRPr>
            </a:pPr>
            <a:r>
              <a:t>During manuscript writing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t>Upon manuscript submission 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t>During peer review &amp; revision 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t>Upon decision 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t>Upon publication 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rPr i="1"/>
              <a:t>N</a:t>
            </a:r>
            <a:r>
              <a:t> months post publication </a:t>
            </a:r>
          </a:p>
          <a:p>
            <a:pPr lvl="1" marL="928369" indent="-349504" defTabSz="393192">
              <a:spcBef>
                <a:spcPts val="800"/>
              </a:spcBef>
              <a:defRPr sz="2752"/>
            </a:pPr>
            <a:r>
              <a:t>Never </a:t>
            </a:r>
          </a:p>
        </p:txBody>
      </p:sp>
      <p:sp>
        <p:nvSpPr>
          <p:cNvPr id="1114" name="who has access to what information, when,  and under which conditions"/>
          <p:cNvSpPr txBox="1"/>
          <p:nvPr/>
        </p:nvSpPr>
        <p:spPr>
          <a:xfrm>
            <a:off x="2857500" y="1187450"/>
            <a:ext cx="71501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who</a:t>
            </a:r>
            <a:r>
              <a:t> has access to </a:t>
            </a:r>
            <a:r>
              <a:rPr b="1"/>
              <a:t>what</a:t>
            </a:r>
            <a:r>
              <a:t> information, </a:t>
            </a:r>
            <a:r>
              <a:rPr b="1"/>
              <a:t>when</a:t>
            </a:r>
            <a:r>
              <a:t>, </a:t>
            </a:r>
            <a:br/>
            <a:r>
              <a:t>and under which </a:t>
            </a:r>
            <a:r>
              <a:rPr b="1"/>
              <a:t>conditions</a:t>
            </a:r>
          </a:p>
        </p:txBody>
      </p:sp>
      <p:sp>
        <p:nvSpPr>
          <p:cNvPr id="1115" name="Open Access:"/>
          <p:cNvSpPr txBox="1"/>
          <p:nvPr/>
        </p:nvSpPr>
        <p:spPr>
          <a:xfrm>
            <a:off x="317500" y="1186078"/>
            <a:ext cx="2414169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Open Access</a:t>
            </a:r>
            <a:r>
              <a:t>: </a:t>
            </a:r>
          </a:p>
        </p:txBody>
      </p:sp>
      <p:sp>
        <p:nvSpPr>
          <p:cNvPr id="1116" name="[Soergel, et al]"/>
          <p:cNvSpPr txBox="1"/>
          <p:nvPr/>
        </p:nvSpPr>
        <p:spPr>
          <a:xfrm>
            <a:off x="7950200" y="8294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Landscape of Open Access &amp; Review"/>
          <p:cNvSpPr txBox="1"/>
          <p:nvPr>
            <p:ph type="title"/>
          </p:nvPr>
        </p:nvSpPr>
        <p:spPr>
          <a:xfrm>
            <a:off x="139700" y="88900"/>
            <a:ext cx="9880600" cy="977900"/>
          </a:xfrm>
          <a:prstGeom prst="rect">
            <a:avLst/>
          </a:prstGeom>
        </p:spPr>
        <p:txBody>
          <a:bodyPr/>
          <a:lstStyle>
            <a:lvl1pPr defTabSz="411479">
              <a:defRPr sz="4319"/>
            </a:lvl1pPr>
          </a:lstStyle>
          <a:p>
            <a:pPr/>
            <a:r>
              <a:t>Landscape of Open Access &amp; Review</a:t>
            </a:r>
          </a:p>
        </p:txBody>
      </p:sp>
      <p:sp>
        <p:nvSpPr>
          <p:cNvPr id="1119" name="Conditions…"/>
          <p:cNvSpPr txBox="1"/>
          <p:nvPr>
            <p:ph type="body" idx="1"/>
          </p:nvPr>
        </p:nvSpPr>
        <p:spPr>
          <a:xfrm>
            <a:off x="165100" y="2476500"/>
            <a:ext cx="9817100" cy="4927600"/>
          </a:xfrm>
          <a:prstGeom prst="rect">
            <a:avLst/>
          </a:prstGeom>
        </p:spPr>
        <p:txBody>
          <a:bodyPr/>
          <a:lstStyle/>
          <a:p>
            <a:pPr marL="0" indent="0" defTabSz="425195">
              <a:spcBef>
                <a:spcPts val="1400"/>
              </a:spcBef>
              <a:buSzTx/>
              <a:buNone/>
              <a:defRPr b="1" sz="3348"/>
            </a:pPr>
            <a:r>
              <a:t>Conditions</a:t>
            </a:r>
          </a:p>
          <a:p>
            <a:pPr lvl="1" marL="1003935" indent="-377952" defTabSz="425195">
              <a:spcBef>
                <a:spcPts val="900"/>
              </a:spcBef>
              <a:defRPr sz="2976"/>
            </a:pPr>
            <a:r>
              <a:t>The authors authorize an optional openness feature </a:t>
            </a:r>
          </a:p>
          <a:p>
            <a:pPr lvl="1" marL="1003935" indent="-377952" defTabSz="425195">
              <a:spcBef>
                <a:spcPts val="900"/>
              </a:spcBef>
              <a:defRPr sz="2976"/>
            </a:pPr>
            <a:r>
              <a:t>The authors pay a fee to enable an </a:t>
            </a:r>
            <a:br/>
            <a:r>
              <a:t>optional openness feature </a:t>
            </a:r>
          </a:p>
          <a:p>
            <a:pPr lvl="1" marL="1003935" indent="-377952" defTabSz="425195">
              <a:spcBef>
                <a:spcPts val="900"/>
              </a:spcBef>
              <a:defRPr sz="2976"/>
            </a:pPr>
            <a:r>
              <a:t>The reviewers allow their review to be read by </a:t>
            </a:r>
            <a:br/>
            <a:r>
              <a:t>some selected set of people, </a:t>
            </a:r>
            <a:br/>
            <a:r>
              <a:t>anonymously or non-anonymously. </a:t>
            </a:r>
          </a:p>
          <a:p>
            <a:pPr lvl="1" marL="1003935" indent="-377952" defTabSz="425195">
              <a:spcBef>
                <a:spcPts val="900"/>
              </a:spcBef>
              <a:defRPr sz="2976"/>
            </a:pPr>
            <a:r>
              <a:t>A reader pays a fee to gain access to some information </a:t>
            </a:r>
          </a:p>
        </p:txBody>
      </p:sp>
      <p:sp>
        <p:nvSpPr>
          <p:cNvPr id="1120" name="who has access to what information, when,  and under which conditions"/>
          <p:cNvSpPr txBox="1"/>
          <p:nvPr/>
        </p:nvSpPr>
        <p:spPr>
          <a:xfrm>
            <a:off x="2857500" y="1187450"/>
            <a:ext cx="71501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who</a:t>
            </a:r>
            <a:r>
              <a:t> has access to </a:t>
            </a:r>
            <a:r>
              <a:rPr b="1"/>
              <a:t>what</a:t>
            </a:r>
            <a:r>
              <a:t> information, </a:t>
            </a:r>
            <a:r>
              <a:rPr b="1"/>
              <a:t>when</a:t>
            </a:r>
            <a:r>
              <a:t>, </a:t>
            </a:r>
            <a:br/>
            <a:r>
              <a:t>and under which </a:t>
            </a:r>
            <a:r>
              <a:rPr b="1"/>
              <a:t>conditions</a:t>
            </a:r>
          </a:p>
        </p:txBody>
      </p:sp>
      <p:sp>
        <p:nvSpPr>
          <p:cNvPr id="1121" name="Open Access:"/>
          <p:cNvSpPr txBox="1"/>
          <p:nvPr/>
        </p:nvSpPr>
        <p:spPr>
          <a:xfrm>
            <a:off x="317500" y="1186078"/>
            <a:ext cx="2414169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800">
                <a:solidFill>
                  <a:srgbClr val="804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/>
              <a:t>Open Access</a:t>
            </a:r>
            <a:r>
              <a:t>: </a:t>
            </a:r>
          </a:p>
        </p:txBody>
      </p:sp>
      <p:sp>
        <p:nvSpPr>
          <p:cNvPr id="1122" name="[Soergel, et al]"/>
          <p:cNvSpPr txBox="1"/>
          <p:nvPr/>
        </p:nvSpPr>
        <p:spPr>
          <a:xfrm>
            <a:off x="7950200" y="8294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droppedImage-1.pdf" descr="dropped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315" y="114300"/>
            <a:ext cx="8769275" cy="570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droppedImage-7.pdf" descr="droppedImage-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6800" y="5892800"/>
            <a:ext cx="6010564" cy="168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droppedImage-6.pdf" descr="droppedImage-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" y="5510657"/>
            <a:ext cx="1638300" cy="1982344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[Soergel, et al]"/>
          <p:cNvSpPr txBox="1"/>
          <p:nvPr/>
        </p:nvSpPr>
        <p:spPr>
          <a:xfrm>
            <a:off x="1816100" y="70651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droppedImage-7.pdf" descr="droppedImage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6800" y="5892800"/>
            <a:ext cx="6010564" cy="168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8137" y="165100"/>
            <a:ext cx="8525763" cy="560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droppedImage-6.pdf" descr="droppedImage-6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" y="5510657"/>
            <a:ext cx="1638300" cy="1982344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[Soergel, et al]"/>
          <p:cNvSpPr txBox="1"/>
          <p:nvPr/>
        </p:nvSpPr>
        <p:spPr>
          <a:xfrm>
            <a:off x="1816100" y="7065111"/>
            <a:ext cx="2209800" cy="41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2200">
                <a:solidFill>
                  <a:srgbClr val="8080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[Soergel, et al]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droppedImage-10.tiff" descr="droppedImage-1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0"/>
            <a:ext cx="102489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061" y="-797380"/>
            <a:ext cx="7946478" cy="12923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droppedImage-10.tiff" descr="droppedImage-10.tiff"/>
          <p:cNvPicPr>
            <a:picLocks noChangeAspect="1"/>
          </p:cNvPicPr>
          <p:nvPr/>
        </p:nvPicPr>
        <p:blipFill>
          <a:blip r:embed="rId2">
            <a:alphaModFix amt="16000"/>
            <a:extLst/>
          </a:blip>
          <a:stretch>
            <a:fillRect/>
          </a:stretch>
        </p:blipFill>
        <p:spPr>
          <a:xfrm>
            <a:off x="-50800" y="0"/>
            <a:ext cx="102489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ICLR Review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ICLR Reviewing</a:t>
            </a:r>
          </a:p>
        </p:txBody>
      </p:sp>
      <p:sp>
        <p:nvSpPr>
          <p:cNvPr id="1140" name="Submissions posted to ArXiv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Submissions posted to ArXiv</a:t>
            </a:r>
          </a:p>
          <a:p>
            <a:pPr/>
            <a:r>
              <a:t>Review:</a:t>
            </a:r>
          </a:p>
          <a:p>
            <a:pPr lvl="1">
              <a:spcBef>
                <a:spcPts val="0"/>
              </a:spcBef>
            </a:pPr>
            <a:r>
              <a:t>Eds. assigned 3 reviewers to each paper</a:t>
            </a:r>
          </a:p>
          <a:p>
            <a:pPr lvl="1">
              <a:spcBef>
                <a:spcPts val="0"/>
              </a:spcBef>
            </a:pPr>
            <a:r>
              <a:t>these can review anonymously (or non)</a:t>
            </a:r>
          </a:p>
          <a:p>
            <a:pPr lvl="1">
              <a:spcBef>
                <a:spcPts val="0"/>
              </a:spcBef>
            </a:pPr>
            <a:r>
              <a:t>general public can review non-anonymously</a:t>
            </a:r>
          </a:p>
          <a:p>
            <a:pPr lvl="1">
              <a:spcBef>
                <a:spcPts val="0"/>
              </a:spcBef>
            </a:pPr>
            <a:r>
              <a:t>reviews appear publicly upon entry</a:t>
            </a:r>
          </a:p>
          <a:p>
            <a:pPr lvl="1">
              <a:spcBef>
                <a:spcPts val="0"/>
              </a:spcBef>
            </a:pPr>
            <a:r>
              <a:t>authors, PC, reviewers can msg. </a:t>
            </a:r>
            <a:r>
              <a:rPr sz="2600"/>
              <a:t>pub/privately</a:t>
            </a:r>
          </a:p>
          <a:p>
            <a:pPr/>
            <a:r>
              <a:t>Eds. make acceptance decisions</a:t>
            </a:r>
          </a:p>
          <a:p>
            <a:pPr/>
            <a:r>
              <a:rPr i="1"/>
              <a:t>All</a:t>
            </a:r>
            <a:r>
              <a:t> papers &amp; reviews remain online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cora-front.jpg" descr="cora-front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958" y="5291"/>
            <a:ext cx="7440085" cy="7609418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Document classification by topic"/>
          <p:cNvSpPr/>
          <p:nvPr/>
        </p:nvSpPr>
        <p:spPr>
          <a:xfrm rot="20697759">
            <a:off x="389451" y="5536085"/>
            <a:ext cx="9398001" cy="560449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155" marR="45155" algn="ctr" defTabSz="1016000">
              <a:defRPr b="1" sz="3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Document classification by topic</a:t>
            </a:r>
          </a:p>
        </p:txBody>
      </p:sp>
      <p:sp>
        <p:nvSpPr>
          <p:cNvPr id="1019" name="Spider web for PDFs; convert to text"/>
          <p:cNvSpPr/>
          <p:nvPr/>
        </p:nvSpPr>
        <p:spPr>
          <a:xfrm rot="20697759">
            <a:off x="381695" y="980953"/>
            <a:ext cx="9398001" cy="560449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155" marR="45155" algn="ctr" defTabSz="1016000">
              <a:defRPr b="1" sz="3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Spider web for PDFs; convert to text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8" grpId="2"/>
      <p:bldP build="whole" bldLvl="1" animBg="1" rev="0" advAuto="0" spid="101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droppedImage-1.tiff" descr="droppedImage-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10160000" cy="1389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500000 0.913333 L 0.500000 0.376738" origin="layout" pathEditMode="relative">
                                      <p:cBhvr>
                                        <p:cTn id="6" dur="1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35" y="54259"/>
            <a:ext cx="5339230" cy="72574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4338" dir="5400000">
              <a:srgbClr val="000000">
                <a:alpha val="50000"/>
              </a:srgbClr>
            </a:outerShdw>
          </a:effectLst>
        </p:spPr>
      </p:pic>
      <p:sp>
        <p:nvSpPr>
          <p:cNvPr id="1145" name="More vigorous reviewing when review process open during review period.…"/>
          <p:cNvSpPr txBox="1"/>
          <p:nvPr>
            <p:ph type="body" idx="4294967295"/>
          </p:nvPr>
        </p:nvSpPr>
        <p:spPr>
          <a:xfrm>
            <a:off x="5327848" y="-12700"/>
            <a:ext cx="4797029" cy="7645400"/>
          </a:xfrm>
          <a:prstGeom prst="rect">
            <a:avLst/>
          </a:prstGeom>
        </p:spPr>
        <p:txBody>
          <a:bodyPr lIns="38100" tIns="38100" rIns="38100" bIns="38100">
            <a:normAutofit fontScale="100000" lnSpcReduction="0"/>
          </a:bodyPr>
          <a:lstStyle/>
          <a:p>
            <a:pPr marL="293369" marR="0" indent="-195579" defTabSz="352043">
              <a:spcBef>
                <a:spcPts val="1200"/>
              </a:spcBef>
              <a:defRPr b="1" sz="1925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More vigorous reviewing when review process open during review period.</a:t>
            </a:r>
          </a:p>
          <a:p>
            <a:pPr lvl="1" marL="713866" marR="0" indent="-195579" defTabSz="352043">
              <a:spcBef>
                <a:spcPts val="700"/>
              </a:spcBef>
              <a:buChar char="-"/>
              <a:defRPr sz="1693">
                <a:solidFill>
                  <a:srgbClr val="53585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High-quality dialog between authors, reviewers, commenters in ICLR 2013-2018.</a:t>
            </a:r>
          </a:p>
          <a:p>
            <a:pPr marL="293369" marR="0" indent="-195579" defTabSz="352043">
              <a:spcBef>
                <a:spcPts val="1200"/>
              </a:spcBef>
              <a:defRPr b="1" sz="1925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Stogy communities are willing to try small-steps of change.</a:t>
            </a:r>
          </a:p>
          <a:p>
            <a:pPr lvl="1" marL="713866" marR="0" indent="-195579" defTabSz="352043">
              <a:spcBef>
                <a:spcPts val="700"/>
              </a:spcBef>
              <a:buChar char="-"/>
              <a:defRPr sz="1693">
                <a:solidFill>
                  <a:srgbClr val="53585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UAI allowing all conference reviewers to see all papers and all reviews.</a:t>
            </a:r>
          </a:p>
          <a:p>
            <a:pPr marL="293369" marR="0" indent="-195579" defTabSz="352043">
              <a:spcBef>
                <a:spcPts val="1200"/>
              </a:spcBef>
              <a:defRPr b="1" sz="1925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Can have "open review period" with double-blind review!</a:t>
            </a:r>
          </a:p>
          <a:p>
            <a:pPr lvl="1" marL="713866" marR="0" indent="-195579" defTabSz="352043">
              <a:spcBef>
                <a:spcPts val="700"/>
              </a:spcBef>
              <a:buChar char="-"/>
              <a:defRPr sz="1693">
                <a:solidFill>
                  <a:srgbClr val="53585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ICLR tried for first time in 2018.  Submissions are public with no authors listed!  All papers (regardless of acceptance) will have authors revealed after 6 week review period.</a:t>
            </a:r>
          </a:p>
          <a:p>
            <a:pPr marL="293369" marR="0" indent="-195579" defTabSz="352043">
              <a:spcBef>
                <a:spcPts val="1200"/>
              </a:spcBef>
              <a:defRPr b="1" sz="1925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Anonymous reviews by open public can lead to some "trolling."</a:t>
            </a:r>
          </a:p>
          <a:p>
            <a:pPr lvl="1" marL="713866" marR="0" indent="-195579" defTabSz="352043">
              <a:spcBef>
                <a:spcPts val="700"/>
              </a:spcBef>
              <a:buChar char="-"/>
              <a:defRPr sz="1693">
                <a:solidFill>
                  <a:srgbClr val="53585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ICLR tried for first time in 2018.  Some anonymous volunteer comments seem unscientific.  Should insist non-anon.</a:t>
            </a:r>
          </a:p>
          <a:p>
            <a:pPr marL="293369" marR="0" indent="-195579" defTabSz="352043">
              <a:defRPr sz="1925"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Growing interest in CS</a:t>
            </a:r>
            <a:r>
              <a:t>:  </a:t>
            </a:r>
            <a:br/>
            <a:r>
              <a:t>CVPR, ECCV, ICML, NIPS...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50" y="-5273"/>
            <a:ext cx="8810328" cy="10068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150" y="-319173"/>
            <a:ext cx="7003802" cy="8004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" y="0"/>
            <a:ext cx="66675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" y="0"/>
            <a:ext cx="66675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roup"/>
          <p:cNvGrpSpPr/>
          <p:nvPr/>
        </p:nvGrpSpPr>
        <p:grpSpPr>
          <a:xfrm>
            <a:off x="2469025" y="342900"/>
            <a:ext cx="5044150" cy="52844700"/>
            <a:chOff x="0" y="0"/>
            <a:chExt cx="5044149" cy="52844700"/>
          </a:xfrm>
        </p:grpSpPr>
        <p:pic>
          <p:nvPicPr>
            <p:cNvPr id="115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452247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5831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54838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83845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12852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42240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711200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044150" cy="762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5.961667" origin="layout" pathEditMode="relative">
                                      <p:cBhvr>
                                        <p:cTn id="6" dur="1275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OpenReview.net Software Platfo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38911">
              <a:defRPr sz="4608"/>
            </a:pPr>
            <a:r>
              <a:rPr u="sng">
                <a:hlinkClick r:id="rId2" invalidUrl="" action="" tgtFrame="" tooltip="" history="1" highlightClick="0" endSnd="0"/>
              </a:rPr>
              <a:t>OpenReview.net</a:t>
            </a:r>
            <a:r>
              <a:t> Software Platform</a:t>
            </a:r>
          </a:p>
        </p:txBody>
      </p:sp>
      <p:sp>
        <p:nvSpPr>
          <p:cNvPr id="1166" name="Configurab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8508" indent="-312927" defTabSz="352043">
              <a:spcBef>
                <a:spcPts val="1200"/>
              </a:spcBef>
              <a:defRPr b="1" sz="2772"/>
            </a:pPr>
            <a:r>
              <a:t>Configurable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small set of "Lego blocks" re-arrangeable </a:t>
            </a:r>
            <a:br/>
            <a:r>
              <a:t>for wide experimentation in closed...open review</a:t>
            </a:r>
            <a:br/>
            <a:r>
              <a:t>Basic objects: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Groups, Notes, Invitations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Scriptable API for defining workflow</a:t>
            </a:r>
          </a:p>
          <a:p>
            <a:pPr marL="508508" indent="-312927" defTabSz="352043">
              <a:spcBef>
                <a:spcPts val="1200"/>
              </a:spcBef>
              <a:defRPr b="1" sz="2772"/>
            </a:pPr>
            <a:r>
              <a:t>Scalable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Parallel-distributed backend DB technology.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Soon mirroring all Cornell ArXiv + DBLP + ...</a:t>
            </a:r>
          </a:p>
          <a:p>
            <a:pPr marL="508508" indent="-312927" defTabSz="352043">
              <a:spcBef>
                <a:spcPts val="1200"/>
              </a:spcBef>
              <a:defRPr b="1" sz="2772"/>
            </a:pPr>
            <a:r>
              <a:t>Open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open publishing, open access, open discussion of papers, open directory of researchers and their expertise, </a:t>
            </a:r>
            <a:br/>
            <a:r>
              <a:t>open recommendation of reviewers to papers,...</a:t>
            </a:r>
          </a:p>
          <a:p>
            <a:pPr lvl="1" marL="831214" indent="-312927" defTabSz="352043">
              <a:spcBef>
                <a:spcPts val="700"/>
              </a:spcBef>
              <a:defRPr sz="2464"/>
            </a:pPr>
            <a:r>
              <a:t>open API enabling others to build their own web front-end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OpenReview.net  Machine Learning Research"/>
          <p:cNvSpPr txBox="1"/>
          <p:nvPr>
            <p:ph type="title"/>
          </p:nvPr>
        </p:nvSpPr>
        <p:spPr>
          <a:xfrm>
            <a:off x="139700" y="203200"/>
            <a:ext cx="9880600" cy="1412875"/>
          </a:xfrm>
          <a:prstGeom prst="rect">
            <a:avLst/>
          </a:prstGeom>
        </p:spPr>
        <p:txBody>
          <a:bodyPr/>
          <a:lstStyle/>
          <a:p>
            <a:pPr defTabSz="416052">
              <a:defRPr sz="4368"/>
            </a:pPr>
            <a:r>
              <a:rPr u="sng">
                <a:hlinkClick r:id="rId2" invalidUrl="" action="" tgtFrame="" tooltip="" history="1" highlightClick="0" endSnd="0"/>
              </a:rPr>
              <a:t>OpenReview.net</a:t>
            </a:r>
            <a:r>
              <a:t> </a:t>
            </a:r>
            <a:br/>
            <a:r>
              <a:t>Machine Learning Research</a:t>
            </a:r>
          </a:p>
        </p:txBody>
      </p:sp>
      <p:sp>
        <p:nvSpPr>
          <p:cNvPr id="1169" name="DB of researchers' expertise and conflicts, auto-populated and maintained…"/>
          <p:cNvSpPr txBox="1"/>
          <p:nvPr>
            <p:ph type="body" idx="1"/>
          </p:nvPr>
        </p:nvSpPr>
        <p:spPr>
          <a:xfrm>
            <a:off x="431800" y="1819374"/>
            <a:ext cx="9296400" cy="5597426"/>
          </a:xfrm>
          <a:prstGeom prst="rect">
            <a:avLst/>
          </a:prstGeom>
        </p:spPr>
        <p:txBody>
          <a:bodyPr/>
          <a:lstStyle/>
          <a:p>
            <a:pPr marL="462279" indent="-284479" defTabSz="320039">
              <a:spcBef>
                <a:spcPts val="1100"/>
              </a:spcBef>
              <a:defRPr b="1" sz="2520"/>
            </a:pPr>
            <a:r>
              <a:t>DB of researchers' expertise and conflicts,</a:t>
            </a:r>
            <a:br/>
            <a:r>
              <a:t>auto-populated and maintained</a:t>
            </a:r>
          </a:p>
          <a:p>
            <a:pPr lvl="1" marL="755650" indent="-284479" defTabSz="320039">
              <a:spcBef>
                <a:spcPts val="700"/>
              </a:spcBef>
              <a:defRPr sz="2240"/>
            </a:pPr>
            <a:r>
              <a:t>Using our research in information extraction, information integration, entity disambiguation, probabilistic reasoning about human edits...</a:t>
            </a:r>
          </a:p>
          <a:p>
            <a:pPr marL="462279" indent="-284479" defTabSz="320039">
              <a:spcBef>
                <a:spcPts val="1100"/>
              </a:spcBef>
              <a:defRPr b="1" sz="2520"/>
            </a:pPr>
            <a:r>
              <a:t>Expertise-matching, papers to reviewers</a:t>
            </a:r>
          </a:p>
          <a:p>
            <a:pPr lvl="1" marL="755650" indent="-284479" defTabSz="320039">
              <a:spcBef>
                <a:spcPts val="700"/>
              </a:spcBef>
              <a:defRPr sz="2240"/>
            </a:pPr>
            <a:r>
              <a:t>Using deep neural networks to build detailed topic models and interpretable, editable expertise models</a:t>
            </a:r>
          </a:p>
          <a:p>
            <a:pPr lvl="1" marL="755650" indent="-284479" defTabSz="320039">
              <a:spcBef>
                <a:spcPts val="700"/>
              </a:spcBef>
              <a:defRPr sz="2240"/>
            </a:pPr>
            <a:r>
              <a:t>Using sub-modular optimization for many-many reviewer-paper matching at large scale for large conferences</a:t>
            </a:r>
          </a:p>
          <a:p>
            <a:pPr marL="462279" indent="-284479" defTabSz="320039">
              <a:spcBef>
                <a:spcPts val="1100"/>
              </a:spcBef>
              <a:defRPr b="1" sz="2520"/>
            </a:pPr>
            <a:r>
              <a:t>Incentive system for review quality</a:t>
            </a:r>
          </a:p>
          <a:p>
            <a:pPr lvl="1" marL="755650" indent="-284479" defTabSz="320039">
              <a:spcBef>
                <a:spcPts val="700"/>
              </a:spcBef>
              <a:defRPr sz="2240"/>
            </a:pPr>
            <a:r>
              <a:t>Mechanism design to encourage high-quality, unbiased reviews</a:t>
            </a:r>
          </a:p>
          <a:p>
            <a:pPr lvl="1" marL="755650" indent="-284479" defTabSz="320039">
              <a:spcBef>
                <a:spcPts val="700"/>
              </a:spcBef>
              <a:defRPr sz="2240"/>
            </a:pPr>
            <a:r>
              <a:t>Large-scale analysis of sub-communities, sentiment, bias,...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Andrew McCallum…"/>
          <p:cNvSpPr/>
          <p:nvPr/>
        </p:nvSpPr>
        <p:spPr>
          <a:xfrm>
            <a:off x="1312189" y="4921249"/>
            <a:ext cx="8183587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b="1" sz="4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Andrew McCallum</a:t>
            </a:r>
          </a:p>
          <a:p>
            <a:pPr>
              <a:defRPr sz="4800">
                <a:latin typeface="Courier"/>
                <a:ea typeface="Courier"/>
                <a:cs typeface="Courier"/>
                <a:sym typeface="Courier"/>
              </a:defRPr>
            </a:pPr>
            <a:r>
              <a:t>mccallum@cs.umass.edu</a:t>
            </a:r>
          </a:p>
        </p:txBody>
      </p:sp>
      <p:pic>
        <p:nvPicPr>
          <p:cNvPr id="1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410" y="362991"/>
            <a:ext cx="254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Thank you!"/>
          <p:cNvSpPr txBox="1"/>
          <p:nvPr/>
        </p:nvSpPr>
        <p:spPr>
          <a:xfrm rot="20648754">
            <a:off x="4712506" y="1582720"/>
            <a:ext cx="2967128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4" name="bayesian-networks.png" descr="bayesian-network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0"/>
            <a:ext cx="6746875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Extraction of metadata"/>
          <p:cNvSpPr/>
          <p:nvPr/>
        </p:nvSpPr>
        <p:spPr>
          <a:xfrm rot="20697759">
            <a:off x="389451" y="5536085"/>
            <a:ext cx="9398001" cy="560449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155" marR="45155" algn="ctr" defTabSz="1016000">
              <a:defRPr b="1" sz="3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Extraction of metadata</a:t>
            </a:r>
          </a:p>
        </p:txBody>
      </p:sp>
    </p:spTree>
  </p:cSld>
  <p:clrMapOvr>
    <a:masterClrMapping/>
  </p:clrMapOvr>
  <p:transition xmlns:p14="http://schemas.microsoft.com/office/powerpoint/2010/main" spd="fast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8" name="nir-details.png" descr="nir-detail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0"/>
            <a:ext cx="6746875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9" name="Paper &amp; citation resolution"/>
          <p:cNvSpPr/>
          <p:nvPr/>
        </p:nvSpPr>
        <p:spPr>
          <a:xfrm rot="20697759">
            <a:off x="389451" y="5536085"/>
            <a:ext cx="9398001" cy="560449"/>
          </a:xfrm>
          <a:prstGeom prst="rect">
            <a:avLst/>
          </a:prstGeom>
          <a:solidFill>
            <a:srgbClr val="FFA9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5155" marR="45155" algn="ctr" defTabSz="1016000">
              <a:defRPr b="1" sz="30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Paper &amp; citation resolution</a:t>
            </a:r>
          </a:p>
        </p:txBody>
      </p:sp>
    </p:spTree>
  </p:cSld>
  <p:clrMapOvr>
    <a:masterClrMapping/>
  </p:clrMapOvr>
  <p:transition xmlns:p14="http://schemas.microsoft.com/office/powerpoint/2010/main" spd="fast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"/>
          <p:cNvGrpSpPr/>
          <p:nvPr/>
        </p:nvGrpSpPr>
        <p:grpSpPr>
          <a:xfrm>
            <a:off x="342900" y="883708"/>
            <a:ext cx="5258154" cy="8429627"/>
            <a:chOff x="0" y="0"/>
            <a:chExt cx="5258153" cy="8429625"/>
          </a:xfrm>
        </p:grpSpPr>
        <p:pic>
          <p:nvPicPr>
            <p:cNvPr id="1031" name="image.png" descr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58154" cy="8429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2" name="Line"/>
            <p:cNvSpPr/>
            <p:nvPr/>
          </p:nvSpPr>
          <p:spPr>
            <a:xfrm>
              <a:off x="4586" y="1270000"/>
              <a:ext cx="1435101" cy="1764"/>
            </a:xfrm>
            <a:prstGeom prst="line">
              <a:avLst/>
            </a:prstGeom>
            <a:noFill/>
            <a:ln w="25400" cap="flat">
              <a:solidFill>
                <a:srgbClr val="D92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3" name="Line"/>
            <p:cNvSpPr/>
            <p:nvPr/>
          </p:nvSpPr>
          <p:spPr>
            <a:xfrm>
              <a:off x="4586" y="1439333"/>
              <a:ext cx="1261181" cy="1765"/>
            </a:xfrm>
            <a:prstGeom prst="line">
              <a:avLst/>
            </a:prstGeom>
            <a:noFill/>
            <a:ln w="25400" cap="flat">
              <a:solidFill>
                <a:srgbClr val="D92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4" name="Line"/>
            <p:cNvSpPr/>
            <p:nvPr/>
          </p:nvSpPr>
          <p:spPr>
            <a:xfrm>
              <a:off x="4586" y="1947333"/>
              <a:ext cx="1261181" cy="1765"/>
            </a:xfrm>
            <a:prstGeom prst="line">
              <a:avLst/>
            </a:prstGeom>
            <a:noFill/>
            <a:ln w="25400" cap="flat">
              <a:solidFill>
                <a:srgbClr val="D92B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5" name="Line"/>
            <p:cNvSpPr/>
            <p:nvPr/>
          </p:nvSpPr>
          <p:spPr>
            <a:xfrm>
              <a:off x="1092200" y="931333"/>
              <a:ext cx="3048001" cy="1765"/>
            </a:xfrm>
            <a:prstGeom prst="line">
              <a:avLst/>
            </a:prstGeom>
            <a:noFill/>
            <a:ln w="25400" cap="flat">
              <a:solidFill>
                <a:srgbClr val="FD397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6" name="Line"/>
            <p:cNvSpPr/>
            <p:nvPr/>
          </p:nvSpPr>
          <p:spPr>
            <a:xfrm>
              <a:off x="2290586" y="1580444"/>
              <a:ext cx="922515" cy="1765"/>
            </a:xfrm>
            <a:prstGeom prst="line">
              <a:avLst/>
            </a:prstGeom>
            <a:noFill/>
            <a:ln w="25400" cap="flat">
              <a:solidFill>
                <a:srgbClr val="A8794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037" name="Line"/>
            <p:cNvSpPr/>
            <p:nvPr/>
          </p:nvSpPr>
          <p:spPr>
            <a:xfrm>
              <a:off x="893586" y="2116666"/>
              <a:ext cx="1472848" cy="1765"/>
            </a:xfrm>
            <a:prstGeom prst="line">
              <a:avLst/>
            </a:prstGeom>
            <a:noFill/>
            <a:ln w="25400" cap="flat">
              <a:solidFill>
                <a:srgbClr val="A8794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9" name="Building a Searchable Library of Research Papers"/>
          <p:cNvSpPr txBox="1"/>
          <p:nvPr>
            <p:ph type="title"/>
          </p:nvPr>
        </p:nvSpPr>
        <p:spPr>
          <a:xfrm>
            <a:off x="0" y="0"/>
            <a:ext cx="10160000" cy="1270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89252" marR="90311">
              <a:defRPr sz="3800">
                <a:solidFill>
                  <a:srgbClr val="007879"/>
                </a:solidFill>
                <a:uFill>
                  <a:solidFill>
                    <a:srgbClr val="007879"/>
                  </a:solidFill>
                </a:uFill>
              </a:defRPr>
            </a:pPr>
            <a:r>
              <a:t>   Building a Searchable Library of</a:t>
            </a:r>
            <a:br/>
            <a:r>
              <a:t>Research Papers</a:t>
            </a:r>
          </a:p>
        </p:txBody>
      </p:sp>
      <p:pic>
        <p:nvPicPr>
          <p:cNvPr id="1040" name="image.jpg" descr="image.jp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9930" y="1829152"/>
            <a:ext cx="5946071" cy="655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Arrow"/>
          <p:cNvSpPr/>
          <p:nvPr/>
        </p:nvSpPr>
        <p:spPr>
          <a:xfrm>
            <a:off x="4660900" y="5245100"/>
            <a:ext cx="850900" cy="1016000"/>
          </a:xfrm>
          <a:prstGeom prst="rightArrow">
            <a:avLst>
              <a:gd name="adj1" fmla="val 50000"/>
              <a:gd name="adj2" fmla="val 22388"/>
            </a:avLst>
          </a:prstGeom>
          <a:solidFill>
            <a:srgbClr val="FD3979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45155" marR="45155" defTabSz="1016000">
              <a:defRPr b="1" sz="2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2" name="[McCallum et al 1996]"/>
          <p:cNvSpPr/>
          <p:nvPr/>
        </p:nvSpPr>
        <p:spPr>
          <a:xfrm>
            <a:off x="7543800" y="986013"/>
            <a:ext cx="202192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44097" marR="45154" defTabSz="1016000">
              <a:buClr>
                <a:srgbClr val="000000"/>
              </a:buClr>
              <a:buFont typeface="Arial"/>
              <a:defRPr i="1"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[McCallum et al 1996]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7" name="cora-front.jpg" descr="cora-front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9958" y="5291"/>
            <a:ext cx="7440085" cy="760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2" name="bayesian-networks.png" descr="bayesian-network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0"/>
            <a:ext cx="6746875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lide Number"/>
          <p:cNvSpPr txBox="1"/>
          <p:nvPr>
            <p:ph type="sldNum" sz="quarter" idx="2"/>
          </p:nvPr>
        </p:nvSpPr>
        <p:spPr>
          <a:xfrm>
            <a:off x="8183633" y="7023100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5" name="nir-details.png" descr="nir-detail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0"/>
            <a:ext cx="6746875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