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7" r:id="rId1"/>
    <p:sldMasterId id="2147483843" r:id="rId2"/>
  </p:sldMasterIdLst>
  <p:notesMasterIdLst>
    <p:notesMasterId r:id="rId14"/>
  </p:notesMasterIdLst>
  <p:handoutMasterIdLst>
    <p:handoutMasterId r:id="rId15"/>
  </p:handoutMasterIdLst>
  <p:sldIdLst>
    <p:sldId id="556" r:id="rId3"/>
    <p:sldId id="514" r:id="rId4"/>
    <p:sldId id="571" r:id="rId5"/>
    <p:sldId id="573" r:id="rId6"/>
    <p:sldId id="574" r:id="rId7"/>
    <p:sldId id="575" r:id="rId8"/>
    <p:sldId id="580" r:id="rId9"/>
    <p:sldId id="578" r:id="rId10"/>
    <p:sldId id="548" r:id="rId11"/>
    <p:sldId id="577" r:id="rId12"/>
    <p:sldId id="568" r:id="rId13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69398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38794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08192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077589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346987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616384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885781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155179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85">
          <p15:clr>
            <a:srgbClr val="A4A3A4"/>
          </p15:clr>
        </p15:guide>
        <p15:guide id="3" pos="5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CB9"/>
    <a:srgbClr val="2C7EC7"/>
    <a:srgbClr val="E6E6E6"/>
    <a:srgbClr val="0000A6"/>
    <a:srgbClr val="2913A6"/>
    <a:srgbClr val="0000DB"/>
    <a:srgbClr val="285ADB"/>
    <a:srgbClr val="2669DB"/>
    <a:srgbClr val="0000BB"/>
    <a:srgbClr val="D87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9788" autoAdjust="0"/>
  </p:normalViewPr>
  <p:slideViewPr>
    <p:cSldViewPr>
      <p:cViewPr varScale="1">
        <p:scale>
          <a:sx n="49" d="100"/>
          <a:sy n="49" d="100"/>
        </p:scale>
        <p:origin x="1638" y="60"/>
      </p:cViewPr>
      <p:guideLst>
        <p:guide orient="horz" pos="2880"/>
        <p:guide pos="585"/>
        <p:guide pos="584"/>
        <p:guide orient="horz" pos="2160"/>
        <p:guide pos="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53419-9FD5-ED41-8A04-5E47FB458ACC}" type="datetimeFigureOut">
              <a:rPr lang="en-US"/>
              <a:pPr>
                <a:defRPr/>
              </a:pPr>
              <a:t>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D8FB2B-484D-ED41-B7D4-203391F28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6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C1C358-FF60-754C-8FA6-76BA929B0A83}" type="datetimeFigureOut">
              <a:rPr lang="el-GR"/>
              <a:pPr>
                <a:defRPr/>
              </a:pPr>
              <a:t>12/2/2018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CB501B-9145-384C-860E-E18BA7581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67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6939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38794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808192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77589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346987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16384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85781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55179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20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www.openaire.eu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Untertitel">
    <p:bg>
      <p:bgPr>
        <a:solidFill>
          <a:srgbClr val="2C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KC-Startfolie-Grafik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7072" cy="6858000"/>
          </a:xfrm>
          <a:prstGeom prst="rect">
            <a:avLst/>
          </a:prstGeom>
        </p:spPr>
      </p:pic>
      <p:sp>
        <p:nvSpPr>
          <p:cNvPr id="10" name="Ecken des Rechtecks auf der gleichen Seite abrunden 9"/>
          <p:cNvSpPr/>
          <p:nvPr userDrawn="1"/>
        </p:nvSpPr>
        <p:spPr>
          <a:xfrm rot="16200000">
            <a:off x="5736690" y="335443"/>
            <a:ext cx="934207" cy="7404421"/>
          </a:xfrm>
          <a:prstGeom prst="round2SameRect">
            <a:avLst>
              <a:gd name="adj1" fmla="val 14554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15" name="Ecken des Rechtecks auf der gleichen Seite abrunden 14"/>
          <p:cNvSpPr/>
          <p:nvPr userDrawn="1"/>
        </p:nvSpPr>
        <p:spPr>
          <a:xfrm rot="16200000">
            <a:off x="4527712" y="-1902932"/>
            <a:ext cx="1517674" cy="9238915"/>
          </a:xfrm>
          <a:prstGeom prst="round2SameRect">
            <a:avLst>
              <a:gd name="adj1" fmla="val 8794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0632" y="2133105"/>
            <a:ext cx="8608901" cy="5683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900" b="1" cap="none">
                <a:latin typeface="Helvetica"/>
                <a:cs typeface="Helvetica"/>
              </a:defRPr>
            </a:lvl1pPr>
          </a:lstStyle>
          <a:p>
            <a:r>
              <a:rPr lang="de-AT" dirty="0"/>
              <a:t>Vortragstitel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05957" y="3712465"/>
            <a:ext cx="6882732" cy="326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33" baseline="0">
                <a:solidFill>
                  <a:srgbClr val="007AB8"/>
                </a:solidFill>
                <a:latin typeface="Helvetica"/>
                <a:cs typeface="Helvetica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Name des Vortragenden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286026" y="6293404"/>
            <a:ext cx="3302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i="0" u="none" strike="noStrike" kern="1200" baseline="0" dirty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www.know-center.at</a:t>
            </a:r>
          </a:p>
          <a:p>
            <a:pPr algn="r" rtl="0"/>
            <a:endParaRPr lang="de-DE" sz="1300" b="0" i="0" u="none" strike="noStrike" baseline="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6" name="Textplatzhalter 5" title="Unt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1000922" y="2760283"/>
            <a:ext cx="8609277" cy="56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167" b="1" cap="all">
                <a:solidFill>
                  <a:srgbClr val="999999"/>
                </a:solidFill>
                <a:latin typeface=""/>
              </a:defRPr>
            </a:lvl1pPr>
            <a:lvl2pPr>
              <a:defRPr sz="2167" cap="all">
                <a:latin typeface=""/>
              </a:defRPr>
            </a:lvl2pPr>
            <a:lvl3pPr>
              <a:defRPr sz="2167" cap="all">
                <a:latin typeface=""/>
              </a:defRPr>
            </a:lvl3pPr>
            <a:lvl4pPr>
              <a:defRPr sz="2167" cap="all">
                <a:latin typeface=""/>
              </a:defRPr>
            </a:lvl4pPr>
            <a:lvl5pPr>
              <a:defRPr sz="2167" cap="all">
                <a:latin typeface="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05236" y="4074740"/>
            <a:ext cx="6882606" cy="3254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33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/>
              <a:t>Name der Veranstaltung, Ort, Datum, email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2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- Ubiquitous Compu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7105" y="242566"/>
            <a:ext cx="7012757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cap="all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Area </a:t>
            </a:r>
            <a:r>
              <a:rPr lang="de-DE" dirty="0" err="1"/>
              <a:t>Ubiquitous</a:t>
            </a:r>
            <a:r>
              <a:rPr lang="de-DE" dirty="0"/>
              <a:t> Computing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067105" y="865971"/>
            <a:ext cx="7012755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189218" y="-263776"/>
            <a:ext cx="780878" cy="1302941"/>
          </a:xfrm>
          <a:prstGeom prst="roundRect">
            <a:avLst>
              <a:gd name="adj" fmla="val 17492"/>
            </a:avLst>
          </a:prstGeom>
          <a:solidFill>
            <a:srgbClr val="2C82C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2978" tIns="56489" rIns="112978" bIns="56489" rtlCol="0" anchor="ctr"/>
          <a:lstStyle/>
          <a:p>
            <a:pPr algn="ctr"/>
            <a:endParaRPr lang="de-DE" sz="2383" dirty="0"/>
          </a:p>
        </p:txBody>
      </p:sp>
      <p:pic>
        <p:nvPicPr>
          <p:cNvPr id="10" name="Bild 9" descr="Icon-UP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0" y="291078"/>
            <a:ext cx="584938" cy="6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Text">
    <p:bg>
      <p:bgPr>
        <a:solidFill>
          <a:srgbClr val="2C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C-Schlussfolie-Grafik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7072" cy="6858000"/>
          </a:xfrm>
          <a:prstGeom prst="rect">
            <a:avLst/>
          </a:prstGeom>
        </p:spPr>
      </p:pic>
      <p:sp>
        <p:nvSpPr>
          <p:cNvPr id="19" name="Ecken des Rechtecks auf der gleichen Seite abrunden 18"/>
          <p:cNvSpPr/>
          <p:nvPr userDrawn="1"/>
        </p:nvSpPr>
        <p:spPr>
          <a:xfrm rot="5400000">
            <a:off x="3549614" y="1249927"/>
            <a:ext cx="1297318" cy="8396558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 dirty="0"/>
          </a:p>
        </p:txBody>
      </p:sp>
      <p:sp>
        <p:nvSpPr>
          <p:cNvPr id="18" name="Ecken des Rechtecks auf der gleichen Seite abrunden 17"/>
          <p:cNvSpPr/>
          <p:nvPr userDrawn="1"/>
        </p:nvSpPr>
        <p:spPr>
          <a:xfrm rot="16200000">
            <a:off x="4517946" y="-692575"/>
            <a:ext cx="1776938" cy="8999174"/>
          </a:xfrm>
          <a:prstGeom prst="round2SameRect">
            <a:avLst>
              <a:gd name="adj1" fmla="val 8794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922198" y="6293403"/>
            <a:ext cx="27198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300" b="0" i="0" u="none" strike="noStrike" baseline="0" dirty="0">
                <a:solidFill>
                  <a:schemeClr val="bg1"/>
                </a:solidFill>
                <a:latin typeface="Helvetica"/>
              </a:rPr>
              <a:t>© Know-Center GmbH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1229947" y="3120373"/>
            <a:ext cx="8379589" cy="56235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33" b="1" cap="all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/>
              <a:t>Diskussion, Fragen, Save-</a:t>
            </a:r>
            <a:r>
              <a:rPr lang="de-AT" dirty="0" err="1"/>
              <a:t>the</a:t>
            </a:r>
            <a:r>
              <a:rPr lang="de-AT" dirty="0"/>
              <a:t>-Date?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29947" y="3722095"/>
            <a:ext cx="8379589" cy="78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95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Zweite Zeile</a:t>
            </a:r>
            <a:endParaRPr lang="de-DE" dirty="0"/>
          </a:p>
        </p:txBody>
      </p:sp>
      <p:sp>
        <p:nvSpPr>
          <p:cNvPr id="16" name="Ecken des Rechtecks auf der gleichen Seite abrunden 15"/>
          <p:cNvSpPr/>
          <p:nvPr userDrawn="1"/>
        </p:nvSpPr>
        <p:spPr>
          <a:xfrm rot="16200000">
            <a:off x="8279550" y="1084956"/>
            <a:ext cx="1297315" cy="19555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 dirty="0"/>
          </a:p>
        </p:txBody>
      </p:sp>
      <p:sp>
        <p:nvSpPr>
          <p:cNvPr id="13" name="Textfeld 12"/>
          <p:cNvSpPr txBox="1"/>
          <p:nvPr userDrawn="1"/>
        </p:nvSpPr>
        <p:spPr bwMode="auto">
          <a:xfrm>
            <a:off x="8036413" y="1553187"/>
            <a:ext cx="1869587" cy="89287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867" b="1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Know-Center GmbH</a:t>
            </a:r>
            <a:br>
              <a:rPr lang="en-US" sz="867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867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Research</a:t>
            </a:r>
            <a:r>
              <a:rPr lang="en-US" sz="867" kern="1200" baseline="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 Center for Data-Driven Business and Big Data Analytics</a:t>
            </a:r>
            <a:br>
              <a:rPr lang="en-US" sz="867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867" kern="1200" baseline="0" dirty="0" err="1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Inffeldgasse</a:t>
            </a:r>
            <a:r>
              <a:rPr lang="en-US" sz="867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 13/6</a:t>
            </a:r>
            <a:br>
              <a:rPr lang="en-US" sz="867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867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8010 Graz, Austria</a:t>
            </a:r>
            <a:endParaRPr lang="en-US" sz="867" kern="1200" dirty="0">
              <a:solidFill>
                <a:srgbClr val="000000"/>
              </a:solidFill>
              <a:latin typeface="Helvetica"/>
              <a:ea typeface="MS PGothic" pitchFamily="34" charset="-128"/>
              <a:cs typeface="Helvetica"/>
            </a:endParaRPr>
          </a:p>
        </p:txBody>
      </p:sp>
      <p:sp>
        <p:nvSpPr>
          <p:cNvPr id="15" name="Textfeld 14"/>
          <p:cNvSpPr txBox="1"/>
          <p:nvPr userDrawn="1"/>
        </p:nvSpPr>
        <p:spPr bwMode="auto">
          <a:xfrm>
            <a:off x="2407710" y="6176767"/>
            <a:ext cx="5425944" cy="208968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758" b="0" kern="1200" dirty="0" err="1">
                <a:solidFill>
                  <a:schemeClr val="bg1"/>
                </a:solidFill>
                <a:latin typeface="Helvetica"/>
                <a:ea typeface="MS PGothic" pitchFamily="34" charset="-128"/>
                <a:cs typeface="Helvetica"/>
              </a:rPr>
              <a:t>Firmenbuchgericht</a:t>
            </a:r>
            <a:r>
              <a:rPr lang="en-US" sz="758" b="0" kern="1200" dirty="0">
                <a:solidFill>
                  <a:schemeClr val="bg1"/>
                </a:solidFill>
                <a:latin typeface="Helvetica"/>
                <a:ea typeface="MS PGothic" pitchFamily="34" charset="-128"/>
                <a:cs typeface="Helvetica"/>
              </a:rPr>
              <a:t> Graz </a:t>
            </a:r>
            <a:r>
              <a:rPr lang="de-DE" sz="758" dirty="0">
                <a:solidFill>
                  <a:schemeClr val="bg1"/>
                </a:solidFill>
                <a:latin typeface="Helvetica"/>
                <a:cs typeface="Helvetica"/>
              </a:rPr>
              <a:t>• </a:t>
            </a:r>
            <a:r>
              <a:rPr lang="en-US" sz="758" b="0" kern="1200" dirty="0">
                <a:solidFill>
                  <a:schemeClr val="bg1"/>
                </a:solidFill>
                <a:latin typeface="Helvetica"/>
                <a:ea typeface="MS PGothic" pitchFamily="34" charset="-128"/>
                <a:cs typeface="Helvetica"/>
              </a:rPr>
              <a:t>FN 199 685 f </a:t>
            </a:r>
            <a:r>
              <a:rPr lang="de-DE" sz="758" dirty="0">
                <a:solidFill>
                  <a:schemeClr val="bg1"/>
                </a:solidFill>
                <a:latin typeface="Helvetica"/>
                <a:cs typeface="Helvetica"/>
              </a:rPr>
              <a:t>• </a:t>
            </a:r>
            <a:r>
              <a:rPr lang="en-US" sz="758" b="0" kern="1200" dirty="0">
                <a:solidFill>
                  <a:schemeClr val="bg1"/>
                </a:solidFill>
                <a:latin typeface="Helvetica"/>
                <a:ea typeface="MS PGothic" pitchFamily="34" charset="-128"/>
                <a:cs typeface="Helvetica"/>
              </a:rPr>
              <a:t>UID: ATU 50367703</a:t>
            </a:r>
          </a:p>
        </p:txBody>
      </p:sp>
      <p:sp>
        <p:nvSpPr>
          <p:cNvPr id="20" name="Text Box 9"/>
          <p:cNvSpPr txBox="1">
            <a:spLocks noChangeArrowheads="1"/>
          </p:cNvSpPr>
          <p:nvPr userDrawn="1"/>
        </p:nvSpPr>
        <p:spPr bwMode="auto">
          <a:xfrm>
            <a:off x="198525" y="4859626"/>
            <a:ext cx="6510193" cy="29251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gefördert durch das Programm COMET (</a:t>
            </a:r>
            <a:r>
              <a:rPr lang="en-US" sz="867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Competence Centers for Excellent Technologies</a:t>
            </a: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), wir danken unseren Fördergebern:</a:t>
            </a:r>
          </a:p>
        </p:txBody>
      </p:sp>
      <p:pic>
        <p:nvPicPr>
          <p:cNvPr id="21" name="Bild 20" descr="KC-Schlussfolie-Foerdergeb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7" y="5321217"/>
            <a:ext cx="7668150" cy="4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Kontaktdaten">
    <p:bg>
      <p:bgPr>
        <a:solidFill>
          <a:srgbClr val="2C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C-Schlussfolie-Grafik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7072" cy="6858000"/>
          </a:xfrm>
          <a:prstGeom prst="rect">
            <a:avLst/>
          </a:prstGeom>
        </p:spPr>
      </p:pic>
      <p:sp>
        <p:nvSpPr>
          <p:cNvPr id="26" name="Ecken des Rechtecks auf der gleichen Seite abrunden 25"/>
          <p:cNvSpPr/>
          <p:nvPr userDrawn="1"/>
        </p:nvSpPr>
        <p:spPr>
          <a:xfrm rot="16200000">
            <a:off x="5916360" y="705834"/>
            <a:ext cx="1788034" cy="6191253"/>
          </a:xfrm>
          <a:prstGeom prst="round2SameRect">
            <a:avLst>
              <a:gd name="adj1" fmla="val 1074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922198" y="6293403"/>
            <a:ext cx="27198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300" b="0" i="0" u="none" strike="noStrike" baseline="0" dirty="0">
                <a:solidFill>
                  <a:schemeClr val="bg1"/>
                </a:solidFill>
                <a:latin typeface="Helvetica"/>
              </a:rPr>
              <a:t>© Know-Center GmbH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4044812" y="2973519"/>
            <a:ext cx="892642" cy="108574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2" baseline="0">
                <a:solidFill>
                  <a:srgbClr val="2C82CB"/>
                </a:solidFill>
              </a:defRPr>
            </a:lvl1pPr>
          </a:lstStyle>
          <a:p>
            <a:r>
              <a:rPr lang="en-US" dirty="0" err="1"/>
              <a:t>Kontakt</a:t>
            </a:r>
            <a:r>
              <a:rPr lang="en-US" dirty="0"/>
              <a:t> 1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7673534" y="2888368"/>
            <a:ext cx="2151848" cy="992579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975" b="1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Know-Center GmbH</a:t>
            </a:r>
            <a:br>
              <a:rPr lang="en-US" sz="975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Research</a:t>
            </a:r>
            <a:r>
              <a:rPr lang="en-US" sz="975" kern="1200" baseline="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 Center for Data-Driven Business and Big Data Analytics</a:t>
            </a:r>
            <a:b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baseline="0" dirty="0" err="1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Inffeldgasse</a:t>
            </a:r>
            <a: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 13/6</a:t>
            </a:r>
            <a:b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8010 Graz, Austria</a:t>
            </a:r>
            <a:endParaRPr lang="en-US" sz="975" kern="1200" dirty="0">
              <a:solidFill>
                <a:srgbClr val="000000"/>
              </a:solidFill>
              <a:latin typeface="Helvetica"/>
              <a:ea typeface="MS PGothic" pitchFamily="34" charset="-128"/>
              <a:cs typeface="Helvetica"/>
            </a:endParaRPr>
          </a:p>
        </p:txBody>
      </p:sp>
      <p:sp>
        <p:nvSpPr>
          <p:cNvPr id="12" name="Textfeld 11"/>
          <p:cNvSpPr txBox="1"/>
          <p:nvPr userDrawn="1"/>
        </p:nvSpPr>
        <p:spPr bwMode="auto">
          <a:xfrm>
            <a:off x="7673534" y="4226137"/>
            <a:ext cx="2151848" cy="442237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758" b="0" kern="1200" dirty="0" err="1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Firmenbuchgericht</a:t>
            </a: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 Graz</a:t>
            </a:r>
            <a:b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FN 199 685 f</a:t>
            </a:r>
            <a:b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UID: ATU 50367703</a:t>
            </a:r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5334656" y="2973519"/>
            <a:ext cx="892642" cy="108574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2" baseline="0">
                <a:solidFill>
                  <a:srgbClr val="2C82CB"/>
                </a:solidFill>
              </a:defRPr>
            </a:lvl1pPr>
          </a:lstStyle>
          <a:p>
            <a:r>
              <a:rPr lang="en-US" dirty="0" err="1"/>
              <a:t>Kontakt</a:t>
            </a:r>
            <a:r>
              <a:rPr lang="en-US" dirty="0"/>
              <a:t> 2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6599281" y="2973519"/>
            <a:ext cx="892681" cy="108574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92" baseline="0">
                <a:solidFill>
                  <a:srgbClr val="2C82CB"/>
                </a:solidFill>
              </a:defRPr>
            </a:lvl1pPr>
          </a:lstStyle>
          <a:p>
            <a:r>
              <a:rPr lang="en-US" dirty="0" err="1"/>
              <a:t>Kontakt</a:t>
            </a:r>
            <a:r>
              <a:rPr lang="en-US" dirty="0"/>
              <a:t> 3</a:t>
            </a:r>
          </a:p>
        </p:txBody>
      </p:sp>
      <p:sp>
        <p:nvSpPr>
          <p:cNvPr id="29" name="Ecken des Rechtecks auf der gleichen Seite abrunden 28"/>
          <p:cNvSpPr/>
          <p:nvPr userDrawn="1"/>
        </p:nvSpPr>
        <p:spPr>
          <a:xfrm rot="5400000">
            <a:off x="3549614" y="1249927"/>
            <a:ext cx="1297318" cy="8396558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30" name="Text Box 9"/>
          <p:cNvSpPr txBox="1">
            <a:spLocks noChangeArrowheads="1"/>
          </p:cNvSpPr>
          <p:nvPr userDrawn="1"/>
        </p:nvSpPr>
        <p:spPr bwMode="auto">
          <a:xfrm>
            <a:off x="198525" y="4859626"/>
            <a:ext cx="6510193" cy="29251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gefördert durch das Programm COMET (</a:t>
            </a:r>
            <a:r>
              <a:rPr lang="en-US" sz="867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Competence Centers for Excellent Technologies</a:t>
            </a: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), wir danken unseren Fördergebern:</a:t>
            </a:r>
          </a:p>
        </p:txBody>
      </p:sp>
      <p:pic>
        <p:nvPicPr>
          <p:cNvPr id="31" name="Bild 30" descr="KC-Schlussfolie-Foerdergeb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7" y="5321217"/>
            <a:ext cx="7668150" cy="469204"/>
          </a:xfrm>
          <a:prstGeom prst="rect">
            <a:avLst/>
          </a:prstGeom>
        </p:spPr>
      </p:pic>
      <p:sp>
        <p:nvSpPr>
          <p:cNvPr id="32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44812" y="4252086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 baseline="0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Position 1</a:t>
            </a:r>
            <a:endParaRPr lang="en-US" dirty="0"/>
          </a:p>
        </p:txBody>
      </p:sp>
      <p:sp>
        <p:nvSpPr>
          <p:cNvPr id="33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44812" y="4429783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Email 1</a:t>
            </a:r>
            <a:endParaRPr lang="en-US" dirty="0"/>
          </a:p>
        </p:txBody>
      </p:sp>
      <p:sp>
        <p:nvSpPr>
          <p:cNvPr id="34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44812" y="4076347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Name 1</a:t>
            </a:r>
            <a:endParaRPr lang="en-US" dirty="0"/>
          </a:p>
        </p:txBody>
      </p:sp>
      <p:sp>
        <p:nvSpPr>
          <p:cNvPr id="3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334656" y="4252086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 baseline="0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Position 1</a:t>
            </a:r>
            <a:endParaRPr lang="en-US" dirty="0"/>
          </a:p>
        </p:txBody>
      </p:sp>
      <p:sp>
        <p:nvSpPr>
          <p:cNvPr id="36" name="Textplatzhalt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656" y="4429783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Email 1</a:t>
            </a:r>
            <a:endParaRPr lang="en-US" dirty="0"/>
          </a:p>
        </p:txBody>
      </p:sp>
      <p:sp>
        <p:nvSpPr>
          <p:cNvPr id="37" name="Textplatzhalt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334656" y="4076347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Name 1</a:t>
            </a:r>
            <a:endParaRPr lang="en-US" dirty="0"/>
          </a:p>
        </p:txBody>
      </p:sp>
      <p:sp>
        <p:nvSpPr>
          <p:cNvPr id="38" name="Textplatzhalt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6599320" y="4252086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 baseline="0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Position 1</a:t>
            </a:r>
            <a:endParaRPr lang="en-US" dirty="0"/>
          </a:p>
        </p:txBody>
      </p:sp>
      <p:sp>
        <p:nvSpPr>
          <p:cNvPr id="39" name="Textplatzhalt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599320" y="4429783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Email 1</a:t>
            </a:r>
            <a:endParaRPr lang="en-US" dirty="0"/>
          </a:p>
        </p:txBody>
      </p:sp>
      <p:sp>
        <p:nvSpPr>
          <p:cNvPr id="40" name="Textplatzhalt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599320" y="4076347"/>
            <a:ext cx="892642" cy="167734"/>
          </a:xfrm>
          <a:prstGeom prst="rect">
            <a:avLst/>
          </a:prstGeom>
        </p:spPr>
        <p:txBody>
          <a:bodyPr vert="horz" wrap="none" anchor="ctr"/>
          <a:lstStyle>
            <a:lvl1pPr marL="0" indent="0" algn="ctr">
              <a:lnSpc>
                <a:spcPct val="100000"/>
              </a:lnSpc>
              <a:buNone/>
              <a:defRPr sz="975"/>
            </a:lvl1pPr>
            <a:lvl2pPr marL="495285" indent="0" algn="ctr">
              <a:lnSpc>
                <a:spcPct val="100000"/>
              </a:lnSpc>
              <a:buNone/>
              <a:defRPr sz="1083"/>
            </a:lvl2pPr>
            <a:lvl3pPr marL="990570" indent="0" algn="ctr">
              <a:lnSpc>
                <a:spcPct val="100000"/>
              </a:lnSpc>
              <a:buNone/>
              <a:defRPr sz="1083"/>
            </a:lvl3pPr>
            <a:lvl4pPr marL="1485854" indent="0" algn="ctr">
              <a:lnSpc>
                <a:spcPct val="100000"/>
              </a:lnSpc>
              <a:buNone/>
              <a:defRPr sz="1083"/>
            </a:lvl4pPr>
            <a:lvl5pPr marL="1981139" indent="0" algn="ctr">
              <a:lnSpc>
                <a:spcPct val="100000"/>
              </a:lnSpc>
              <a:buNone/>
              <a:defRPr sz="1083"/>
            </a:lvl5pPr>
          </a:lstStyle>
          <a:p>
            <a:pPr lvl="0"/>
            <a:r>
              <a:rPr lang="de-AT" dirty="0"/>
              <a:t>Name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2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ohne Text">
    <p:bg>
      <p:bgPr>
        <a:solidFill>
          <a:srgbClr val="2C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C-Schlussfolie-Grafik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7072" cy="6858000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6922198" y="6293403"/>
            <a:ext cx="27198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300" b="0" i="0" u="none" strike="noStrike" baseline="0" dirty="0">
                <a:solidFill>
                  <a:schemeClr val="bg1"/>
                </a:solidFill>
                <a:latin typeface="Helvetica"/>
              </a:rPr>
              <a:t>© Know-Center GmbH</a:t>
            </a:r>
          </a:p>
        </p:txBody>
      </p:sp>
      <p:sp>
        <p:nvSpPr>
          <p:cNvPr id="8" name="Ecken des Rechtecks auf der gleichen Seite abrunden 7"/>
          <p:cNvSpPr/>
          <p:nvPr userDrawn="1"/>
        </p:nvSpPr>
        <p:spPr>
          <a:xfrm rot="16200000">
            <a:off x="7610354" y="2399826"/>
            <a:ext cx="1788034" cy="2803265"/>
          </a:xfrm>
          <a:prstGeom prst="round2SameRect">
            <a:avLst>
              <a:gd name="adj1" fmla="val 1074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7673534" y="2888368"/>
            <a:ext cx="2151848" cy="992579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975" b="1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Know-Center GmbH</a:t>
            </a:r>
            <a:br>
              <a:rPr lang="en-US" sz="975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Research</a:t>
            </a:r>
            <a:r>
              <a:rPr lang="en-US" sz="975" kern="1200" baseline="0" dirty="0">
                <a:solidFill>
                  <a:srgbClr val="999999"/>
                </a:solidFill>
                <a:latin typeface="Helvetica"/>
                <a:ea typeface="MS PGothic" pitchFamily="34" charset="-128"/>
                <a:cs typeface="Helvetica"/>
              </a:rPr>
              <a:t> Center for Data-Driven Business and Big Data Analytics</a:t>
            </a:r>
            <a:b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baseline="0" dirty="0" err="1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Inffeldgasse</a:t>
            </a:r>
            <a: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 13/6</a:t>
            </a:r>
            <a:b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975" kern="1200" baseline="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8010 Graz, Austria</a:t>
            </a:r>
            <a:endParaRPr lang="en-US" sz="975" kern="1200" dirty="0">
              <a:solidFill>
                <a:srgbClr val="000000"/>
              </a:solidFill>
              <a:latin typeface="Helvetica"/>
              <a:ea typeface="MS PGothic" pitchFamily="34" charset="-128"/>
              <a:cs typeface="Helvetica"/>
            </a:endParaRPr>
          </a:p>
        </p:txBody>
      </p:sp>
      <p:sp>
        <p:nvSpPr>
          <p:cNvPr id="10" name="Textfeld 9"/>
          <p:cNvSpPr txBox="1"/>
          <p:nvPr userDrawn="1"/>
        </p:nvSpPr>
        <p:spPr bwMode="auto">
          <a:xfrm>
            <a:off x="7673534" y="4226137"/>
            <a:ext cx="2151848" cy="442237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758" b="0" kern="1200" dirty="0" err="1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Firmenbuchgericht</a:t>
            </a: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 Graz</a:t>
            </a:r>
            <a:b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FN 199 685 f</a:t>
            </a:r>
            <a:b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</a:br>
            <a:r>
              <a:rPr lang="en-US" sz="758" b="0" kern="1200" dirty="0">
                <a:solidFill>
                  <a:srgbClr val="000000"/>
                </a:solidFill>
                <a:latin typeface="Helvetica"/>
                <a:ea typeface="MS PGothic" pitchFamily="34" charset="-128"/>
                <a:cs typeface="Helvetica"/>
              </a:rPr>
              <a:t>UID: ATU 50367703</a:t>
            </a:r>
          </a:p>
        </p:txBody>
      </p:sp>
      <p:sp>
        <p:nvSpPr>
          <p:cNvPr id="13" name="Ecken des Rechtecks auf der gleichen Seite abrunden 12"/>
          <p:cNvSpPr/>
          <p:nvPr userDrawn="1"/>
        </p:nvSpPr>
        <p:spPr>
          <a:xfrm rot="5400000">
            <a:off x="3549614" y="1249927"/>
            <a:ext cx="1297318" cy="8396558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198525" y="4859626"/>
            <a:ext cx="6510193" cy="292516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gefördert durch das Programm COMET (</a:t>
            </a:r>
            <a:r>
              <a:rPr lang="en-US" sz="867" kern="1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Competence Centers for Excellent Technologies</a:t>
            </a:r>
            <a:r>
              <a:rPr lang="de-DE" sz="867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MS PGothic" pitchFamily="34" charset="-128"/>
                <a:cs typeface="Helvetica"/>
              </a:rPr>
              <a:t>), wir danken unseren Fördergebern:</a:t>
            </a:r>
          </a:p>
        </p:txBody>
      </p:sp>
      <p:pic>
        <p:nvPicPr>
          <p:cNvPr id="16" name="Bild 15" descr="KC-Schlussfolie-Foerdergeb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7" y="5321217"/>
            <a:ext cx="7668150" cy="4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3CBD-32BE-4607-AC9B-FF9B5C19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760"/>
            <a:ext cx="8543925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2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5A47-290B-4455-8E5F-DBA428DE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760"/>
            <a:ext cx="8543925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42D3E-3936-4F1D-A30F-71DFD808E861}"/>
              </a:ext>
            </a:extLst>
          </p:cNvPr>
          <p:cNvSpPr/>
          <p:nvPr userDrawn="1"/>
        </p:nvSpPr>
        <p:spPr>
          <a:xfrm>
            <a:off x="0" y="6557180"/>
            <a:ext cx="5673080" cy="266740"/>
          </a:xfrm>
          <a:prstGeom prst="rect">
            <a:avLst/>
          </a:prstGeom>
          <a:solidFill>
            <a:srgbClr val="2C7EC7"/>
          </a:solidFill>
          <a:ln>
            <a:solidFill>
              <a:srgbClr val="2C7E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2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6" y="5389966"/>
            <a:ext cx="1052513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014" y="1808821"/>
            <a:ext cx="8512696" cy="1620180"/>
          </a:xfrm>
          <a:prstGeom prst="rect">
            <a:avLst/>
          </a:prstGeom>
        </p:spPr>
        <p:txBody>
          <a:bodyPr lIns="53880" tIns="26940" rIns="53880" bIns="26940" anchor="b">
            <a:noAutofit/>
          </a:bodyPr>
          <a:lstStyle>
            <a:lvl1pPr algn="ctr">
              <a:lnSpc>
                <a:spcPct val="100000"/>
              </a:lnSpc>
              <a:defRPr sz="5200" b="1" i="0" baseline="0">
                <a:solidFill>
                  <a:srgbClr val="28288C"/>
                </a:solidFill>
                <a:latin typeface="PF Paperback"/>
                <a:cs typeface="PF Paperback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211" y="3429001"/>
            <a:ext cx="7429500" cy="9721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  <a:lvl2pPr marL="269398" indent="0" algn="ctr">
              <a:buNone/>
              <a:defRPr sz="1100"/>
            </a:lvl2pPr>
            <a:lvl3pPr marL="538794" indent="0" algn="ctr">
              <a:buNone/>
              <a:defRPr sz="1100"/>
            </a:lvl3pPr>
            <a:lvl4pPr marL="808192" indent="0" algn="ctr">
              <a:buNone/>
              <a:defRPr sz="900"/>
            </a:lvl4pPr>
            <a:lvl5pPr marL="1077589" indent="0" algn="ctr">
              <a:buNone/>
              <a:defRPr sz="900"/>
            </a:lvl5pPr>
            <a:lvl6pPr marL="1346987" indent="0" algn="ctr">
              <a:buNone/>
              <a:defRPr sz="900"/>
            </a:lvl6pPr>
            <a:lvl7pPr marL="1616384" indent="0" algn="ctr">
              <a:buNone/>
              <a:defRPr sz="900"/>
            </a:lvl7pPr>
            <a:lvl8pPr marL="1885781" indent="0" algn="ctr">
              <a:buNone/>
              <a:defRPr sz="900"/>
            </a:lvl8pPr>
            <a:lvl9pPr marL="215517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25292" y="242895"/>
            <a:ext cx="5572125" cy="539353"/>
          </a:xfrm>
          <a:prstGeom prst="rect">
            <a:avLst/>
          </a:prstGeom>
        </p:spPr>
        <p:txBody>
          <a:bodyPr anchor="b"/>
          <a:lstStyle>
            <a:lvl1pPr marL="157149" indent="0" algn="ctr">
              <a:lnSpc>
                <a:spcPct val="100000"/>
              </a:lnSpc>
              <a:buNone/>
              <a:defRPr sz="1500" baseline="0">
                <a:solidFill>
                  <a:srgbClr val="636363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51850" y="782708"/>
            <a:ext cx="4563144" cy="648891"/>
          </a:xfrm>
          <a:prstGeom prst="rect">
            <a:avLst/>
          </a:prstGeom>
        </p:spPr>
        <p:txBody>
          <a:bodyPr/>
          <a:lstStyle>
            <a:lvl1pPr marL="157149" indent="0" algn="ctr">
              <a:lnSpc>
                <a:spcPct val="100000"/>
              </a:lnSpc>
              <a:buNone/>
              <a:defRPr sz="11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  <a:lvl2pPr marL="4190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86" y="6480373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rot="10800000" flipH="1">
            <a:off x="93838" y="4311258"/>
            <a:ext cx="1253729" cy="1320403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rot="10800000" flipH="1">
            <a:off x="4760490" y="104775"/>
            <a:ext cx="1020589" cy="1115616"/>
          </a:xfrm>
          <a:prstGeom prst="line">
            <a:avLst/>
          </a:prstGeom>
          <a:noFill/>
          <a:ln w="12700">
            <a:solidFill>
              <a:srgbClr val="23C5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7" y="351242"/>
            <a:ext cx="20257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618132" y="4941174"/>
            <a:ext cx="5572125" cy="7013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rgbClr val="595959"/>
                </a:solidFill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18131" y="5642428"/>
            <a:ext cx="4563144" cy="64889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 baseline="0">
                <a:solidFill>
                  <a:srgbClr val="595959"/>
                </a:solidFill>
                <a:latin typeface="PF Paperback Light"/>
                <a:cs typeface="PF Paperback Light"/>
              </a:defRPr>
            </a:lvl1pPr>
            <a:lvl2pPr marL="4190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618134" y="1592802"/>
            <a:ext cx="7678978" cy="17821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300" b="1" i="0" baseline="0">
                <a:solidFill>
                  <a:srgbClr val="28288C"/>
                </a:solidFill>
                <a:latin typeface="PF Paperback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617679" y="3429430"/>
            <a:ext cx="7679688" cy="809661"/>
          </a:xfrm>
          <a:prstGeom prst="rect">
            <a:avLst/>
          </a:prstGeom>
        </p:spPr>
        <p:txBody>
          <a:bodyPr/>
          <a:lstStyle>
            <a:lvl1pPr marL="9015" indent="0">
              <a:spcBef>
                <a:spcPts val="0"/>
              </a:spcBef>
              <a:buNone/>
              <a:defRPr sz="19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91210" y="6506773"/>
            <a:ext cx="8030245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0E4E-93C7-974F-9CD6-534DEEE032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0" y="6075294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0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253729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rot="10800000" flipH="1">
            <a:off x="3549330" y="5"/>
            <a:ext cx="449833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" y="772719"/>
            <a:ext cx="96544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893" y="503803"/>
            <a:ext cx="7704811" cy="1143000"/>
          </a:xfrm>
          <a:prstGeom prst="rect">
            <a:avLst/>
          </a:prstGeom>
        </p:spPr>
        <p:txBody>
          <a:bodyPr vert="horz" lIns="53880" tIns="26940" rIns="53880" bIns="26940" anchor="b" anchorCtr="0">
            <a:normAutofit/>
          </a:bodyPr>
          <a:lstStyle>
            <a:lvl1pPr algn="l">
              <a:defRPr sz="5300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05889" y="1701408"/>
            <a:ext cx="7723192" cy="453628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81C2-7B63-864C-BFF6-678A06153F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8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3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Untertitel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18" y="1056338"/>
            <a:ext cx="7006683" cy="580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1239" y="2022140"/>
            <a:ext cx="5319627" cy="18184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900" b="1" cap="all">
                <a:latin typeface="Helvetica"/>
                <a:cs typeface="Helvetica"/>
              </a:defRPr>
            </a:lvl1pPr>
          </a:lstStyle>
          <a:p>
            <a:r>
              <a:rPr lang="de-DE" dirty="0"/>
              <a:t>Titel des</a:t>
            </a:r>
            <a:br>
              <a:rPr lang="de-DE" dirty="0"/>
            </a:br>
            <a:r>
              <a:rPr lang="de-DE" dirty="0"/>
              <a:t>Abschnitts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1239" y="1004806"/>
            <a:ext cx="5319627" cy="5004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950" cap="all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Abschnitt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751239" y="1505220"/>
            <a:ext cx="5319627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3" name="Eine Ecke des Rechtecks abrunden 12"/>
          <p:cNvSpPr/>
          <p:nvPr userDrawn="1"/>
        </p:nvSpPr>
        <p:spPr>
          <a:xfrm>
            <a:off x="0" y="6487586"/>
            <a:ext cx="8942917" cy="380999"/>
          </a:xfrm>
          <a:prstGeom prst="round1Rect">
            <a:avLst>
              <a:gd name="adj" fmla="val 50000"/>
            </a:avLst>
          </a:prstGeom>
          <a:solidFill>
            <a:srgbClr val="2C7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>
              <a:latin typeface="Helvetica"/>
              <a:cs typeface="Helvetica"/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08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253729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0800000" flipH="1">
            <a:off x="3549330" y="5"/>
            <a:ext cx="449833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" y="675090"/>
            <a:ext cx="965448" cy="9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889" y="242652"/>
            <a:ext cx="7371819" cy="1241989"/>
          </a:xfrm>
          <a:prstGeom prst="rect">
            <a:avLst/>
          </a:prstGeom>
        </p:spPr>
        <p:txBody>
          <a:bodyPr lIns="53880" tIns="26940" rIns="53880" bIns="26940" anchor="b">
            <a:normAutofit/>
          </a:bodyPr>
          <a:lstStyle>
            <a:lvl1pPr algn="l">
              <a:lnSpc>
                <a:spcPct val="100000"/>
              </a:lnSpc>
              <a:defRPr sz="5300" b="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892" y="2024843"/>
            <a:ext cx="7415700" cy="4536765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spcBef>
                <a:spcPts val="354"/>
              </a:spcBef>
              <a:spcAft>
                <a:spcPts val="0"/>
              </a:spcAft>
              <a:defRPr b="1"/>
            </a:lvl1pPr>
            <a:lvl2pPr>
              <a:lnSpc>
                <a:spcPct val="130000"/>
              </a:lnSpc>
              <a:defRPr sz="1600" b="1">
                <a:latin typeface="PF Paperback"/>
                <a:cs typeface="PF Paperback"/>
              </a:defRPr>
            </a:lvl2pPr>
            <a:lvl3pPr>
              <a:lnSpc>
                <a:spcPct val="130000"/>
              </a:lnSpc>
              <a:defRPr sz="1300" b="1">
                <a:latin typeface="PF Paperback"/>
                <a:cs typeface="PF Paperbac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705500" y="1484213"/>
            <a:ext cx="7372212" cy="486631"/>
          </a:xfrm>
          <a:prstGeom prst="rect">
            <a:avLst/>
          </a:prstGeom>
        </p:spPr>
        <p:txBody>
          <a:bodyPr anchor="t">
            <a:noAutofit/>
          </a:bodyPr>
          <a:lstStyle>
            <a:lvl1pPr marL="21212" indent="0">
              <a:buNone/>
              <a:defRPr sz="1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0A15-0809-7A4F-9EDC-DE6305524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534379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3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" y="675090"/>
            <a:ext cx="965448" cy="9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740944" y="1916833"/>
            <a:ext cx="542614" cy="966788"/>
          </a:xfrm>
          <a:prstGeom prst="rect">
            <a:avLst/>
          </a:prstGeom>
        </p:spPr>
        <p:txBody>
          <a:bodyPr lIns="53880" tIns="26940" rIns="53880" bIns="2694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300" b="1" spc="-177" dirty="0">
                <a:solidFill>
                  <a:srgbClr val="2913A6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1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3329550" y="1862827"/>
            <a:ext cx="570756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933" tIns="29933" rIns="29933" bIns="29933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300" b="1" spc="-177" dirty="0">
                <a:solidFill>
                  <a:srgbClr val="2D73D7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6093363" y="1868146"/>
            <a:ext cx="570756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9933" tIns="29933" rIns="29933" bIns="29933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5300" b="1" spc="-177" dirty="0">
                <a:solidFill>
                  <a:srgbClr val="608BC0"/>
                </a:solidFill>
                <a:latin typeface="PF Paperback" panose="02000503040000020004" pitchFamily="50" charset="0"/>
                <a:sym typeface="PF Paperback" panose="02000503040000020004" pitchFamily="50" charset="0"/>
              </a:rPr>
              <a:t>3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179290" y="2024845"/>
            <a:ext cx="2106236" cy="3780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899580" y="2024845"/>
            <a:ext cx="2106234" cy="3780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6620132" y="2024850"/>
            <a:ext cx="2106236" cy="38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 baseline="0">
                <a:solidFill>
                  <a:schemeClr val="accent1">
                    <a:lumMod val="75000"/>
                  </a:schemeClr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18131" y="404664"/>
            <a:ext cx="7459579" cy="1143000"/>
          </a:xfrm>
          <a:prstGeom prst="rect">
            <a:avLst/>
          </a:prstGeom>
        </p:spPr>
        <p:txBody>
          <a:bodyPr vert="horz" lIns="53880" tIns="26940" rIns="53880" bIns="26940" anchor="b" anchorCtr="0">
            <a:normAutofit/>
          </a:bodyPr>
          <a:lstStyle>
            <a:lvl1pPr>
              <a:defRPr sz="3600">
                <a:solidFill>
                  <a:srgbClr val="0000A6"/>
                </a:solidFill>
                <a:latin typeface="PF Paperback Medium"/>
                <a:cs typeface="PF Paperback Medium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C9C4-49DA-1640-AFF8-4BCEE8B3E2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253729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549330" y="5"/>
            <a:ext cx="449833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" y="665561"/>
            <a:ext cx="965448" cy="92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70" y="458675"/>
            <a:ext cx="7371819" cy="1026115"/>
          </a:xfrm>
          <a:prstGeom prst="rect">
            <a:avLst/>
          </a:prstGeom>
        </p:spPr>
        <p:txBody>
          <a:bodyPr vert="horz" lIns="53880" tIns="26940" rIns="53880" bIns="26940" anchor="b" anchorCtr="0">
            <a:noAutofit/>
          </a:bodyPr>
          <a:lstStyle>
            <a:lvl1pPr algn="l">
              <a:defRPr sz="53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9725" y="1970839"/>
            <a:ext cx="3949189" cy="4320480"/>
          </a:xfrm>
          <a:prstGeom prst="rect">
            <a:avLst/>
          </a:prstGeom>
        </p:spPr>
        <p:txBody>
          <a:bodyPr/>
          <a:lstStyle>
            <a:lvl1pPr>
              <a:spcBef>
                <a:spcPts val="354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49770" y="1484791"/>
            <a:ext cx="7371819" cy="540059"/>
          </a:xfrm>
          <a:prstGeom prst="rect">
            <a:avLst/>
          </a:prstGeom>
        </p:spPr>
        <p:txBody>
          <a:bodyPr>
            <a:noAutofit/>
          </a:bodyPr>
          <a:lstStyle>
            <a:lvl1pPr marL="21212" indent="0">
              <a:buNone/>
              <a:defRPr sz="150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>
                <a:sym typeface="PF Paperback" charset="0"/>
              </a:rPr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969169" y="2456898"/>
            <a:ext cx="2457273" cy="3078343"/>
          </a:xfrm>
          <a:prstGeom prst="rect">
            <a:avLst/>
          </a:prstGeom>
        </p:spPr>
        <p:txBody>
          <a:bodyPr/>
          <a:lstStyle>
            <a:lvl1pPr marL="157149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7F19-A817-AF4C-83D3-F9435E723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253729" cy="1320404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rot="10800000" flipH="1">
            <a:off x="3549330" y="5"/>
            <a:ext cx="449833" cy="513160"/>
          </a:xfrm>
          <a:prstGeom prst="line">
            <a:avLst/>
          </a:prstGeom>
          <a:noFill/>
          <a:ln w="12700">
            <a:solidFill>
              <a:srgbClr val="0ABE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" y="566743"/>
            <a:ext cx="965448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891" y="341784"/>
            <a:ext cx="7503459" cy="1143000"/>
          </a:xfrm>
          <a:prstGeom prst="rect">
            <a:avLst/>
          </a:prstGeom>
        </p:spPr>
        <p:txBody>
          <a:bodyPr vert="horz" lIns="53880" tIns="26940" rIns="53880" bIns="26940" anchor="b">
            <a:normAutofit/>
          </a:bodyPr>
          <a:lstStyle>
            <a:lvl1pPr algn="l">
              <a:defRPr sz="53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925289" y="2078855"/>
            <a:ext cx="3159351" cy="4050451"/>
          </a:xfrm>
          <a:prstGeom prst="rect">
            <a:avLst/>
          </a:prstGeom>
        </p:spPr>
        <p:txBody>
          <a:bodyPr anchor="ctr"/>
          <a:lstStyle>
            <a:lvl1pPr marL="157149" indent="0" algn="r">
              <a:lnSpc>
                <a:spcPct val="110000"/>
              </a:lnSpc>
              <a:buNone/>
              <a:defRPr sz="1500" baseline="0">
                <a:latin typeface="PF Paperback Light"/>
                <a:cs typeface="PF Paperback Light"/>
              </a:defRPr>
            </a:lvl1pPr>
            <a:lvl2pPr marL="419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655082" y="3104967"/>
            <a:ext cx="1360118" cy="1782019"/>
          </a:xfrm>
          <a:prstGeom prst="rect">
            <a:avLst/>
          </a:prstGeom>
        </p:spPr>
        <p:txBody>
          <a:bodyPr/>
          <a:lstStyle>
            <a:lvl1pPr marL="157149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22517" y="3104967"/>
            <a:ext cx="1360118" cy="1782019"/>
          </a:xfrm>
          <a:prstGeom prst="rect">
            <a:avLst/>
          </a:prstGeom>
        </p:spPr>
        <p:txBody>
          <a:bodyPr/>
          <a:lstStyle>
            <a:lvl1pPr marL="157149" indent="0">
              <a:buNone/>
              <a:defRPr/>
            </a:lvl1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705498" y="1484213"/>
            <a:ext cx="7503851" cy="486631"/>
          </a:xfrm>
          <a:prstGeom prst="rect">
            <a:avLst/>
          </a:prstGeom>
        </p:spPr>
        <p:txBody>
          <a:bodyPr>
            <a:noAutofit/>
          </a:bodyPr>
          <a:lstStyle>
            <a:lvl1pPr marL="50910" indent="0">
              <a:buNone/>
              <a:defRPr sz="1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7D9E-9C30-424E-B137-321F7582A7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6" name="Picture 15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1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St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7" y="566743"/>
            <a:ext cx="965448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 rot="10800000" flipH="1">
            <a:off x="0" y="2900368"/>
            <a:ext cx="1253729" cy="1320404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rot="10800000" flipH="1">
            <a:off x="3549330" y="5"/>
            <a:ext cx="449833" cy="513160"/>
          </a:xfrm>
          <a:prstGeom prst="line">
            <a:avLst/>
          </a:prstGeom>
          <a:noFill/>
          <a:ln w="12700">
            <a:solidFill>
              <a:srgbClr val="ED910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893" y="296658"/>
            <a:ext cx="7704811" cy="1197007"/>
          </a:xfrm>
          <a:prstGeom prst="rect">
            <a:avLst/>
          </a:prstGeom>
        </p:spPr>
        <p:txBody>
          <a:bodyPr vert="horz" lIns="53880" tIns="26940" rIns="53880" bIns="26940" anchor="b">
            <a:normAutofit/>
          </a:bodyPr>
          <a:lstStyle>
            <a:lvl1pPr algn="l">
              <a:defRPr sz="53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82564" y="2564985"/>
            <a:ext cx="3247111" cy="3348296"/>
          </a:xfrm>
          <a:prstGeom prst="rect">
            <a:avLst/>
          </a:prstGeom>
        </p:spPr>
        <p:txBody>
          <a:bodyPr/>
          <a:lstStyle>
            <a:lvl1pPr marL="157149" indent="0">
              <a:lnSpc>
                <a:spcPct val="110000"/>
              </a:lnSpc>
              <a:buNone/>
              <a:defRPr sz="1500" baseline="0">
                <a:latin typeface="PF Paperback Light"/>
                <a:cs typeface="PF Paperback Light"/>
              </a:defRPr>
            </a:lvl1pPr>
            <a:lvl2pPr marL="419062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49769" y="2564911"/>
            <a:ext cx="2457273" cy="3347351"/>
          </a:xfrm>
          <a:prstGeom prst="rect">
            <a:avLst/>
          </a:prstGeom>
        </p:spPr>
        <p:txBody>
          <a:bodyPr/>
          <a:lstStyle>
            <a:lvl1pPr marL="157149" indent="0" algn="ctr">
              <a:lnSpc>
                <a:spcPct val="110000"/>
              </a:lnSpc>
              <a:buNone/>
              <a:defRPr cap="small" baseline="0">
                <a:solidFill>
                  <a:srgbClr val="ED9109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705891" y="1539407"/>
            <a:ext cx="7679085" cy="863481"/>
          </a:xfrm>
          <a:prstGeom prst="rect">
            <a:avLst/>
          </a:prstGeom>
        </p:spPr>
        <p:txBody>
          <a:bodyPr>
            <a:noAutofit/>
          </a:bodyPr>
          <a:lstStyle>
            <a:lvl1pPr marL="106062" indent="0">
              <a:buNone/>
              <a:defRPr sz="15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FB46-BA47-D64B-9689-4FE8CCD2B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 descr="EC_logo_blue_mono_horizont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0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2" y="-2025253"/>
            <a:ext cx="10526092" cy="8883253"/>
            <a:chOff x="0" y="-2700338"/>
            <a:chExt cx="17273588" cy="11844338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0"/>
              <a:ext cx="16256000" cy="9144000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defRPr/>
              </a:pPr>
              <a:endParaRPr lang="el-GR">
                <a:solidFill>
                  <a:srgbClr val="646464"/>
                </a:solidFill>
                <a:latin typeface="PF Paperback Black"/>
                <a:cs typeface="PF Paperback Black"/>
              </a:endParaRPr>
            </a:p>
          </p:txBody>
        </p:sp>
        <p:pic>
          <p:nvPicPr>
            <p:cNvPr id="7" name="Picture 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2700338"/>
              <a:ext cx="13274675" cy="1152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83487" y="2942952"/>
            <a:ext cx="4914546" cy="11341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7149" indent="0" algn="ctr">
              <a:lnSpc>
                <a:spcPct val="100000"/>
              </a:lnSpc>
              <a:buNone/>
              <a:defRPr sz="5700" b="0" cap="all">
                <a:solidFill>
                  <a:srgbClr val="28288C"/>
                </a:solidFill>
                <a:latin typeface="PF Paperback Black"/>
                <a:cs typeface="PF Paperback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583487" y="1484785"/>
            <a:ext cx="4914546" cy="1458981"/>
          </a:xfrm>
          <a:prstGeom prst="rect">
            <a:avLst/>
          </a:prstGeom>
        </p:spPr>
        <p:txBody>
          <a:bodyPr anchor="b">
            <a:noAutofit/>
          </a:bodyPr>
          <a:lstStyle>
            <a:lvl1pPr marL="157149" indent="0" algn="ctr">
              <a:lnSpc>
                <a:spcPct val="100000"/>
              </a:lnSpc>
              <a:buNone/>
              <a:defRPr sz="52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583487" y="4077072"/>
            <a:ext cx="4914546" cy="1728192"/>
          </a:xfrm>
          <a:prstGeom prst="rect">
            <a:avLst/>
          </a:prstGeom>
        </p:spPr>
        <p:txBody>
          <a:bodyPr>
            <a:noAutofit/>
          </a:bodyPr>
          <a:lstStyle>
            <a:lvl1pPr marL="157149" indent="0" algn="ctr">
              <a:lnSpc>
                <a:spcPct val="100000"/>
              </a:lnSpc>
              <a:buNone/>
              <a:defRPr sz="5200" baseline="0">
                <a:solidFill>
                  <a:srgbClr val="646464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856ED-5341-724D-9F64-9B4EADE30C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692" y="2996953"/>
            <a:ext cx="7854498" cy="1251012"/>
          </a:xfrm>
          <a:prstGeom prst="rect">
            <a:avLst/>
          </a:prstGeom>
          <a:solidFill>
            <a:srgbClr val="28288C"/>
          </a:solidFill>
        </p:spPr>
        <p:txBody>
          <a:bodyPr vert="horz" lIns="53880" tIns="26940" rIns="53880" bIns="26940" anchor="ctr">
            <a:noAutofit/>
          </a:bodyPr>
          <a:lstStyle>
            <a:lvl1pPr algn="ctr">
              <a:defRPr sz="5300" cap="all" baseline="0">
                <a:solidFill>
                  <a:schemeClr val="bg1"/>
                </a:solidFill>
                <a:latin typeface="PF Paperback Black"/>
                <a:cs typeface="PF Paperback Black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47692" y="890718"/>
            <a:ext cx="7854498" cy="2106420"/>
          </a:xfrm>
          <a:prstGeom prst="rect">
            <a:avLst/>
          </a:prstGeom>
        </p:spPr>
        <p:txBody>
          <a:bodyPr anchor="b"/>
          <a:lstStyle>
            <a:lvl1pPr marL="157149" indent="0" algn="ctr">
              <a:lnSpc>
                <a:spcPct val="100000"/>
              </a:lnSpc>
              <a:spcAft>
                <a:spcPts val="354"/>
              </a:spcAft>
              <a:buNone/>
              <a:defRPr sz="4700" baseline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47692" y="4239095"/>
            <a:ext cx="7854498" cy="1619251"/>
          </a:xfrm>
          <a:prstGeom prst="rect">
            <a:avLst/>
          </a:prstGeom>
        </p:spPr>
        <p:txBody>
          <a:bodyPr/>
          <a:lstStyle>
            <a:lvl1pPr marL="157149" indent="0" algn="ctr">
              <a:lnSpc>
                <a:spcPct val="100000"/>
              </a:lnSpc>
              <a:spcAft>
                <a:spcPts val="354"/>
              </a:spcAft>
              <a:buNone/>
              <a:defRPr sz="470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EFAB-C34A-5C41-B153-92EACB97F4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0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 &amp;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066607" y="2943232"/>
            <a:ext cx="5265465" cy="143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880" tIns="26940" rIns="53880" bIns="26940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GB" sz="1600" dirty="0">
                <a:solidFill>
                  <a:srgbClr val="818181"/>
                </a:solidFill>
                <a:latin typeface="PF Paperback Light"/>
                <a:cs typeface="PF Paperback Light"/>
                <a:hlinkClick r:id="rId2"/>
              </a:rPr>
              <a:t>www.openaire.eu</a:t>
            </a:r>
            <a:endParaRPr lang="en-GB" sz="1600" dirty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40000"/>
              </a:lnSpc>
              <a:defRPr/>
            </a:pPr>
            <a:r>
              <a:rPr lang="de-DE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@</a:t>
            </a:r>
            <a:r>
              <a:rPr lang="de-DE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openaire_eu</a:t>
            </a:r>
            <a:endParaRPr lang="de-DE" sz="1600" dirty="0">
              <a:solidFill>
                <a:srgbClr val="818181"/>
              </a:solidFill>
              <a:latin typeface="PF Paperback Light"/>
              <a:cs typeface="PF Paperback Light"/>
            </a:endParaRPr>
          </a:p>
          <a:p>
            <a:pPr>
              <a:lnSpc>
                <a:spcPct val="140000"/>
              </a:lnSpc>
              <a:defRPr/>
            </a:pPr>
            <a:r>
              <a:rPr lang="da-DK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facebook.com</a:t>
            </a:r>
            <a:r>
              <a:rPr lang="da-DK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openaire</a:t>
            </a:r>
            <a:r>
              <a:rPr lang="da-DK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da-DK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linkedin.com</a:t>
            </a:r>
            <a:r>
              <a:rPr lang="da-DK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/</a:t>
            </a:r>
            <a:r>
              <a:rPr lang="da-DK" sz="1600" dirty="0" err="1">
                <a:solidFill>
                  <a:srgbClr val="818181"/>
                </a:solidFill>
                <a:latin typeface="PF Paperback Light"/>
                <a:cs typeface="PF Paperback Light"/>
              </a:rPr>
              <a:t>groups</a:t>
            </a:r>
            <a:r>
              <a:rPr lang="da-DK" sz="1600" dirty="0">
                <a:solidFill>
                  <a:srgbClr val="818181"/>
                </a:solidFill>
                <a:latin typeface="PF Paperback Light"/>
                <a:cs typeface="PF Paperback Light"/>
              </a:rPr>
              <a:t>/OpenAIRE-3893548</a:t>
            </a:r>
            <a:endParaRPr lang="de-DE" sz="1600" dirty="0">
              <a:solidFill>
                <a:srgbClr val="818181"/>
              </a:solidFill>
              <a:latin typeface="PF Paperback Light"/>
              <a:cs typeface="PF Paperback Light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54" y="2996806"/>
            <a:ext cx="247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8" y="5588794"/>
            <a:ext cx="332779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01" y="4238626"/>
            <a:ext cx="27860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86" y="3861203"/>
            <a:ext cx="116086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11" y="3467106"/>
            <a:ext cx="286345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7" y="566743"/>
            <a:ext cx="965448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23575" y="1808823"/>
            <a:ext cx="7679085" cy="8100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50910" indent="0" algn="ctr">
              <a:buNone/>
              <a:defRPr sz="1600" baseline="0">
                <a:solidFill>
                  <a:srgbClr val="2D73D7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98109" y="5319216"/>
            <a:ext cx="4300984" cy="7020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E49F-290E-0B47-BDD3-017962889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1662331" y="783190"/>
            <a:ext cx="6888467" cy="10256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rgbClr val="2913A6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5" name="Picture 14" descr="EC_logo_blue_mono_horizonta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6453336"/>
            <a:ext cx="908304" cy="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4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410448" y="3051572"/>
            <a:ext cx="7064797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407968" y="1484785"/>
            <a:ext cx="5220966" cy="15120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46770" y="3158971"/>
            <a:ext cx="4256348" cy="2052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00" baseline="0">
                <a:solidFill>
                  <a:srgbClr val="636363"/>
                </a:solidFill>
                <a:latin typeface="PF Paperback Light"/>
                <a:cs typeface="PF Paperback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4250" y="-1161511"/>
            <a:ext cx="1184032" cy="49685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9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883715" y="2618915"/>
            <a:ext cx="1185043" cy="4698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900">
                <a:solidFill>
                  <a:srgbClr val="CDCDCD"/>
                </a:solidFill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90541" y="5697147"/>
            <a:ext cx="4344517" cy="594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aseline="0">
                <a:latin typeface="PF Paperback Medium"/>
                <a:cs typeface="PF Paperback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530402" y="6467482"/>
            <a:ext cx="7767116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9472612" y="6467482"/>
            <a:ext cx="439192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C8C2-909B-364C-8AF2-4EFA3E7472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389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Tex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2C82CB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39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Tex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7C588D7E-4FFB-4843-A7E4-2FEDA632F14C}"/>
              </a:ext>
            </a:extLst>
          </p:cNvPr>
          <p:cNvSpPr txBox="1"/>
          <p:nvPr userDrawn="1"/>
        </p:nvSpPr>
        <p:spPr>
          <a:xfrm>
            <a:off x="200472" y="6133039"/>
            <a:ext cx="6227599" cy="2423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75" dirty="0" err="1">
                <a:solidFill>
                  <a:schemeClr val="bg1"/>
                </a:solidFill>
                <a:latin typeface="Helvetica"/>
                <a:cs typeface="Helvetica"/>
              </a:rPr>
              <a:t>Know</a:t>
            </a:r>
            <a:r>
              <a:rPr lang="de-DE" sz="975" dirty="0">
                <a:solidFill>
                  <a:schemeClr val="bg1"/>
                </a:solidFill>
                <a:latin typeface="Helvetica"/>
                <a:cs typeface="Helvetica"/>
              </a:rPr>
              <a:t>-Center GmbH • </a:t>
            </a:r>
            <a:r>
              <a:rPr lang="en-US" sz="975" noProof="0" dirty="0">
                <a:solidFill>
                  <a:schemeClr val="bg1"/>
                </a:solidFill>
                <a:latin typeface="Helvetica"/>
                <a:cs typeface="Helvetica"/>
              </a:rPr>
              <a:t>Research Center for Data-Driven Business and Big Data Analytics </a:t>
            </a:r>
            <a:r>
              <a:rPr lang="de-DE" sz="975" dirty="0">
                <a:solidFill>
                  <a:schemeClr val="bg1"/>
                </a:solidFill>
                <a:latin typeface="Helvetica"/>
                <a:cs typeface="Helvetica"/>
              </a:rPr>
              <a:t>• 2017</a:t>
            </a:r>
            <a:endParaRPr lang="en-US" sz="975" noProof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00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987395" y="1366384"/>
            <a:ext cx="4402669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495301" y="1380217"/>
            <a:ext cx="4397508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2C82CB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85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2C82CB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446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2C82CB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03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987395" y="1366384"/>
            <a:ext cx="4402669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495301" y="1380217"/>
            <a:ext cx="4397508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5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3" y="242566"/>
            <a:ext cx="7584561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95302" y="865971"/>
            <a:ext cx="7584561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03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80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- Knowledge 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7105" y="242566"/>
            <a:ext cx="7012757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cap="all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Area </a:t>
            </a:r>
            <a:r>
              <a:rPr lang="de-DE" dirty="0" err="1"/>
              <a:t>Knowledge</a:t>
            </a:r>
            <a:r>
              <a:rPr lang="de-DE" dirty="0"/>
              <a:t> Discovery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067105" y="865971"/>
            <a:ext cx="7012755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189218" y="-263776"/>
            <a:ext cx="780878" cy="1302941"/>
          </a:xfrm>
          <a:prstGeom prst="roundRect">
            <a:avLst>
              <a:gd name="adj" fmla="val 17492"/>
            </a:avLst>
          </a:prstGeom>
          <a:solidFill>
            <a:srgbClr val="2C82C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2978" tIns="56489" rIns="112978" bIns="56489" rtlCol="0" anchor="ctr"/>
          <a:lstStyle/>
          <a:p>
            <a:pPr algn="ctr"/>
            <a:endParaRPr lang="de-DE" sz="2383" dirty="0"/>
          </a:p>
        </p:txBody>
      </p:sp>
      <p:pic>
        <p:nvPicPr>
          <p:cNvPr id="10" name="Bild 9" descr="Icon-K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8" y="302326"/>
            <a:ext cx="584938" cy="6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ea - Knowledge 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7105" y="242566"/>
            <a:ext cx="7012757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cap="all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Area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067105" y="865971"/>
            <a:ext cx="7012755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189218" y="-263776"/>
            <a:ext cx="780878" cy="1302941"/>
          </a:xfrm>
          <a:prstGeom prst="roundRect">
            <a:avLst>
              <a:gd name="adj" fmla="val 17492"/>
            </a:avLst>
          </a:prstGeom>
          <a:solidFill>
            <a:srgbClr val="2C82C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2978" tIns="56489" rIns="112978" bIns="56489" rtlCol="0" anchor="ctr"/>
          <a:lstStyle/>
          <a:p>
            <a:pPr algn="ctr"/>
            <a:endParaRPr lang="de-DE" sz="2383" dirty="0"/>
          </a:p>
        </p:txBody>
      </p:sp>
      <p:pic>
        <p:nvPicPr>
          <p:cNvPr id="9" name="Bild 8" descr="Icon-K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1" y="299203"/>
            <a:ext cx="584938" cy="6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- Social Compu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7105" y="242566"/>
            <a:ext cx="7012757" cy="62340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="1" cap="all" baseline="0">
                <a:solidFill>
                  <a:srgbClr val="007AB8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/>
              <a:t>Area </a:t>
            </a:r>
            <a:r>
              <a:rPr lang="de-DE" dirty="0" err="1"/>
              <a:t>Social</a:t>
            </a:r>
            <a:r>
              <a:rPr lang="de-DE" dirty="0"/>
              <a:t> Computing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067105" y="865971"/>
            <a:ext cx="7012755" cy="500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950" cap="none" baseline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95299" y="1366384"/>
            <a:ext cx="8915400" cy="4887842"/>
          </a:xfrm>
          <a:prstGeom prst="rect">
            <a:avLst/>
          </a:prstGeom>
        </p:spPr>
        <p:txBody>
          <a:bodyPr>
            <a:normAutofit/>
          </a:bodyPr>
          <a:lstStyle>
            <a:lvl1pPr marL="371464" indent="-371464">
              <a:lnSpc>
                <a:spcPct val="130000"/>
              </a:lnSpc>
              <a:buFont typeface="Arial"/>
              <a:buChar char="•"/>
              <a:defRPr sz="2600">
                <a:latin typeface="Helvetica"/>
                <a:cs typeface="Helvetica"/>
              </a:defRPr>
            </a:lvl1pPr>
            <a:lvl2pPr marL="804838" indent="-309553">
              <a:lnSpc>
                <a:spcPct val="130000"/>
              </a:lnSpc>
              <a:buFont typeface="Arial"/>
              <a:buChar char="•"/>
              <a:defRPr sz="2167">
                <a:latin typeface="Helvetica"/>
                <a:cs typeface="Helvetica"/>
              </a:defRPr>
            </a:lvl2pPr>
            <a:lvl3pPr marL="1238212" indent="-247642">
              <a:lnSpc>
                <a:spcPct val="130000"/>
              </a:lnSpc>
              <a:buFont typeface="Arial"/>
              <a:buChar char="•"/>
              <a:defRPr sz="1950">
                <a:solidFill>
                  <a:srgbClr val="7F7F7F"/>
                </a:solidFill>
                <a:latin typeface="Helvetica"/>
                <a:cs typeface="Helvetica"/>
              </a:defRPr>
            </a:lvl3pPr>
            <a:lvl4pPr marL="1733497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4pPr>
            <a:lvl5pPr marL="2228781" indent="-247642">
              <a:lnSpc>
                <a:spcPct val="130000"/>
              </a:lnSpc>
              <a:buFont typeface="Arial"/>
              <a:buChar char="•"/>
              <a:defRPr sz="1733">
                <a:solidFill>
                  <a:srgbClr val="7F7F7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1723" y="6557180"/>
            <a:ext cx="958939" cy="266740"/>
          </a:xfrm>
          <a:prstGeom prst="rect">
            <a:avLst/>
          </a:prstGeom>
        </p:spPr>
        <p:txBody>
          <a:bodyPr anchor="b"/>
          <a:lstStyle>
            <a:lvl1pPr algn="r">
              <a:defRPr sz="975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F967ED6-5170-124D-836B-26BA3AD654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189218" y="-263776"/>
            <a:ext cx="780878" cy="1302941"/>
          </a:xfrm>
          <a:prstGeom prst="roundRect">
            <a:avLst>
              <a:gd name="adj" fmla="val 17492"/>
            </a:avLst>
          </a:prstGeom>
          <a:solidFill>
            <a:srgbClr val="2C82C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2978" tIns="56489" rIns="112978" bIns="56489" rtlCol="0" anchor="ctr"/>
          <a:lstStyle/>
          <a:p>
            <a:pPr algn="ctr"/>
            <a:endParaRPr lang="de-DE" sz="2383" dirty="0"/>
          </a:p>
        </p:txBody>
      </p:sp>
      <p:pic>
        <p:nvPicPr>
          <p:cNvPr id="10" name="Bild 9" descr="Icon-S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8" y="291078"/>
            <a:ext cx="585930" cy="6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ine Ecke des Rechtecks abrunden 1"/>
          <p:cNvSpPr/>
          <p:nvPr userDrawn="1"/>
        </p:nvSpPr>
        <p:spPr>
          <a:xfrm>
            <a:off x="0" y="6487586"/>
            <a:ext cx="8942917" cy="380999"/>
          </a:xfrm>
          <a:prstGeom prst="round1Rect">
            <a:avLst>
              <a:gd name="adj" fmla="val 50000"/>
            </a:avLst>
          </a:prstGeom>
          <a:solidFill>
            <a:srgbClr val="2C7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3"/>
          </a:p>
        </p:txBody>
      </p:sp>
      <p:pic>
        <p:nvPicPr>
          <p:cNvPr id="6" name="Bild 5" descr="Know-Center-Logo-RGB-big.jpg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2" y="0"/>
            <a:ext cx="1438489" cy="673030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39528" y="6581546"/>
            <a:ext cx="6227599" cy="2423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75" dirty="0" err="1">
                <a:solidFill>
                  <a:schemeClr val="bg1"/>
                </a:solidFill>
                <a:latin typeface="Helvetica"/>
                <a:cs typeface="Helvetica"/>
              </a:rPr>
              <a:t>Know</a:t>
            </a:r>
            <a:r>
              <a:rPr lang="de-DE" sz="975" dirty="0">
                <a:solidFill>
                  <a:schemeClr val="bg1"/>
                </a:solidFill>
                <a:latin typeface="Helvetica"/>
                <a:cs typeface="Helvetica"/>
              </a:rPr>
              <a:t>-Center GmbH • </a:t>
            </a:r>
            <a:r>
              <a:rPr lang="en-US" sz="975" noProof="0" dirty="0">
                <a:solidFill>
                  <a:schemeClr val="bg1"/>
                </a:solidFill>
                <a:latin typeface="Helvetica"/>
                <a:cs typeface="Helvetica"/>
              </a:rPr>
              <a:t>Research Center for Data-Driven Business and Big Data Analytics </a:t>
            </a:r>
            <a:r>
              <a:rPr lang="de-DE" sz="975" dirty="0">
                <a:solidFill>
                  <a:schemeClr val="bg1"/>
                </a:solidFill>
                <a:latin typeface="Helvetica"/>
                <a:cs typeface="Helvetica"/>
              </a:rPr>
              <a:t>• 2018</a:t>
            </a:r>
            <a:endParaRPr lang="en-US" sz="975" noProof="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281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50" r:id="rId16"/>
    <p:sldLayoutId id="2147483807" r:id="rId17"/>
    <p:sldLayoutId id="2147483808" r:id="rId18"/>
    <p:sldLayoutId id="2147483809" r:id="rId19"/>
    <p:sldLayoutId id="2147483810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06" r:id="rId26"/>
    <p:sldLayoutId id="2147483818" r:id="rId27"/>
    <p:sldLayoutId id="2147483819" r:id="rId28"/>
  </p:sldLayoutIdLst>
  <p:hf hdr="0"/>
  <p:txStyles>
    <p:titleStyle>
      <a:lvl1pPr algn="ctr" defTabSz="49528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Know-Center-Logo-RGB-big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2" y="0"/>
            <a:ext cx="1438489" cy="673030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39528" y="6581546"/>
            <a:ext cx="6227599" cy="2423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975" dirty="0" err="1">
                <a:solidFill>
                  <a:srgbClr val="2C82CB"/>
                </a:solidFill>
                <a:latin typeface="Helvetica"/>
                <a:cs typeface="Helvetica"/>
              </a:rPr>
              <a:t>Know</a:t>
            </a:r>
            <a:r>
              <a:rPr lang="de-DE" sz="975" dirty="0">
                <a:solidFill>
                  <a:srgbClr val="2C82CB"/>
                </a:solidFill>
                <a:latin typeface="Helvetica"/>
                <a:cs typeface="Helvetica"/>
              </a:rPr>
              <a:t>-Center GmbH • </a:t>
            </a:r>
            <a:r>
              <a:rPr lang="en-US" sz="975" noProof="0" dirty="0">
                <a:solidFill>
                  <a:srgbClr val="2C82CB"/>
                </a:solidFill>
                <a:latin typeface="Helvetica"/>
                <a:cs typeface="Helvetica"/>
              </a:rPr>
              <a:t>Research Center for Data-Driven Business and Big Data Analytics </a:t>
            </a:r>
            <a:r>
              <a:rPr lang="de-DE" sz="975" dirty="0">
                <a:solidFill>
                  <a:srgbClr val="2C82CB"/>
                </a:solidFill>
                <a:latin typeface="Helvetica"/>
                <a:cs typeface="Helvetica"/>
              </a:rPr>
              <a:t>• 2017</a:t>
            </a:r>
            <a:endParaRPr lang="en-US" sz="975" noProof="0" dirty="0">
              <a:solidFill>
                <a:srgbClr val="2C82C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470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/>
  <p:txStyles>
    <p:titleStyle>
      <a:lvl1pPr algn="ctr" defTabSz="49528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6A37B6-CC1B-4D25-8C00-42D6A8DCA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2C7EC7"/>
                </a:solidFill>
                <a:latin typeface="Arial" panose="020B0604020202020204" pitchFamily="34" charset="0"/>
                <a:ea typeface="PF Paperback" charset="0"/>
                <a:cs typeface="Arial" panose="020B0604020202020204" pitchFamily="34" charset="0"/>
              </a:rPr>
              <a:t>Open Peer Review </a:t>
            </a:r>
            <a:endParaRPr lang="en-GB" sz="4000" dirty="0">
              <a:solidFill>
                <a:srgbClr val="2C7EC7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7D47EC7-ED0A-47B1-8DE5-90ED232F5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ASAPbio</a:t>
            </a:r>
            <a:r>
              <a:rPr lang="en-GB" dirty="0"/>
              <a:t>/HHMI/</a:t>
            </a:r>
            <a:r>
              <a:rPr lang="en-GB" dirty="0" err="1"/>
              <a:t>Wellcome</a:t>
            </a:r>
            <a:r>
              <a:rPr lang="en-GB" dirty="0"/>
              <a:t> peer review meeting 8 Feb 2018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B0FE4A-CA99-446A-B62B-D74CEEC52E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Attitudes &amp; Next Steps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E37B0E-3D96-4401-B408-6E81FD543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2C7EC7"/>
                </a:solidFill>
              </a:rPr>
              <a:t>Tony Ross-Hellauer</a:t>
            </a:r>
          </a:p>
        </p:txBody>
      </p:sp>
      <p:pic>
        <p:nvPicPr>
          <p:cNvPr id="12" name="Picture 4" descr="https://g.twimg.com/dev/documentation/image/DTC_Services_1h_hero_bg.png">
            <a:extLst>
              <a:ext uri="{FF2B5EF4-FFF2-40B4-BE49-F238E27FC236}">
                <a16:creationId xmlns:a16="http://schemas.microsoft.com/office/drawing/2014/main" id="{1216C47F-20E3-42CB-ABB9-31C3EAFA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3" y="196348"/>
            <a:ext cx="847936" cy="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0F6584-100E-4292-A041-F3603C4F8BAA}"/>
              </a:ext>
            </a:extLst>
          </p:cNvPr>
          <p:cNvSpPr/>
          <p:nvPr/>
        </p:nvSpPr>
        <p:spPr>
          <a:xfrm>
            <a:off x="8294910" y="909864"/>
            <a:ext cx="1492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ea typeface="PF Paperback" charset="0"/>
                <a:cs typeface="Helvetica" panose="020B0604020202020204" pitchFamily="34" charset="0"/>
              </a:rPr>
              <a:t>@</a:t>
            </a:r>
            <a:r>
              <a:rPr lang="en-US" sz="1600" b="1" dirty="0" err="1">
                <a:solidFill>
                  <a:schemeClr val="bg1"/>
                </a:solidFill>
                <a:latin typeface="Helvetica" panose="020B0604020202020204" pitchFamily="34" charset="0"/>
                <a:ea typeface="PF Paperback" charset="0"/>
                <a:cs typeface="Helvetica" panose="020B0604020202020204" pitchFamily="34" charset="0"/>
              </a:rPr>
              <a:t>tonyR_H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ea typeface="PF Paperback" charset="0"/>
              <a:cs typeface="Helvetica" panose="020B0604020202020204" pitchFamily="34" charset="0"/>
            </a:endParaRPr>
          </a:p>
        </p:txBody>
      </p:sp>
      <p:pic>
        <p:nvPicPr>
          <p:cNvPr id="14" name="Picture 2" descr="http://mirrors.creativecommons.org/presskit/buttons/88x31/png/by.png">
            <a:extLst>
              <a:ext uri="{FF2B5EF4-FFF2-40B4-BE49-F238E27FC236}">
                <a16:creationId xmlns:a16="http://schemas.microsoft.com/office/drawing/2014/main" id="{B6EE6F5E-C3D8-4547-9639-6558913B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5288" y="5591098"/>
            <a:ext cx="1996827" cy="71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17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70AC-8DA8-479B-B690-A4A2438F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3" y="242566"/>
            <a:ext cx="7698057" cy="1123818"/>
          </a:xfrm>
        </p:spPr>
        <p:txBody>
          <a:bodyPr>
            <a:normAutofit/>
          </a:bodyPr>
          <a:lstStyle/>
          <a:p>
            <a:r>
              <a:rPr lang="en-US" dirty="0"/>
              <a:t>More research – what works, in which circumstances?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CA37-C8D4-43E3-9349-FCBFC7C3E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47CB9"/>
                </a:solidFill>
              </a:rPr>
              <a:t>OPR is a very complex issue – what should be made open, in which circumstances, at what stage, to whom? </a:t>
            </a:r>
          </a:p>
          <a:p>
            <a:pPr lvl="1"/>
            <a:r>
              <a:rPr lang="en-US" sz="1800" dirty="0"/>
              <a:t>“The large number of possible configurations of options presents a tool-kit for differing communities to construct open peer review systems that reflect their own needs, preferences and goals.” (Ross-Hellauer, 2017)</a:t>
            </a:r>
          </a:p>
          <a:p>
            <a:r>
              <a:rPr lang="en-US" sz="2000" dirty="0">
                <a:solidFill>
                  <a:srgbClr val="047CB9"/>
                </a:solidFill>
              </a:rPr>
              <a:t>We need more evidence </a:t>
            </a:r>
          </a:p>
          <a:p>
            <a:pPr lvl="1"/>
            <a:r>
              <a:rPr lang="en-US" sz="1700" dirty="0"/>
              <a:t>“[T]here is often little evidence to support or refute … claims [regarding OPR]” (Ross-Hellauer, 2017) </a:t>
            </a:r>
          </a:p>
          <a:p>
            <a:r>
              <a:rPr lang="en-US" sz="2000" dirty="0">
                <a:solidFill>
                  <a:srgbClr val="047CB9"/>
                </a:solidFill>
              </a:rPr>
              <a:t>The way ahead</a:t>
            </a:r>
          </a:p>
          <a:p>
            <a:pPr lvl="1"/>
            <a:r>
              <a:rPr lang="en-US" sz="1800" dirty="0"/>
              <a:t>Open up the data!</a:t>
            </a:r>
          </a:p>
          <a:p>
            <a:pPr lvl="1"/>
            <a:r>
              <a:rPr lang="en-US" sz="1800" dirty="0"/>
              <a:t>Multi-stakeholder agreement on definitions and priorities for research</a:t>
            </a:r>
          </a:p>
          <a:p>
            <a:pPr lvl="1"/>
            <a:r>
              <a:rPr lang="en-US" sz="1800" dirty="0"/>
              <a:t>Cross-publisher/-journal studies on what works and what doesn’t</a:t>
            </a:r>
          </a:p>
          <a:p>
            <a:pPr lvl="1"/>
            <a:r>
              <a:rPr lang="en-GB" sz="1800" dirty="0">
                <a:solidFill>
                  <a:srgbClr val="047CB9"/>
                </a:solidFill>
              </a:rPr>
              <a:t>Upcoming workshop organised by OpenUP project – 27 March, London</a:t>
            </a:r>
            <a:endParaRPr lang="en-US" sz="1800" dirty="0">
              <a:solidFill>
                <a:srgbClr val="047CB9"/>
              </a:solidFill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30FF-CE1E-437C-B9F7-52EA8DE1ACD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A7E56-14E3-40DA-9043-89B4C8FC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77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4B880B-A28F-4724-AC50-EA5AEDB90AC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51239" y="404664"/>
            <a:ext cx="5497905" cy="5760640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solidFill>
                  <a:srgbClr val="2C7EC7"/>
                </a:solidFill>
              </a:rPr>
              <a:t>Thanks!</a:t>
            </a:r>
            <a:endParaRPr lang="en-GB" sz="5400" b="1" dirty="0">
              <a:solidFill>
                <a:srgbClr val="2C7EC7"/>
              </a:solidFill>
            </a:endParaRPr>
          </a:p>
          <a:p>
            <a:endParaRPr lang="en-US" dirty="0">
              <a:solidFill>
                <a:srgbClr val="2C7EC7"/>
              </a:solidFill>
            </a:endParaRPr>
          </a:p>
          <a:p>
            <a:r>
              <a:rPr lang="en-US" sz="2800" dirty="0">
                <a:solidFill>
                  <a:srgbClr val="2C7EC7"/>
                </a:solidFill>
              </a:rPr>
              <a:t>Email: t</a:t>
            </a:r>
            <a:r>
              <a:rPr lang="en-GB" sz="2800" dirty="0">
                <a:solidFill>
                  <a:srgbClr val="2C7EC7"/>
                </a:solidFill>
              </a:rPr>
              <a:t>ross@know-center.at</a:t>
            </a:r>
          </a:p>
          <a:p>
            <a:r>
              <a:rPr lang="en-US" sz="2800" dirty="0">
                <a:solidFill>
                  <a:srgbClr val="2C7EC7"/>
                </a:solidFill>
              </a:rPr>
              <a:t>T</a:t>
            </a:r>
            <a:r>
              <a:rPr lang="en-GB" sz="2800" dirty="0">
                <a:solidFill>
                  <a:srgbClr val="2C7EC7"/>
                </a:solidFill>
              </a:rPr>
              <a:t>witter: @</a:t>
            </a:r>
            <a:r>
              <a:rPr lang="en-GB" sz="2800" dirty="0" err="1">
                <a:solidFill>
                  <a:srgbClr val="2C7EC7"/>
                </a:solidFill>
              </a:rPr>
              <a:t>tonyR_H</a:t>
            </a:r>
            <a:endParaRPr lang="en-GB" sz="2800" dirty="0">
              <a:solidFill>
                <a:srgbClr val="2C7EC7"/>
              </a:solidFill>
            </a:endParaRPr>
          </a:p>
          <a:p>
            <a:endParaRPr lang="en-US" sz="3200" dirty="0">
              <a:solidFill>
                <a:srgbClr val="2C7EC7"/>
              </a:solidFill>
            </a:endParaRPr>
          </a:p>
          <a:p>
            <a:r>
              <a:rPr lang="en-US" sz="2800" dirty="0">
                <a:solidFill>
                  <a:srgbClr val="2C7EC7"/>
                </a:solidFill>
              </a:rPr>
              <a:t>M</a:t>
            </a:r>
            <a:r>
              <a:rPr lang="en-GB" sz="2800" dirty="0">
                <a:solidFill>
                  <a:srgbClr val="2C7EC7"/>
                </a:solidFill>
              </a:rPr>
              <a:t>any thanks to my co-authors on the survey Birgit Schmidt &amp; Arvid Deppe</a:t>
            </a:r>
          </a:p>
          <a:p>
            <a:endParaRPr lang="en-GB" sz="3200" dirty="0">
              <a:solidFill>
                <a:srgbClr val="2C7EC7"/>
              </a:solidFill>
            </a:endParaRPr>
          </a:p>
          <a:p>
            <a:r>
              <a:rPr lang="en-GB" dirty="0"/>
              <a:t>This work was funded by the European Commission H2020 project OpenAIRE2020 (Grant agreement: 643410, Call: H2020-EINFRA-2014-1).</a:t>
            </a:r>
            <a:endParaRPr lang="en-GB" sz="3200" dirty="0">
              <a:solidFill>
                <a:srgbClr val="2C7EC7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8BD48-0727-414E-8E20-15F22532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15">
            <a:extLst>
              <a:ext uri="{FF2B5EF4-FFF2-40B4-BE49-F238E27FC236}">
                <a16:creationId xmlns:a16="http://schemas.microsoft.com/office/drawing/2014/main" id="{9B4EF7AC-5E66-4DAC-9DA9-B9EBB4952815}"/>
              </a:ext>
            </a:extLst>
          </p:cNvPr>
          <p:cNvSpPr/>
          <p:nvPr/>
        </p:nvSpPr>
        <p:spPr bwMode="auto">
          <a:xfrm>
            <a:off x="299070" y="4585088"/>
            <a:ext cx="1445237" cy="830997"/>
          </a:xfrm>
          <a:prstGeom prst="roundRect">
            <a:avLst/>
          </a:prstGeom>
          <a:solidFill>
            <a:srgbClr val="2D73D7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0341" tIns="30171" rIns="60341" bIns="30171" numCol="1" rtlCol="0" anchor="t" anchorCtr="0" compatLnSpc="1">
            <a:prstTxWarp prst="textNoShape">
              <a:avLst/>
            </a:prstTxWarp>
          </a:bodyPr>
          <a:lstStyle/>
          <a:p>
            <a:pPr algn="ctr" defTabSz="603413" eaLnBrk="1" hangingPunct="1"/>
            <a:endParaRPr lang="de-DE" sz="2500"/>
          </a:p>
        </p:txBody>
      </p:sp>
      <p:sp>
        <p:nvSpPr>
          <p:cNvPr id="23" name="Abgerundetes Rechteck 13">
            <a:extLst>
              <a:ext uri="{FF2B5EF4-FFF2-40B4-BE49-F238E27FC236}">
                <a16:creationId xmlns:a16="http://schemas.microsoft.com/office/drawing/2014/main" id="{BA21A775-5925-401B-B7E4-3A946E900347}"/>
              </a:ext>
            </a:extLst>
          </p:cNvPr>
          <p:cNvSpPr/>
          <p:nvPr/>
        </p:nvSpPr>
        <p:spPr bwMode="auto">
          <a:xfrm>
            <a:off x="299070" y="2867711"/>
            <a:ext cx="1445237" cy="830997"/>
          </a:xfrm>
          <a:prstGeom prst="roundRect">
            <a:avLst/>
          </a:prstGeom>
          <a:solidFill>
            <a:srgbClr val="2D73D7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0341" tIns="30171" rIns="60341" bIns="30171" numCol="1" rtlCol="0" anchor="t" anchorCtr="0" compatLnSpc="1">
            <a:prstTxWarp prst="textNoShape">
              <a:avLst/>
            </a:prstTxWarp>
          </a:bodyPr>
          <a:lstStyle/>
          <a:p>
            <a:pPr algn="ctr" defTabSz="603413" eaLnBrk="1" hangingPunct="1"/>
            <a:endParaRPr lang="de-DE" sz="2500"/>
          </a:p>
        </p:txBody>
      </p:sp>
      <p:grpSp>
        <p:nvGrpSpPr>
          <p:cNvPr id="24" name="Gruppieren 10">
            <a:extLst>
              <a:ext uri="{FF2B5EF4-FFF2-40B4-BE49-F238E27FC236}">
                <a16:creationId xmlns:a16="http://schemas.microsoft.com/office/drawing/2014/main" id="{86F09F97-97BF-4ADB-8E72-AE300FDC288F}"/>
              </a:ext>
            </a:extLst>
          </p:cNvPr>
          <p:cNvGrpSpPr/>
          <p:nvPr/>
        </p:nvGrpSpPr>
        <p:grpSpPr>
          <a:xfrm>
            <a:off x="-4249" y="-1971600"/>
            <a:ext cx="9998693" cy="3564396"/>
            <a:chOff x="-101526" y="81326"/>
            <a:chExt cx="12813208" cy="2940143"/>
          </a:xfrm>
          <a:solidFill>
            <a:srgbClr val="2C7EC7"/>
          </a:solidFill>
          <a:scene3d>
            <a:camera prst="orthographicFront"/>
            <a:lightRig rig="chilly" dir="t"/>
          </a:scene3d>
        </p:grpSpPr>
        <p:sp>
          <p:nvSpPr>
            <p:cNvPr id="25" name="Abgerundetes Rechteck 13">
              <a:extLst>
                <a:ext uri="{FF2B5EF4-FFF2-40B4-BE49-F238E27FC236}">
                  <a16:creationId xmlns:a16="http://schemas.microsoft.com/office/drawing/2014/main" id="{7E7CCE27-3D3B-46FC-B82C-A08937757544}"/>
                </a:ext>
              </a:extLst>
            </p:cNvPr>
            <p:cNvSpPr/>
            <p:nvPr/>
          </p:nvSpPr>
          <p:spPr>
            <a:xfrm>
              <a:off x="-101526" y="1592899"/>
              <a:ext cx="12781420" cy="1428570"/>
            </a:xfrm>
            <a:prstGeom prst="rect">
              <a:avLst/>
            </a:prstGeom>
            <a:grpFill/>
            <a:ln>
              <a:solidFill>
                <a:srgbClr val="2C7EC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Abgerundetes Rechteck 4">
              <a:extLst>
                <a:ext uri="{FF2B5EF4-FFF2-40B4-BE49-F238E27FC236}">
                  <a16:creationId xmlns:a16="http://schemas.microsoft.com/office/drawing/2014/main" id="{C70A7054-B248-420B-BFA4-0B68DCE5DABB}"/>
                </a:ext>
              </a:extLst>
            </p:cNvPr>
            <p:cNvSpPr/>
            <p:nvPr/>
          </p:nvSpPr>
          <p:spPr>
            <a:xfrm>
              <a:off x="1295687" y="81326"/>
              <a:ext cx="11415995" cy="1289096"/>
            </a:xfrm>
            <a:prstGeom prst="rect">
              <a:avLst/>
            </a:prstGeom>
            <a:grpFill/>
            <a:ln>
              <a:solidFill>
                <a:srgbClr val="2C7EC7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algn="ctr" defTabSz="1085247">
                <a:spcAft>
                  <a:spcPct val="35000"/>
                </a:spcAft>
              </a:pPr>
              <a:endParaRPr lang="en-GB" sz="2900" dirty="0">
                <a:latin typeface="PF Paperback" charset="0"/>
                <a:ea typeface="PF Paperback" charset="0"/>
                <a:cs typeface="PF Paperback" charset="0"/>
              </a:endParaRPr>
            </a:p>
          </p:txBody>
        </p:sp>
      </p:grpSp>
      <p:sp>
        <p:nvSpPr>
          <p:cNvPr id="27" name="Titel 1">
            <a:extLst>
              <a:ext uri="{FF2B5EF4-FFF2-40B4-BE49-F238E27FC236}">
                <a16:creationId xmlns:a16="http://schemas.microsoft.com/office/drawing/2014/main" id="{E8D723C1-6EBD-439E-BE36-223AEAE5C7C6}"/>
              </a:ext>
            </a:extLst>
          </p:cNvPr>
          <p:cNvSpPr txBox="1">
            <a:spLocks/>
          </p:cNvSpPr>
          <p:nvPr/>
        </p:nvSpPr>
        <p:spPr>
          <a:xfrm>
            <a:off x="301726" y="101348"/>
            <a:ext cx="9372083" cy="1251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95285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1">
                <a:solidFill>
                  <a:schemeClr val="bg1"/>
                </a:solidFill>
              </a:rPr>
              <a:t>“</a:t>
            </a:r>
            <a:r>
              <a:rPr lang="en-US" sz="3200" i="1">
                <a:solidFill>
                  <a:schemeClr val="bg1"/>
                </a:solidFill>
              </a:rPr>
              <a:t>Open Peer Review” encompasses diverse constellations of many distinct aspects</a:t>
            </a:r>
            <a:endParaRPr lang="de-DE" sz="3200" i="1" dirty="0">
              <a:solidFill>
                <a:schemeClr val="bg1"/>
              </a:solidFill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9F15E0F8-5D91-4B9D-82CE-2748472FB1DD}"/>
              </a:ext>
            </a:extLst>
          </p:cNvPr>
          <p:cNvSpPr txBox="1">
            <a:spLocks/>
          </p:cNvSpPr>
          <p:nvPr/>
        </p:nvSpPr>
        <p:spPr>
          <a:xfrm>
            <a:off x="2188838" y="2725697"/>
            <a:ext cx="3817177" cy="3727639"/>
          </a:xfrm>
        </p:spPr>
        <p:txBody>
          <a:bodyPr>
            <a:normAutofit/>
          </a:bodyPr>
          <a:lstStyle>
            <a:lvl1pPr marL="371464" indent="-371464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495285" rtl="0" eaLnBrk="1" latinLnBrk="0" hangingPunct="1">
              <a:spcBef>
                <a:spcPct val="20000"/>
              </a:spcBef>
              <a:buFont typeface="Arial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identities</a:t>
            </a: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reports</a:t>
            </a: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participation</a:t>
            </a:r>
          </a:p>
          <a:p>
            <a:pPr marL="301706" indent="-301706" fontAlgn="auto">
              <a:spcAft>
                <a:spcPts val="0"/>
              </a:spcAft>
            </a:pPr>
            <a:endParaRPr lang="en-US" sz="1300" dirty="0">
              <a:solidFill>
                <a:srgbClr val="047CB9"/>
              </a:solidFill>
            </a:endParaRP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interaction</a:t>
            </a: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pre-review manuscripts</a:t>
            </a: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final-version commenting</a:t>
            </a:r>
            <a:endParaRPr lang="de-DE" sz="2100" dirty="0">
              <a:solidFill>
                <a:srgbClr val="047CB9"/>
              </a:solidFill>
            </a:endParaRPr>
          </a:p>
          <a:p>
            <a:pPr marL="301706" indent="-301706" fontAlgn="auto">
              <a:spcAft>
                <a:spcPts val="0"/>
              </a:spcAft>
            </a:pPr>
            <a:r>
              <a:rPr lang="en-US" sz="2100" dirty="0">
                <a:solidFill>
                  <a:srgbClr val="047CB9"/>
                </a:solidFill>
              </a:rPr>
              <a:t>Open platforms</a:t>
            </a:r>
            <a:endParaRPr lang="de-DE" sz="2100" dirty="0">
              <a:solidFill>
                <a:srgbClr val="047CB9"/>
              </a:solidFill>
            </a:endParaRPr>
          </a:p>
        </p:txBody>
      </p:sp>
      <p:pic>
        <p:nvPicPr>
          <p:cNvPr id="29" name="Picture 2" descr="Credit: AJ Cann, CC BY-SA 2.0">
            <a:extLst>
              <a:ext uri="{FF2B5EF4-FFF2-40B4-BE49-F238E27FC236}">
                <a16:creationId xmlns:a16="http://schemas.microsoft.com/office/drawing/2014/main" id="{32BA7139-B1F2-4E82-9856-C8A2B8B9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25" y="2668679"/>
            <a:ext cx="3776375" cy="29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eschweifte Klammer links 6">
            <a:extLst>
              <a:ext uri="{FF2B5EF4-FFF2-40B4-BE49-F238E27FC236}">
                <a16:creationId xmlns:a16="http://schemas.microsoft.com/office/drawing/2014/main" id="{13B702AB-124D-42DE-9F15-422F66867A45}"/>
              </a:ext>
            </a:extLst>
          </p:cNvPr>
          <p:cNvSpPr/>
          <p:nvPr/>
        </p:nvSpPr>
        <p:spPr bwMode="auto">
          <a:xfrm>
            <a:off x="1952187" y="2867711"/>
            <a:ext cx="144399" cy="108012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60341" tIns="30171" rIns="60341" bIns="30171" numCol="1" rtlCol="0" anchor="t" anchorCtr="0" compatLnSpc="1">
            <a:prstTxWarp prst="textNoShape">
              <a:avLst/>
            </a:prstTxWarp>
          </a:bodyPr>
          <a:lstStyle/>
          <a:p>
            <a:pPr algn="ctr" defTabSz="603413" eaLnBrk="1" hangingPunct="1"/>
            <a:endParaRPr lang="de-DE" sz="25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" name="Rechteck 7">
            <a:extLst>
              <a:ext uri="{FF2B5EF4-FFF2-40B4-BE49-F238E27FC236}">
                <a16:creationId xmlns:a16="http://schemas.microsoft.com/office/drawing/2014/main" id="{A875914D-E739-461A-B67E-3512E9E9652F}"/>
              </a:ext>
            </a:extLst>
          </p:cNvPr>
          <p:cNvSpPr/>
          <p:nvPr/>
        </p:nvSpPr>
        <p:spPr>
          <a:xfrm>
            <a:off x="299070" y="2908039"/>
            <a:ext cx="1451419" cy="707262"/>
          </a:xfrm>
          <a:prstGeom prst="rect">
            <a:avLst/>
          </a:prstGeom>
        </p:spPr>
        <p:txBody>
          <a:bodyPr wrap="square" lIns="60341" tIns="30171" rIns="60341" bIns="30171">
            <a:spAutoFit/>
          </a:bodyPr>
          <a:lstStyle/>
          <a:p>
            <a:pPr algn="ctr"/>
            <a:r>
              <a:rPr lang="en-US" sz="2100" b="1" i="1" dirty="0">
                <a:solidFill>
                  <a:schemeClr val="bg1"/>
                </a:solidFill>
                <a:latin typeface="PF Paperback"/>
              </a:rPr>
              <a:t>Primary</a:t>
            </a:r>
          </a:p>
          <a:p>
            <a:pPr algn="ctr"/>
            <a:r>
              <a:rPr lang="en-US" sz="2100" b="1" i="1" dirty="0">
                <a:solidFill>
                  <a:schemeClr val="bg1"/>
                </a:solidFill>
                <a:latin typeface="PF Paperback"/>
              </a:rPr>
              <a:t>aspects</a:t>
            </a:r>
          </a:p>
        </p:txBody>
      </p:sp>
      <p:sp>
        <p:nvSpPr>
          <p:cNvPr id="33" name="Rechteck 8">
            <a:extLst>
              <a:ext uri="{FF2B5EF4-FFF2-40B4-BE49-F238E27FC236}">
                <a16:creationId xmlns:a16="http://schemas.microsoft.com/office/drawing/2014/main" id="{68ED2ED8-4BEE-466C-9A92-3A50DB4C15EF}"/>
              </a:ext>
            </a:extLst>
          </p:cNvPr>
          <p:cNvSpPr/>
          <p:nvPr/>
        </p:nvSpPr>
        <p:spPr>
          <a:xfrm>
            <a:off x="299070" y="4585088"/>
            <a:ext cx="1380736" cy="707262"/>
          </a:xfrm>
          <a:prstGeom prst="rect">
            <a:avLst/>
          </a:prstGeom>
        </p:spPr>
        <p:txBody>
          <a:bodyPr wrap="square" lIns="60341" tIns="30171" rIns="60341" bIns="30171">
            <a:spAutoFit/>
          </a:bodyPr>
          <a:lstStyle/>
          <a:p>
            <a:pPr algn="ctr"/>
            <a:r>
              <a:rPr lang="en-US" sz="2100" b="1" i="1" dirty="0">
                <a:solidFill>
                  <a:schemeClr val="bg1"/>
                </a:solidFill>
                <a:latin typeface="PF Paperback"/>
              </a:rPr>
              <a:t>Secondary aspects</a:t>
            </a:r>
          </a:p>
        </p:txBody>
      </p:sp>
      <p:sp>
        <p:nvSpPr>
          <p:cNvPr id="34" name="Geschweifte Klammer links 9">
            <a:extLst>
              <a:ext uri="{FF2B5EF4-FFF2-40B4-BE49-F238E27FC236}">
                <a16:creationId xmlns:a16="http://schemas.microsoft.com/office/drawing/2014/main" id="{38842DB3-071B-4CAD-9405-CD45BE294D6D}"/>
              </a:ext>
            </a:extLst>
          </p:cNvPr>
          <p:cNvSpPr/>
          <p:nvPr/>
        </p:nvSpPr>
        <p:spPr bwMode="auto">
          <a:xfrm>
            <a:off x="1969254" y="4213876"/>
            <a:ext cx="144399" cy="1655316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60341" tIns="30171" rIns="60341" bIns="30171" numCol="1" rtlCol="0" anchor="t" anchorCtr="0" compatLnSpc="1">
            <a:prstTxWarp prst="textNoShape">
              <a:avLst/>
            </a:prstTxWarp>
          </a:bodyPr>
          <a:lstStyle/>
          <a:p>
            <a:pPr algn="ctr" defTabSz="603413" eaLnBrk="1" hangingPunct="1"/>
            <a:endParaRPr lang="de-DE" sz="25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" name="Textfeld 16">
            <a:extLst>
              <a:ext uri="{FF2B5EF4-FFF2-40B4-BE49-F238E27FC236}">
                <a16:creationId xmlns:a16="http://schemas.microsoft.com/office/drawing/2014/main" id="{18D2F781-4E54-46E3-A3FE-D454C9C619B1}"/>
              </a:ext>
            </a:extLst>
          </p:cNvPr>
          <p:cNvSpPr txBox="1"/>
          <p:nvPr/>
        </p:nvSpPr>
        <p:spPr>
          <a:xfrm>
            <a:off x="6971277" y="5612743"/>
            <a:ext cx="2934723" cy="199431"/>
          </a:xfrm>
          <a:prstGeom prst="rect">
            <a:avLst/>
          </a:prstGeom>
          <a:noFill/>
        </p:spPr>
        <p:txBody>
          <a:bodyPr wrap="square" lIns="60341" tIns="30171" rIns="60341" bIns="30171" rtlCol="0">
            <a:spAutoFit/>
          </a:bodyPr>
          <a:lstStyle/>
          <a:p>
            <a:pPr algn="r"/>
            <a:r>
              <a:rPr lang="en-US" sz="900" dirty="0"/>
              <a:t>Image CC BY AC McCann, w/ amendment (by me)</a:t>
            </a:r>
            <a:endParaRPr lang="de-DE" sz="900" dirty="0"/>
          </a:p>
        </p:txBody>
      </p:sp>
      <p:sp>
        <p:nvSpPr>
          <p:cNvPr id="36" name="Textfeld 17">
            <a:extLst>
              <a:ext uri="{FF2B5EF4-FFF2-40B4-BE49-F238E27FC236}">
                <a16:creationId xmlns:a16="http://schemas.microsoft.com/office/drawing/2014/main" id="{6D61C801-1093-4915-B5D5-065AAC4B5006}"/>
              </a:ext>
            </a:extLst>
          </p:cNvPr>
          <p:cNvSpPr txBox="1"/>
          <p:nvPr/>
        </p:nvSpPr>
        <p:spPr>
          <a:xfrm>
            <a:off x="1688957" y="1700808"/>
            <a:ext cx="6495765" cy="738040"/>
          </a:xfrm>
          <a:prstGeom prst="rect">
            <a:avLst/>
          </a:prstGeom>
          <a:noFill/>
        </p:spPr>
        <p:txBody>
          <a:bodyPr wrap="square" lIns="60341" tIns="30171" rIns="60341" bIns="30171" rtlCol="0">
            <a:spAutoFit/>
          </a:bodyPr>
          <a:lstStyle/>
          <a:p>
            <a:pPr algn="ctr"/>
            <a:r>
              <a:rPr lang="en-US" dirty="0">
                <a:solidFill>
                  <a:srgbClr val="047CB9"/>
                </a:solidFill>
              </a:rPr>
              <a:t>** 122 definitions collected and analysed **</a:t>
            </a:r>
          </a:p>
          <a:p>
            <a:pPr algn="ctr"/>
            <a:r>
              <a:rPr lang="en-US" dirty="0">
                <a:solidFill>
                  <a:srgbClr val="047CB9"/>
                </a:solidFill>
              </a:rPr>
              <a:t>** 22 distinct configurations of 7 traits identified **</a:t>
            </a:r>
          </a:p>
        </p:txBody>
      </p:sp>
      <p:sp>
        <p:nvSpPr>
          <p:cNvPr id="37" name="Textfeld 20">
            <a:extLst>
              <a:ext uri="{FF2B5EF4-FFF2-40B4-BE49-F238E27FC236}">
                <a16:creationId xmlns:a16="http://schemas.microsoft.com/office/drawing/2014/main" id="{7982859C-6EBE-42E7-B3A5-045398C0B300}"/>
              </a:ext>
            </a:extLst>
          </p:cNvPr>
          <p:cNvSpPr txBox="1"/>
          <p:nvPr/>
        </p:nvSpPr>
        <p:spPr>
          <a:xfrm>
            <a:off x="4825803" y="5869192"/>
            <a:ext cx="4914066" cy="661096"/>
          </a:xfrm>
          <a:prstGeom prst="rect">
            <a:avLst/>
          </a:prstGeom>
          <a:noFill/>
        </p:spPr>
        <p:txBody>
          <a:bodyPr wrap="square" lIns="60341" tIns="30171" rIns="60341" bIns="30171" rtlCol="0">
            <a:spAutoFit/>
          </a:bodyPr>
          <a:lstStyle/>
          <a:p>
            <a:pPr algn="r"/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See: Ross-Hellauer, 2017, "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What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open 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peer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review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? A 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systematic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de-DE" sz="13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review</a:t>
            </a:r>
            <a:r>
              <a:rPr lang="de-DE" sz="13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", F1000Research (DOI: 10.12688/f1000research.11369.2)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6945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93677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2800" y="429158"/>
            <a:ext cx="6257904" cy="1143000"/>
          </a:xfrm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rgbClr val="047CB9"/>
                </a:solidFill>
              </a:rPr>
              <a:t>Survey on attitudes to OPR</a:t>
            </a:r>
            <a:endParaRPr lang="de-DE" sz="4400" dirty="0">
              <a:solidFill>
                <a:srgbClr val="047CB9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224808" y="1701409"/>
            <a:ext cx="6204273" cy="453628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Online survey for </a:t>
            </a:r>
            <a:r>
              <a:rPr lang="en-US" dirty="0" err="1"/>
              <a:t>OpenAIRE</a:t>
            </a:r>
            <a:r>
              <a:rPr lang="en-US" dirty="0"/>
              <a:t> project</a:t>
            </a:r>
          </a:p>
          <a:p>
            <a:r>
              <a:rPr lang="en-US" dirty="0"/>
              <a:t>Open Sept – Oct 2016</a:t>
            </a:r>
          </a:p>
          <a:p>
            <a:r>
              <a:rPr lang="en-US" dirty="0"/>
              <a:t>3062 complete responses from authors, reviewers and editors</a:t>
            </a:r>
          </a:p>
          <a:p>
            <a:r>
              <a:rPr lang="en-GB" sz="3400" dirty="0"/>
              <a:t>Available: Ross-Hellauer T, Deppe A, Schmidt B (2017) Survey on open peer review: Attitudes and experience amongst editors, authors and reviewers. </a:t>
            </a:r>
            <a:r>
              <a:rPr lang="en-GB" sz="3400" dirty="0" err="1"/>
              <a:t>PLoS</a:t>
            </a:r>
            <a:r>
              <a:rPr lang="en-GB" sz="3400" dirty="0"/>
              <a:t> ONE 12(12): e0189311. https://doi.org/10.1371/journal.pone.0189311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28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5E8C60-0CFC-4E37-9DA5-07A46860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3" name="Picture 3" descr="C:\Users\arosshe\Desktop\PLOS Submission\Figures\Fig. 7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3F2BAF-AAF3-4B4A-807B-1006810E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arosshe\Desktop\PLOS Submission\Figures\Fig. 8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0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E2C49-5D7E-4B26-A1AB-DF86AF2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arosshe\Desktop\PLOS Submission\Figures\Fig. 9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6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DC222-1483-4BC2-9B0E-BB78867C9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7ED6-5170-124D-836B-26BA3AD65465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97F74-73B0-42F1-BB86-B77BAC87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63600"/>
            <a:ext cx="78867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4C4325-A9BD-46BE-9E06-B753DD073040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94455"/>
            <a:ext cx="9359900" cy="584775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71464" indent="-371464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495285" rtl="0" eaLnBrk="1" latinLnBrk="0" hangingPunct="1">
              <a:spcBef>
                <a:spcPct val="20000"/>
              </a:spcBef>
              <a:buFont typeface="Arial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Views by age group</a:t>
            </a:r>
          </a:p>
        </p:txBody>
      </p:sp>
    </p:spTree>
    <p:extLst>
      <p:ext uri="{BB962C8B-B14F-4D97-AF65-F5344CB8AC3E}">
        <p14:creationId xmlns:p14="http://schemas.microsoft.com/office/powerpoint/2010/main" val="11852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9A266-6E90-4F35-8FC1-A2D93A689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DACEF9-2BB1-4A36-A005-972E746A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63600"/>
            <a:ext cx="802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F88E28E-DB1E-4482-B408-4DAFFE9A8240}"/>
              </a:ext>
            </a:extLst>
          </p:cNvPr>
          <p:cNvSpPr txBox="1">
            <a:spLocks noChangeArrowheads="1"/>
          </p:cNvSpPr>
          <p:nvPr/>
        </p:nvSpPr>
        <p:spPr>
          <a:xfrm>
            <a:off x="128464" y="182074"/>
            <a:ext cx="9359900" cy="584775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 marL="371464" indent="-371464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495285" rtl="0" eaLnBrk="1" latinLnBrk="0" hangingPunct="1">
              <a:spcBef>
                <a:spcPct val="20000"/>
              </a:spcBef>
              <a:buFont typeface="Arial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495285" rtl="0" eaLnBrk="1" latinLnBrk="0" hangingPunct="1">
              <a:spcBef>
                <a:spcPct val="20000"/>
              </a:spcBef>
              <a:buFont typeface="Arial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495285" rtl="0" eaLnBrk="1" latinLnBrk="0" hangingPunct="1">
              <a:spcBef>
                <a:spcPct val="20000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Views on OPR by scientific discipline</a:t>
            </a:r>
          </a:p>
        </p:txBody>
      </p:sp>
    </p:spTree>
    <p:extLst>
      <p:ext uri="{BB962C8B-B14F-4D97-AF65-F5344CB8AC3E}">
        <p14:creationId xmlns:p14="http://schemas.microsoft.com/office/powerpoint/2010/main" val="205363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105" y="242566"/>
            <a:ext cx="7012757" cy="1026194"/>
          </a:xfrm>
        </p:spPr>
        <p:txBody>
          <a:bodyPr>
            <a:normAutofit/>
          </a:bodyPr>
          <a:lstStyle/>
          <a:p>
            <a:r>
              <a:rPr lang="en-GB" dirty="0"/>
              <a:t>Attitudes to open peer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23089-3DDB-4E10-8056-0579C798C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366384"/>
            <a:ext cx="9196310" cy="4870928"/>
          </a:xfrm>
        </p:spPr>
        <p:txBody>
          <a:bodyPr>
            <a:normAutofit fontScale="77500" lnSpcReduction="20000"/>
          </a:bodyPr>
          <a:lstStyle/>
          <a:p>
            <a:pPr marL="249978" indent="-301706"/>
            <a:r>
              <a:rPr lang="en-US" sz="3233" dirty="0"/>
              <a:t>OPR is already mainstream </a:t>
            </a:r>
          </a:p>
          <a:p>
            <a:pPr marL="738261" lvl="1" indent="-301706"/>
            <a:r>
              <a:rPr lang="en-US" sz="3017" dirty="0"/>
              <a:t>76.2% have practical experience</a:t>
            </a:r>
          </a:p>
          <a:p>
            <a:pPr marL="738261" lvl="1" indent="-301706"/>
            <a:r>
              <a:rPr lang="en-US" sz="3017" dirty="0"/>
              <a:t>60% believe OPR should be common practice</a:t>
            </a:r>
          </a:p>
          <a:p>
            <a:pPr marL="249978" indent="-301706"/>
            <a:r>
              <a:rPr lang="en-US" sz="3233" dirty="0"/>
              <a:t>Positive reactions to most OPR traits (esp. open interaction, reports, participation)</a:t>
            </a:r>
          </a:p>
          <a:p>
            <a:pPr marL="249978" indent="-301706"/>
            <a:r>
              <a:rPr lang="en-US" sz="3233" dirty="0"/>
              <a:t>However, pronounced rejection of open identities (51% against)</a:t>
            </a:r>
          </a:p>
          <a:p>
            <a:pPr marL="249978" indent="-301706"/>
            <a:r>
              <a:rPr lang="en-US" sz="3233" dirty="0"/>
              <a:t>Generational differences – younger researchers more supportive</a:t>
            </a:r>
          </a:p>
          <a:p>
            <a:pPr marL="249978" indent="-301706"/>
            <a:r>
              <a:rPr lang="en-US" sz="3233" dirty="0"/>
              <a:t>Diverse disciplinary differences need to be better understood</a:t>
            </a:r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2D281C2-7B63-864C-BFF6-678A06153FA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59433"/>
      </p:ext>
    </p:extLst>
  </p:cSld>
  <p:clrMapOvr>
    <a:masterClrMapping/>
  </p:clrMapOvr>
</p:sld>
</file>

<file path=ppt/theme/theme1.xml><?xml version="1.0" encoding="utf-8"?>
<a:theme xmlns:a="http://schemas.openxmlformats.org/drawingml/2006/main" name="Know-Center_2016">
  <a:themeElements>
    <a:clrScheme name="Know-Center">
      <a:dk1>
        <a:srgbClr val="000000"/>
      </a:dk1>
      <a:lt1>
        <a:srgbClr val="FFFFFF"/>
      </a:lt1>
      <a:dk2>
        <a:srgbClr val="2C82CB"/>
      </a:dk2>
      <a:lt2>
        <a:srgbClr val="C7CACC"/>
      </a:lt2>
      <a:accent1>
        <a:srgbClr val="4F81BD"/>
      </a:accent1>
      <a:accent2>
        <a:srgbClr val="EA891C"/>
      </a:accent2>
      <a:accent3>
        <a:srgbClr val="999999"/>
      </a:accent3>
      <a:accent4>
        <a:srgbClr val="C7CACC"/>
      </a:accent4>
      <a:accent5>
        <a:srgbClr val="80BA40"/>
      </a:accent5>
      <a:accent6>
        <a:srgbClr val="3396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  <a:headEnd type="none" w="sm" len="sm"/>
          <a:tailEnd type="none" w="sm" len="sm"/>
        </a:ln>
      </a:spPr>
      <a:bodyPr wrap="square">
        <a:spAutoFit/>
      </a:bodyPr>
      <a:lstStyle>
        <a:defPPr algn="l">
          <a:lnSpc>
            <a:spcPct val="150000"/>
          </a:lnSpc>
          <a:spcBef>
            <a:spcPct val="50000"/>
          </a:spcBef>
          <a:defRPr sz="700" kern="1200" dirty="0" smtClean="0">
            <a:solidFill>
              <a:schemeClr val="tx1">
                <a:lumMod val="50000"/>
                <a:lumOff val="50000"/>
              </a:schemeClr>
            </a:solidFill>
            <a:latin typeface="Helvetica"/>
            <a:ea typeface="MS PGothic" pitchFamily="34" charset="-128"/>
            <a:cs typeface="Helvetica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Know-Center_simple_2016">
  <a:themeElements>
    <a:clrScheme name="Know-Center">
      <a:dk1>
        <a:srgbClr val="000000"/>
      </a:dk1>
      <a:lt1>
        <a:srgbClr val="FFFFFF"/>
      </a:lt1>
      <a:dk2>
        <a:srgbClr val="2C82CB"/>
      </a:dk2>
      <a:lt2>
        <a:srgbClr val="C7CACC"/>
      </a:lt2>
      <a:accent1>
        <a:srgbClr val="4F81BD"/>
      </a:accent1>
      <a:accent2>
        <a:srgbClr val="EA891C"/>
      </a:accent2>
      <a:accent3>
        <a:srgbClr val="999999"/>
      </a:accent3>
      <a:accent4>
        <a:srgbClr val="C7CACC"/>
      </a:accent4>
      <a:accent5>
        <a:srgbClr val="80BA40"/>
      </a:accent5>
      <a:accent6>
        <a:srgbClr val="3396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  <a:headEnd type="none" w="sm" len="sm"/>
          <a:tailEnd type="none" w="sm" len="sm"/>
        </a:ln>
      </a:spPr>
      <a:bodyPr wrap="square">
        <a:spAutoFit/>
      </a:bodyPr>
      <a:lstStyle>
        <a:defPPr algn="l">
          <a:lnSpc>
            <a:spcPct val="150000"/>
          </a:lnSpc>
          <a:spcBef>
            <a:spcPct val="50000"/>
          </a:spcBef>
          <a:defRPr sz="700" kern="1200" dirty="0" smtClean="0">
            <a:solidFill>
              <a:schemeClr val="tx1">
                <a:lumMod val="50000"/>
                <a:lumOff val="50000"/>
              </a:schemeClr>
            </a:solidFill>
            <a:latin typeface="Helvetica"/>
            <a:ea typeface="MS PGothic" pitchFamily="34" charset="-128"/>
            <a:cs typeface="Helvetica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Pages>0</Pages>
  <Words>452</Words>
  <Characters>0</Characters>
  <Application>Microsoft Office PowerPoint</Application>
  <PresentationFormat>A4 Paper (210x297 mm)</PresentationFormat>
  <Lines>0</Lines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Gill Sans</vt:lpstr>
      <vt:lpstr>Helvetica</vt:lpstr>
      <vt:lpstr>PF Paperback</vt:lpstr>
      <vt:lpstr>PF Paperback Black</vt:lpstr>
      <vt:lpstr>PF Paperback Light</vt:lpstr>
      <vt:lpstr>PF Paperback Medium</vt:lpstr>
      <vt:lpstr>ヒラギノ角ゴ ProN W3</vt:lpstr>
      <vt:lpstr>Know-Center_2016</vt:lpstr>
      <vt:lpstr>Know-Center_simple_2016</vt:lpstr>
      <vt:lpstr>Open Peer Review </vt:lpstr>
      <vt:lpstr>PowerPoint Presentation</vt:lpstr>
      <vt:lpstr>Survey on attitudes to OPR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Attitudes to open peer review</vt:lpstr>
      <vt:lpstr>More research – what works, in which circumstances?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GIANNIS</dc:creator>
  <cp:lastModifiedBy>Tony Ross-Hellauer</cp:lastModifiedBy>
  <cp:revision>935</cp:revision>
  <cp:lastPrinted>2017-01-21T12:06:14Z</cp:lastPrinted>
  <dcterms:modified xsi:type="dcterms:W3CDTF">2018-02-12T14:40:35Z</dcterms:modified>
</cp:coreProperties>
</file>