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8"/>
  </p:notesMasterIdLst>
  <p:handoutMasterIdLst>
    <p:handoutMasterId r:id="rId9"/>
  </p:handoutMasterIdLst>
  <p:sldIdLst>
    <p:sldId id="301" r:id="rId3"/>
    <p:sldId id="383" r:id="rId4"/>
    <p:sldId id="384" r:id="rId5"/>
    <p:sldId id="379" r:id="rId6"/>
    <p:sldId id="368" r:id="rId7"/>
  </p:sldIdLst>
  <p:sldSz cx="9144000" cy="6858000" type="screen4x3"/>
  <p:notesSz cx="9296400" cy="688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kes, Jason" initials="SJ" lastIdx="9" clrIdx="0">
    <p:extLst/>
  </p:cmAuthor>
  <p:cmAuthor id="2" name="Kathryn Brown" initials="KB [6]"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EDC11"/>
    <a:srgbClr val="00A450"/>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44" autoAdjust="0"/>
    <p:restoredTop sz="75251" autoAdjust="0"/>
  </p:normalViewPr>
  <p:slideViewPr>
    <p:cSldViewPr snapToGrid="0" snapToObjects="1">
      <p:cViewPr varScale="1">
        <p:scale>
          <a:sx n="131" d="100"/>
          <a:sy n="131" d="100"/>
        </p:scale>
        <p:origin x="2136" y="184"/>
      </p:cViewPr>
      <p:guideLst>
        <p:guide orient="horz" pos="2184"/>
        <p:guide pos="283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4091"/>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44091"/>
          </a:xfrm>
          <a:prstGeom prst="rect">
            <a:avLst/>
          </a:prstGeom>
        </p:spPr>
        <p:txBody>
          <a:bodyPr vert="horz" lIns="92446" tIns="46223" rIns="92446" bIns="46223" rtlCol="0"/>
          <a:lstStyle>
            <a:lvl1pPr algn="r">
              <a:defRPr sz="1200"/>
            </a:lvl1pPr>
          </a:lstStyle>
          <a:p>
            <a:fld id="{4C3866E1-CE35-9841-8DF5-98DAB140470F}" type="datetimeFigureOut">
              <a:rPr lang="en-US" smtClean="0"/>
              <a:t>2/7/18</a:t>
            </a:fld>
            <a:endParaRPr lang="en-US"/>
          </a:p>
        </p:txBody>
      </p:sp>
      <p:sp>
        <p:nvSpPr>
          <p:cNvPr id="4" name="Footer Placeholder 3"/>
          <p:cNvSpPr>
            <a:spLocks noGrp="1"/>
          </p:cNvSpPr>
          <p:nvPr>
            <p:ph type="ftr" sz="quarter" idx="2"/>
          </p:nvPr>
        </p:nvSpPr>
        <p:spPr>
          <a:xfrm>
            <a:off x="0" y="6536528"/>
            <a:ext cx="4028440" cy="344091"/>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536528"/>
            <a:ext cx="4028440" cy="344091"/>
          </a:xfrm>
          <a:prstGeom prst="rect">
            <a:avLst/>
          </a:prstGeom>
        </p:spPr>
        <p:txBody>
          <a:bodyPr vert="horz" lIns="92446" tIns="46223" rIns="92446" bIns="46223" rtlCol="0" anchor="b"/>
          <a:lstStyle>
            <a:lvl1pPr algn="r">
              <a:defRPr sz="1200"/>
            </a:lvl1pPr>
          </a:lstStyle>
          <a:p>
            <a:fld id="{F5411B5B-E679-564E-9416-1E4F62A7AEB1}" type="slidenum">
              <a:rPr lang="en-US" smtClean="0"/>
              <a:t>‹#›</a:t>
            </a:fld>
            <a:endParaRPr lang="en-US"/>
          </a:p>
        </p:txBody>
      </p:sp>
    </p:spTree>
    <p:extLst>
      <p:ext uri="{BB962C8B-B14F-4D97-AF65-F5344CB8AC3E}">
        <p14:creationId xmlns:p14="http://schemas.microsoft.com/office/powerpoint/2010/main" val="19046241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4091"/>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5265809" y="0"/>
            <a:ext cx="4028440" cy="344091"/>
          </a:xfrm>
          <a:prstGeom prst="rect">
            <a:avLst/>
          </a:prstGeom>
        </p:spPr>
        <p:txBody>
          <a:bodyPr vert="horz" lIns="92446" tIns="46223" rIns="92446" bIns="46223" rtlCol="0"/>
          <a:lstStyle>
            <a:lvl1pPr algn="r">
              <a:defRPr sz="1200"/>
            </a:lvl1pPr>
          </a:lstStyle>
          <a:p>
            <a:fld id="{FEE20DE3-98BE-684D-92CB-3C3814EA8DB8}" type="datetimeFigureOut">
              <a:rPr lang="en-US" smtClean="0"/>
              <a:t>2/7/18</a:t>
            </a:fld>
            <a:endParaRPr lang="en-US"/>
          </a:p>
        </p:txBody>
      </p:sp>
      <p:sp>
        <p:nvSpPr>
          <p:cNvPr id="4" name="Slide Image Placeholder 3"/>
          <p:cNvSpPr>
            <a:spLocks noGrp="1" noRot="1" noChangeAspect="1"/>
          </p:cNvSpPr>
          <p:nvPr>
            <p:ph type="sldImg" idx="2"/>
          </p:nvPr>
        </p:nvSpPr>
        <p:spPr>
          <a:xfrm>
            <a:off x="2927350" y="515938"/>
            <a:ext cx="3441700" cy="2581275"/>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929640" y="3268861"/>
            <a:ext cx="7437120" cy="3096816"/>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36528"/>
            <a:ext cx="4028440" cy="344091"/>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536528"/>
            <a:ext cx="4028440" cy="344091"/>
          </a:xfrm>
          <a:prstGeom prst="rect">
            <a:avLst/>
          </a:prstGeom>
        </p:spPr>
        <p:txBody>
          <a:bodyPr vert="horz" lIns="92446" tIns="46223" rIns="92446" bIns="46223" rtlCol="0" anchor="b"/>
          <a:lstStyle>
            <a:lvl1pPr algn="r">
              <a:defRPr sz="1200"/>
            </a:lvl1pPr>
          </a:lstStyle>
          <a:p>
            <a:fld id="{D891E4ED-EA31-1141-B60C-A03CDBE9038B}" type="slidenum">
              <a:rPr lang="en-US" smtClean="0"/>
              <a:t>‹#›</a:t>
            </a:fld>
            <a:endParaRPr lang="en-US"/>
          </a:p>
        </p:txBody>
      </p:sp>
    </p:spTree>
    <p:extLst>
      <p:ext uri="{BB962C8B-B14F-4D97-AF65-F5344CB8AC3E}">
        <p14:creationId xmlns:p14="http://schemas.microsoft.com/office/powerpoint/2010/main" val="100579935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91E4ED-EA31-1141-B60C-A03CDBE9038B}" type="slidenum">
              <a:rPr lang="en-US" smtClean="0"/>
              <a:t>1</a:t>
            </a:fld>
            <a:endParaRPr lang="en-US"/>
          </a:p>
        </p:txBody>
      </p:sp>
    </p:spTree>
    <p:extLst>
      <p:ext uri="{BB962C8B-B14F-4D97-AF65-F5344CB8AC3E}">
        <p14:creationId xmlns:p14="http://schemas.microsoft.com/office/powerpoint/2010/main" val="1534564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Slide 1: Talk about a </a:t>
            </a:r>
            <a:r>
              <a:rPr lang="en-US" sz="1200" kern="1200" dirty="0" err="1">
                <a:solidFill>
                  <a:schemeClr val="tx1"/>
                </a:solidFill>
                <a:effectLst/>
                <a:latin typeface="+mn-lt"/>
                <a:ea typeface="+mn-ea"/>
                <a:cs typeface="+mn-cs"/>
              </a:rPr>
              <a:t>conceptn</a:t>
            </a:r>
            <a:r>
              <a:rPr lang="en-US" sz="1200" kern="1200" dirty="0">
                <a:solidFill>
                  <a:schemeClr val="tx1"/>
                </a:solidFill>
                <a:effectLst/>
                <a:latin typeface="+mn-lt"/>
                <a:ea typeface="+mn-ea"/>
                <a:cs typeface="+mn-cs"/>
              </a:rPr>
              <a:t> the tagging of published articles. We have neither data nor concrete implementation plans. We would like to hear from you whether you think this concept is worth pursuing.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problem we are trying to solve: we need better indicators of scientific quality. </a:t>
            </a:r>
          </a:p>
          <a:p>
            <a:r>
              <a:rPr lang="en-US" sz="1200" kern="1200" dirty="0">
                <a:solidFill>
                  <a:schemeClr val="tx1"/>
                </a:solidFill>
                <a:effectLst/>
                <a:latin typeface="+mn-lt"/>
                <a:ea typeface="+mn-ea"/>
                <a:cs typeface="+mn-cs"/>
              </a:rPr>
              <a:t>JIF; </a:t>
            </a:r>
          </a:p>
          <a:p>
            <a:r>
              <a:rPr lang="en-US" sz="1200" kern="1200" dirty="0">
                <a:solidFill>
                  <a:schemeClr val="tx1"/>
                </a:solidFill>
                <a:effectLst/>
                <a:latin typeface="+mn-lt"/>
                <a:ea typeface="+mn-ea"/>
                <a:cs typeface="+mn-cs"/>
              </a:rPr>
              <a:t>We need article specific indicators; we refer to them as tags. It was pointed out in a comment to our white paper that the term ‘badges’ is more appropriate. Maybe the name will change; but I’ll call them tags for now since that’s what we called them in our written proposal</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sz="1200" b="1" baseline="0" dirty="0">
              <a:latin typeface="Helvetica Neue" charset="0"/>
              <a:ea typeface="Helvetica Neue" charset="0"/>
              <a:cs typeface="Helvetica Neue" charset="0"/>
            </a:endParaRPr>
          </a:p>
        </p:txBody>
      </p:sp>
      <p:sp>
        <p:nvSpPr>
          <p:cNvPr id="4" name="Slide Number Placeholder 3"/>
          <p:cNvSpPr>
            <a:spLocks noGrp="1"/>
          </p:cNvSpPr>
          <p:nvPr>
            <p:ph type="sldNum" sz="quarter" idx="10"/>
          </p:nvPr>
        </p:nvSpPr>
        <p:spPr/>
        <p:txBody>
          <a:bodyPr/>
          <a:lstStyle/>
          <a:p>
            <a:fld id="{D891E4ED-EA31-1141-B60C-A03CDBE9038B}" type="slidenum">
              <a:rPr lang="en-US" smtClean="0"/>
              <a:t>2</a:t>
            </a:fld>
            <a:endParaRPr lang="en-US"/>
          </a:p>
        </p:txBody>
      </p:sp>
    </p:spTree>
    <p:extLst>
      <p:ext uri="{BB962C8B-B14F-4D97-AF65-F5344CB8AC3E}">
        <p14:creationId xmlns:p14="http://schemas.microsoft.com/office/powerpoint/2010/main" val="3055819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baseline="0" dirty="0">
                <a:latin typeface="Helvetica Neue" charset="0"/>
                <a:ea typeface="Helvetica Neue" charset="0"/>
                <a:cs typeface="Helvetica Neue" charset="0"/>
              </a:rPr>
              <a:t>Critiques from experts during the peer review process or after publication are and will remain the gold standard of scientific evaluations. That’s not what this presentation is about.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latin typeface="Helvetica Neue" charset="0"/>
                <a:ea typeface="Helvetica Neue" charset="0"/>
                <a:cs typeface="Helvetica Neue" charset="0"/>
              </a:rPr>
              <a:t>Experts may not need quick</a:t>
            </a:r>
            <a:r>
              <a:rPr lang="en-US" sz="1200" b="0" baseline="0" dirty="0">
                <a:latin typeface="Helvetica Neue" charset="0"/>
                <a:ea typeface="Helvetica Neue" charset="0"/>
                <a:cs typeface="Helvetica Neue" charset="0"/>
              </a:rPr>
              <a:t> </a:t>
            </a:r>
            <a:r>
              <a:rPr lang="en-US" sz="1200" b="0" dirty="0">
                <a:latin typeface="Helvetica Neue" charset="0"/>
                <a:ea typeface="Helvetica Neue" charset="0"/>
                <a:cs typeface="Helvetica Neue" charset="0"/>
              </a:rPr>
              <a:t>indicators to select or evaluate articles in their own field; you</a:t>
            </a:r>
            <a:r>
              <a:rPr lang="en-US" sz="1200" b="0" baseline="0" dirty="0">
                <a:latin typeface="Helvetica Neue" charset="0"/>
                <a:ea typeface="Helvetica Neue" charset="0"/>
                <a:cs typeface="Helvetica Neue" charset="0"/>
              </a:rPr>
              <a:t> can find the papers in your field because you know the relevant players, you have keyword for searches etc.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latin typeface="Helvetica Neue" charset="0"/>
                <a:ea typeface="Helvetica Neue" charset="0"/>
                <a:cs typeface="Helvetica Neue" charset="0"/>
              </a:rPr>
              <a:t>But we all rely on them to navigate the vast published literature:</a:t>
            </a:r>
          </a:p>
          <a:p>
            <a:pPr marL="342900" indent="-342900">
              <a:buFont typeface="Arial" charset="0"/>
              <a:buChar char="•"/>
            </a:pPr>
            <a:endParaRPr lang="en-US" sz="1200" b="0" dirty="0">
              <a:latin typeface="Helvetica Neue" charset="0"/>
              <a:ea typeface="Helvetica Neue" charset="0"/>
              <a:cs typeface="Helvetica Neue" charset="0"/>
            </a:endParaRPr>
          </a:p>
          <a:p>
            <a:pPr marL="342900" indent="-342900">
              <a:buFont typeface="Arial" charset="0"/>
              <a:buChar char="•"/>
            </a:pPr>
            <a:r>
              <a:rPr lang="en-US" sz="1200" b="0" dirty="0">
                <a:latin typeface="Helvetica Neue" charset="0"/>
                <a:ea typeface="Helvetica Neue" charset="0"/>
                <a:cs typeface="Helvetica Neue" charset="0"/>
              </a:rPr>
              <a:t>to find relevant papers outside our field of expertise.</a:t>
            </a:r>
          </a:p>
          <a:p>
            <a:pPr marL="342900" indent="-342900">
              <a:buFont typeface="Arial" charset="0"/>
              <a:buChar char="•"/>
            </a:pPr>
            <a:endParaRPr lang="en-US" sz="1200" b="0" dirty="0">
              <a:latin typeface="Helvetica Neue" charset="0"/>
              <a:ea typeface="Helvetica Neue" charset="0"/>
              <a:cs typeface="Helvetica Neue" charset="0"/>
            </a:endParaRPr>
          </a:p>
          <a:p>
            <a:pPr marL="342900" indent="-342900">
              <a:buFont typeface="Arial" charset="0"/>
              <a:buChar char="•"/>
            </a:pPr>
            <a:r>
              <a:rPr lang="en-US" sz="1200" b="0" dirty="0">
                <a:latin typeface="Helvetica Neue" charset="0"/>
                <a:ea typeface="Helvetica Neue" charset="0"/>
                <a:cs typeface="Helvetica Neue" charset="0"/>
              </a:rPr>
              <a:t>to help in the evaluation of large numbers of scientists (triage steps in funding and hiring decisions; comparison of large groups of scientists).</a:t>
            </a:r>
          </a:p>
          <a:p>
            <a:r>
              <a:rPr lang="en-US" sz="1200" b="0" dirty="0">
                <a:latin typeface="Helvetica Neue" charset="0"/>
                <a:ea typeface="Helvetica Neue" charset="0"/>
                <a:cs typeface="Helvetica Neue" charset="0"/>
              </a:rPr>
              <a:t>End</a:t>
            </a:r>
            <a:r>
              <a:rPr lang="en-US" sz="1200" b="0" baseline="0" dirty="0">
                <a:latin typeface="Helvetica Neue" charset="0"/>
                <a:ea typeface="Helvetica Neue" charset="0"/>
                <a:cs typeface="Helvetica Neue" charset="0"/>
              </a:rPr>
              <a:t> with: it is really useful to have genuine indicators of quality features.</a:t>
            </a:r>
            <a:endParaRPr lang="en-US" sz="1200" b="0" dirty="0">
              <a:latin typeface="Helvetica Neue" charset="0"/>
              <a:ea typeface="Helvetica Neue" charset="0"/>
              <a:cs typeface="Helvetica Neue" charset="0"/>
            </a:endParaRPr>
          </a:p>
        </p:txBody>
      </p:sp>
      <p:sp>
        <p:nvSpPr>
          <p:cNvPr id="4" name="Slide Number Placeholder 3"/>
          <p:cNvSpPr>
            <a:spLocks noGrp="1"/>
          </p:cNvSpPr>
          <p:nvPr>
            <p:ph type="sldNum" sz="quarter" idx="10"/>
          </p:nvPr>
        </p:nvSpPr>
        <p:spPr/>
        <p:txBody>
          <a:bodyPr/>
          <a:lstStyle/>
          <a:p>
            <a:fld id="{D891E4ED-EA31-1141-B60C-A03CDBE9038B}" type="slidenum">
              <a:rPr lang="en-US" smtClean="0"/>
              <a:t>3</a:t>
            </a:fld>
            <a:endParaRPr lang="en-US"/>
          </a:p>
        </p:txBody>
      </p:sp>
    </p:spTree>
    <p:extLst>
      <p:ext uri="{BB962C8B-B14F-4D97-AF65-F5344CB8AC3E}">
        <p14:creationId xmlns:p14="http://schemas.microsoft.com/office/powerpoint/2010/main" val="1207420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baseline="0" dirty="0">
                <a:latin typeface="Helvetica Neue" charset="0"/>
                <a:ea typeface="Helvetica Neue" charset="0"/>
                <a:cs typeface="Helvetica Neue" charset="0"/>
              </a:rPr>
              <a:t>Read tag definition. </a:t>
            </a:r>
          </a:p>
          <a:p>
            <a:r>
              <a:rPr lang="en-US" sz="1200" b="0" baseline="0" dirty="0">
                <a:latin typeface="Helvetica Neue" charset="0"/>
                <a:ea typeface="Helvetica Neue" charset="0"/>
                <a:cs typeface="Helvetica Neue" charset="0"/>
              </a:rPr>
              <a:t>If we want these tags to be effective as article-specific indicators they need to fulfill a few criteria:</a:t>
            </a:r>
          </a:p>
          <a:p>
            <a:pPr marL="457200" indent="-457200">
              <a:buAutoNum type="arabicPeriod"/>
            </a:pPr>
            <a:r>
              <a:rPr lang="en-US" sz="1200" b="0" baseline="0" dirty="0">
                <a:latin typeface="Helvetica Neue" charset="0"/>
                <a:ea typeface="Helvetica Neue" charset="0"/>
                <a:cs typeface="Helvetica Neue" charset="0"/>
              </a:rPr>
              <a:t>to be either attached to the paper or at least easily discoverable with the paper.</a:t>
            </a:r>
          </a:p>
          <a:p>
            <a:pPr marL="457200" indent="-457200">
              <a:buAutoNum type="arabicPeriod"/>
            </a:pPr>
            <a:r>
              <a:rPr lang="en-US" sz="1200" b="0" baseline="0" dirty="0">
                <a:latin typeface="Helvetica Neue" charset="0"/>
                <a:ea typeface="Helvetica Neue" charset="0"/>
                <a:cs typeface="Helvetica Neue" charset="0"/>
              </a:rPr>
              <a:t>easily generated and easily consumed. The impact factor is so powerful because it is an easy number to remember (lodged into scientists’ brains). Article specific tags may never be as simple as the impact factor but hopefully they would also not be nearly as flawed, considering that they are article-specific. Goal: as simple as possible while genuinely reflecting the feature of the article they are meant to represent;</a:t>
            </a:r>
          </a:p>
          <a:p>
            <a:pPr marL="457200" indent="-457200">
              <a:buAutoNum type="arabicPeriod"/>
            </a:pPr>
            <a:r>
              <a:rPr lang="en-US" sz="1200" b="0" baseline="0" dirty="0">
                <a:latin typeface="Helvetica Neue" charset="0"/>
                <a:ea typeface="Helvetica Neue" charset="0"/>
                <a:cs typeface="Helvetica Neue" charset="0"/>
              </a:rPr>
              <a:t>change over  time to respond to the changing impact of a paper. This allows papers to rise and fall in impact over time tracking how useful they are for the scientific community. </a:t>
            </a:r>
          </a:p>
          <a:p>
            <a:pPr marL="457200" indent="-457200">
              <a:buAutoNum type="arabicPeriod"/>
            </a:pPr>
            <a:endParaRPr lang="en-US" sz="1200" b="0" baseline="0" dirty="0">
              <a:latin typeface="Helvetica Neue" charset="0"/>
              <a:ea typeface="Helvetica Neue" charset="0"/>
              <a:cs typeface="Helvetica Neue" charset="0"/>
            </a:endParaRPr>
          </a:p>
          <a:p>
            <a:r>
              <a:rPr lang="en-US" sz="1200" b="0" baseline="0" dirty="0">
                <a:latin typeface="Helvetica Neue" charset="0"/>
                <a:ea typeface="Helvetica Neue" charset="0"/>
                <a:cs typeface="Helvetica Neue" charset="0"/>
              </a:rPr>
              <a:t>Example tags:  the community and journals could experiment with a variety of tags – we can then figure out which tags are most useful</a:t>
            </a:r>
          </a:p>
          <a:p>
            <a:r>
              <a:rPr lang="en-US" sz="1200" b="0" baseline="0" dirty="0">
                <a:latin typeface="Helvetica Neue" charset="0"/>
                <a:ea typeface="Helvetica Neue" charset="0"/>
                <a:cs typeface="Helvetica Neue" charset="0"/>
              </a:rPr>
              <a:t>Technical quality could display a score for technical quality;</a:t>
            </a:r>
          </a:p>
          <a:p>
            <a:r>
              <a:rPr lang="en-US" sz="1200" b="0" baseline="0" dirty="0">
                <a:latin typeface="Helvetica Neue" charset="0"/>
                <a:ea typeface="Helvetica Neue" charset="0"/>
                <a:cs typeface="Helvetica Neue" charset="0"/>
              </a:rPr>
              <a:t>Reproducibility tag could capture contributions from scientists who were able or not able to reproduce the findings in the paper.</a:t>
            </a:r>
          </a:p>
          <a:p>
            <a:r>
              <a:rPr lang="en-US" sz="1200" b="0" baseline="0" dirty="0">
                <a:latin typeface="Helvetica Neue" charset="0"/>
                <a:ea typeface="Helvetica Neue" charset="0"/>
                <a:cs typeface="Helvetica Neue" charset="0"/>
              </a:rPr>
              <a:t>Citation tags could capture the citation history of a paper, ideally not absolute citation number but relative to the average citation number in the particular field.</a:t>
            </a:r>
          </a:p>
          <a:p>
            <a:r>
              <a:rPr lang="en-US" sz="1200" b="0" baseline="0" dirty="0">
                <a:latin typeface="Helvetica Neue" charset="0"/>
                <a:ea typeface="Helvetica Neue" charset="0"/>
                <a:cs typeface="Helvetica Neue" charset="0"/>
              </a:rPr>
              <a:t>Features: </a:t>
            </a:r>
          </a:p>
          <a:p>
            <a:pPr marL="457200" indent="-457200">
              <a:buAutoNum type="arabicPeriod"/>
            </a:pPr>
            <a:endParaRPr lang="en-US" sz="2400" b="0" baseline="0" dirty="0">
              <a:latin typeface="Helvetica Neue" charset="0"/>
              <a:ea typeface="Helvetica Neue" charset="0"/>
              <a:cs typeface="Helvetica Neue" charset="0"/>
            </a:endParaRPr>
          </a:p>
        </p:txBody>
      </p:sp>
      <p:sp>
        <p:nvSpPr>
          <p:cNvPr id="4" name="Slide Number Placeholder 3"/>
          <p:cNvSpPr>
            <a:spLocks noGrp="1"/>
          </p:cNvSpPr>
          <p:nvPr>
            <p:ph type="sldNum" sz="quarter" idx="10"/>
          </p:nvPr>
        </p:nvSpPr>
        <p:spPr/>
        <p:txBody>
          <a:bodyPr/>
          <a:lstStyle/>
          <a:p>
            <a:fld id="{D891E4ED-EA31-1141-B60C-A03CDBE9038B}" type="slidenum">
              <a:rPr lang="en-US" smtClean="0"/>
              <a:t>4</a:t>
            </a:fld>
            <a:endParaRPr lang="en-US"/>
          </a:p>
        </p:txBody>
      </p:sp>
    </p:spTree>
    <p:extLst>
      <p:ext uri="{BB962C8B-B14F-4D97-AF65-F5344CB8AC3E}">
        <p14:creationId xmlns:p14="http://schemas.microsoft.com/office/powerpoint/2010/main" val="137631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b="1" dirty="0">
              <a:latin typeface="Helvetica Neue" charset="0"/>
              <a:ea typeface="Helvetica Neue" charset="0"/>
              <a:cs typeface="Helvetica Neue" charset="0"/>
            </a:endParaRPr>
          </a:p>
        </p:txBody>
      </p:sp>
      <p:sp>
        <p:nvSpPr>
          <p:cNvPr id="4" name="Slide Number Placeholder 3"/>
          <p:cNvSpPr>
            <a:spLocks noGrp="1"/>
          </p:cNvSpPr>
          <p:nvPr>
            <p:ph type="sldNum" sz="quarter" idx="10"/>
          </p:nvPr>
        </p:nvSpPr>
        <p:spPr/>
        <p:txBody>
          <a:bodyPr/>
          <a:lstStyle/>
          <a:p>
            <a:fld id="{D891E4ED-EA31-1141-B60C-A03CDBE9038B}" type="slidenum">
              <a:rPr lang="en-US" smtClean="0"/>
              <a:t>5</a:t>
            </a:fld>
            <a:endParaRPr lang="en-US"/>
          </a:p>
        </p:txBody>
      </p:sp>
    </p:spTree>
    <p:extLst>
      <p:ext uri="{BB962C8B-B14F-4D97-AF65-F5344CB8AC3E}">
        <p14:creationId xmlns:p14="http://schemas.microsoft.com/office/powerpoint/2010/main" val="5026330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ne">
    <p:spTree>
      <p:nvGrpSpPr>
        <p:cNvPr id="1" name=""/>
        <p:cNvGrpSpPr/>
        <p:nvPr/>
      </p:nvGrpSpPr>
      <p:grpSpPr>
        <a:xfrm>
          <a:off x="0" y="0"/>
          <a:ext cx="0" cy="0"/>
          <a:chOff x="0" y="0"/>
          <a:chExt cx="0" cy="0"/>
        </a:xfrm>
      </p:grpSpPr>
      <p:pic>
        <p:nvPicPr>
          <p:cNvPr id="5" name="Picture 4" descr="image_one.jpg"/>
          <p:cNvPicPr>
            <a:picLocks noChangeAspect="1"/>
          </p:cNvPicPr>
          <p:nvPr userDrawn="1"/>
        </p:nvPicPr>
        <p:blipFill rotWithShape="1">
          <a:blip r:embed="rId2">
            <a:extLst>
              <a:ext uri="{28A0092B-C50C-407E-A947-70E740481C1C}">
                <a14:useLocalDpi xmlns:a14="http://schemas.microsoft.com/office/drawing/2010/main" val="0"/>
              </a:ext>
            </a:extLst>
          </a:blip>
          <a:srcRect t="2" b="10054"/>
          <a:stretch/>
        </p:blipFill>
        <p:spPr>
          <a:xfrm>
            <a:off x="-7411" y="-9770"/>
            <a:ext cx="9164889" cy="6184844"/>
          </a:xfrm>
          <a:prstGeom prst="rect">
            <a:avLst/>
          </a:prstGeom>
        </p:spPr>
      </p:pic>
      <p:sp>
        <p:nvSpPr>
          <p:cNvPr id="6" name="Rectangle 5"/>
          <p:cNvSpPr/>
          <p:nvPr userDrawn="1"/>
        </p:nvSpPr>
        <p:spPr>
          <a:xfrm>
            <a:off x="-7411" y="-9770"/>
            <a:ext cx="9164889" cy="6184844"/>
          </a:xfrm>
          <a:prstGeom prst="rect">
            <a:avLst/>
          </a:prstGeom>
          <a:gradFill flip="none" rotWithShape="1">
            <a:gsLst>
              <a:gs pos="0">
                <a:schemeClr val="accent1">
                  <a:alpha val="70000"/>
                </a:schemeClr>
              </a:gs>
              <a:gs pos="100000">
                <a:schemeClr val="accent2">
                  <a:alpha val="43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Neue LT Std 45 Light"/>
            </a:endParaRPr>
          </a:p>
        </p:txBody>
      </p:sp>
      <p:sp>
        <p:nvSpPr>
          <p:cNvPr id="7" name="Title 1"/>
          <p:cNvSpPr>
            <a:spLocks noGrp="1"/>
          </p:cNvSpPr>
          <p:nvPr>
            <p:ph type="ctrTitle" hasCustomPrompt="1"/>
          </p:nvPr>
        </p:nvSpPr>
        <p:spPr>
          <a:xfrm>
            <a:off x="455040" y="1758413"/>
            <a:ext cx="7772400" cy="1470025"/>
          </a:xfrm>
        </p:spPr>
        <p:txBody>
          <a:bodyPr/>
          <a:lstStyle>
            <a:lvl1pPr algn="l">
              <a:defRPr b="0" i="0">
                <a:solidFill>
                  <a:schemeClr val="bg1"/>
                </a:solidFill>
                <a:latin typeface="HelveticaNeueLT Std Bold"/>
                <a:cs typeface="HelveticaNeueLT Std Bold"/>
              </a:defRPr>
            </a:lvl1pPr>
          </a:lstStyle>
          <a:p>
            <a:r>
              <a:rPr lang="en-US" dirty="0"/>
              <a:t>New Directions in </a:t>
            </a:r>
            <a:br>
              <a:rPr lang="en-US" dirty="0"/>
            </a:br>
            <a:r>
              <a:rPr lang="en-US" dirty="0"/>
              <a:t>Bioethics &amp; Practices</a:t>
            </a:r>
          </a:p>
        </p:txBody>
      </p:sp>
      <p:sp>
        <p:nvSpPr>
          <p:cNvPr id="8" name="Subtitle 2"/>
          <p:cNvSpPr>
            <a:spLocks noGrp="1"/>
          </p:cNvSpPr>
          <p:nvPr>
            <p:ph type="subTitle" idx="1" hasCustomPrompt="1"/>
          </p:nvPr>
        </p:nvSpPr>
        <p:spPr>
          <a:xfrm>
            <a:off x="455040" y="4002229"/>
            <a:ext cx="6400800" cy="1078113"/>
          </a:xfrm>
        </p:spPr>
        <p:txBody>
          <a:bodyPr>
            <a:normAutofit/>
          </a:bodyPr>
          <a:lstStyle>
            <a:lvl1pPr marL="0" indent="0" algn="l">
              <a:buNone/>
              <a:defRPr sz="15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Presented by</a:t>
            </a:r>
          </a:p>
          <a:p>
            <a:r>
              <a:rPr lang="en-US" dirty="0"/>
              <a:t>Thomas R. </a:t>
            </a:r>
            <a:r>
              <a:rPr lang="en-US" dirty="0" err="1"/>
              <a:t>Cech</a:t>
            </a:r>
            <a:endParaRPr lang="en-US" dirty="0"/>
          </a:p>
          <a:p>
            <a:r>
              <a:rPr lang="en-US" dirty="0"/>
              <a:t>President, Howard Hughes Medical Institute</a:t>
            </a:r>
          </a:p>
        </p:txBody>
      </p:sp>
      <p:cxnSp>
        <p:nvCxnSpPr>
          <p:cNvPr id="10" name="Straight Connector 9"/>
          <p:cNvCxnSpPr/>
          <p:nvPr userDrawn="1"/>
        </p:nvCxnSpPr>
        <p:spPr bwMode="auto">
          <a:xfrm>
            <a:off x="554902" y="3267294"/>
            <a:ext cx="7783348" cy="0"/>
          </a:xfrm>
          <a:prstGeom prst="line">
            <a:avLst/>
          </a:prstGeom>
          <a:solidFill>
            <a:srgbClr val="66400F"/>
          </a:solidFill>
          <a:ln w="9525" cap="flat" cmpd="sng" algn="ctr">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752700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0" y="0"/>
            <a:ext cx="9144000" cy="6128622"/>
          </a:xfrm>
          <a:prstGeom prst="rect">
            <a:avLst/>
          </a:prstGeom>
          <a:gradFill flip="none" rotWithShape="1">
            <a:gsLst>
              <a:gs pos="0">
                <a:schemeClr val="accent1"/>
              </a:gs>
              <a:gs pos="100000">
                <a:schemeClr val="accent2"/>
              </a:gs>
            </a:gsLst>
            <a:lin ang="0" scaled="1"/>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ctrTitle" hasCustomPrompt="1"/>
          </p:nvPr>
        </p:nvSpPr>
        <p:spPr>
          <a:xfrm>
            <a:off x="685800" y="2693988"/>
            <a:ext cx="7772400" cy="1470025"/>
          </a:xfrm>
        </p:spPr>
        <p:txBody>
          <a:bodyPr anchor="t"/>
          <a:lstStyle>
            <a:lvl1pPr algn="ctr">
              <a:defRPr b="0" i="0">
                <a:solidFill>
                  <a:schemeClr val="bg1"/>
                </a:solidFill>
                <a:latin typeface="HelveticaNeueLT Std Lt"/>
                <a:cs typeface="HelveticaNeueLT Std Lt"/>
              </a:defRPr>
            </a:lvl1pPr>
          </a:lstStyle>
          <a:p>
            <a:r>
              <a:rPr lang="en-US" dirty="0"/>
              <a:t>Break Slide Copy Goes Here</a:t>
            </a:r>
          </a:p>
        </p:txBody>
      </p:sp>
    </p:spTree>
    <p:extLst>
      <p:ext uri="{BB962C8B-B14F-4D97-AF65-F5344CB8AC3E}">
        <p14:creationId xmlns:p14="http://schemas.microsoft.com/office/powerpoint/2010/main" val="3497922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4" name="Picture 3" descr="image_one.jpg"/>
          <p:cNvPicPr>
            <a:picLocks noChangeAspect="1"/>
          </p:cNvPicPr>
          <p:nvPr userDrawn="1"/>
        </p:nvPicPr>
        <p:blipFill rotWithShape="1">
          <a:blip r:embed="rId2">
            <a:extLst>
              <a:ext uri="{28A0092B-C50C-407E-A947-70E740481C1C}">
                <a14:useLocalDpi xmlns:a14="http://schemas.microsoft.com/office/drawing/2010/main" val="0"/>
              </a:ext>
            </a:extLst>
          </a:blip>
          <a:srcRect t="2" b="10054"/>
          <a:stretch/>
        </p:blipFill>
        <p:spPr>
          <a:xfrm>
            <a:off x="0" y="-49995"/>
            <a:ext cx="9164889" cy="6184844"/>
          </a:xfrm>
          <a:prstGeom prst="rect">
            <a:avLst/>
          </a:prstGeom>
        </p:spPr>
      </p:pic>
      <p:sp>
        <p:nvSpPr>
          <p:cNvPr id="2" name="Rectangle 1"/>
          <p:cNvSpPr/>
          <p:nvPr userDrawn="1"/>
        </p:nvSpPr>
        <p:spPr>
          <a:xfrm>
            <a:off x="-1" y="-49995"/>
            <a:ext cx="9164889" cy="6184844"/>
          </a:xfrm>
          <a:prstGeom prst="rect">
            <a:avLst/>
          </a:prstGeom>
          <a:gradFill flip="none" rotWithShape="1">
            <a:gsLst>
              <a:gs pos="0">
                <a:schemeClr val="accent1">
                  <a:alpha val="66000"/>
                </a:schemeClr>
              </a:gs>
              <a:gs pos="100000">
                <a:schemeClr val="accent2">
                  <a:alpha val="66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ctrTitle" hasCustomPrompt="1"/>
          </p:nvPr>
        </p:nvSpPr>
        <p:spPr>
          <a:xfrm>
            <a:off x="685800" y="2693988"/>
            <a:ext cx="7772400" cy="1470025"/>
          </a:xfrm>
        </p:spPr>
        <p:txBody>
          <a:bodyPr anchor="t"/>
          <a:lstStyle>
            <a:lvl1pPr algn="ctr">
              <a:defRPr b="0" i="0">
                <a:solidFill>
                  <a:schemeClr val="bg1"/>
                </a:solidFill>
                <a:latin typeface="HelveticaNeueLT Std Lt"/>
                <a:cs typeface="HelveticaNeueLT Std Lt"/>
              </a:defRPr>
            </a:lvl1pPr>
          </a:lstStyle>
          <a:p>
            <a:r>
              <a:rPr lang="en-US" dirty="0"/>
              <a:t>Break Slide Copy Goes Here</a:t>
            </a:r>
          </a:p>
        </p:txBody>
      </p:sp>
    </p:spTree>
    <p:extLst>
      <p:ext uri="{BB962C8B-B14F-4D97-AF65-F5344CB8AC3E}">
        <p14:creationId xmlns:p14="http://schemas.microsoft.com/office/powerpoint/2010/main" val="1137351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4" name="Picture 3" descr="image_one.jpg"/>
          <p:cNvPicPr>
            <a:picLocks noChangeAspect="1"/>
          </p:cNvPicPr>
          <p:nvPr userDrawn="1"/>
        </p:nvPicPr>
        <p:blipFill rotWithShape="1">
          <a:blip r:embed="rId2">
            <a:extLst>
              <a:ext uri="{28A0092B-C50C-407E-A947-70E740481C1C}">
                <a14:useLocalDpi xmlns:a14="http://schemas.microsoft.com/office/drawing/2010/main" val="0"/>
              </a:ext>
            </a:extLst>
          </a:blip>
          <a:srcRect t="2" b="10054"/>
          <a:stretch/>
        </p:blipFill>
        <p:spPr>
          <a:xfrm>
            <a:off x="0" y="-49995"/>
            <a:ext cx="9164889" cy="6184844"/>
          </a:xfrm>
          <a:prstGeom prst="rect">
            <a:avLst/>
          </a:prstGeom>
        </p:spPr>
      </p:pic>
      <p:sp>
        <p:nvSpPr>
          <p:cNvPr id="2" name="Rectangle 1"/>
          <p:cNvSpPr/>
          <p:nvPr userDrawn="1"/>
        </p:nvSpPr>
        <p:spPr>
          <a:xfrm>
            <a:off x="-1" y="-49995"/>
            <a:ext cx="9164889" cy="6184844"/>
          </a:xfrm>
          <a:prstGeom prst="rect">
            <a:avLst/>
          </a:prstGeom>
          <a:gradFill flip="none" rotWithShape="1">
            <a:gsLst>
              <a:gs pos="0">
                <a:schemeClr val="accent4">
                  <a:alpha val="71000"/>
                </a:schemeClr>
              </a:gs>
              <a:gs pos="100000">
                <a:schemeClr val="accent6">
                  <a:alpha val="71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685800" y="2693988"/>
            <a:ext cx="7772400" cy="1470025"/>
          </a:xfrm>
        </p:spPr>
        <p:txBody>
          <a:bodyPr anchor="t"/>
          <a:lstStyle>
            <a:lvl1pPr algn="ctr">
              <a:defRPr b="0" i="0">
                <a:solidFill>
                  <a:schemeClr val="bg1"/>
                </a:solidFill>
                <a:latin typeface="HelveticaNeueLT Std Lt"/>
                <a:cs typeface="HelveticaNeueLT Std Lt"/>
              </a:defRPr>
            </a:lvl1pPr>
          </a:lstStyle>
          <a:p>
            <a:r>
              <a:rPr lang="en-US" dirty="0"/>
              <a:t>Break Slide Copy Goes Here</a:t>
            </a:r>
          </a:p>
        </p:txBody>
      </p:sp>
    </p:spTree>
    <p:extLst>
      <p:ext uri="{BB962C8B-B14F-4D97-AF65-F5344CB8AC3E}">
        <p14:creationId xmlns:p14="http://schemas.microsoft.com/office/powerpoint/2010/main" val="431059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p:cNvSpPr/>
          <p:nvPr userDrawn="1"/>
        </p:nvSpPr>
        <p:spPr>
          <a:xfrm>
            <a:off x="0" y="0"/>
            <a:ext cx="9144000" cy="612862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ctrTitle" hasCustomPrompt="1"/>
          </p:nvPr>
        </p:nvSpPr>
        <p:spPr>
          <a:xfrm>
            <a:off x="685800" y="2693988"/>
            <a:ext cx="7772400" cy="1470025"/>
          </a:xfrm>
        </p:spPr>
        <p:txBody>
          <a:bodyPr anchor="t"/>
          <a:lstStyle>
            <a:lvl1pPr algn="ctr">
              <a:defRPr b="0" i="0">
                <a:solidFill>
                  <a:schemeClr val="bg1"/>
                </a:solidFill>
                <a:latin typeface="HelveticaNeueLT Std Lt"/>
                <a:cs typeface="HelveticaNeueLT Std Lt"/>
              </a:defRPr>
            </a:lvl1pPr>
          </a:lstStyle>
          <a:p>
            <a:r>
              <a:rPr lang="en-US" dirty="0"/>
              <a:t>Break Slide Copy Goes Here</a:t>
            </a:r>
          </a:p>
        </p:txBody>
      </p:sp>
    </p:spTree>
    <p:extLst>
      <p:ext uri="{BB962C8B-B14F-4D97-AF65-F5344CB8AC3E}">
        <p14:creationId xmlns:p14="http://schemas.microsoft.com/office/powerpoint/2010/main" val="1226775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reak Slide Full No Logo">
    <p:spTree>
      <p:nvGrpSpPr>
        <p:cNvPr id="1" name=""/>
        <p:cNvGrpSpPr/>
        <p:nvPr/>
      </p:nvGrpSpPr>
      <p:grpSpPr>
        <a:xfrm>
          <a:off x="0" y="0"/>
          <a:ext cx="0" cy="0"/>
          <a:chOff x="0" y="0"/>
          <a:chExt cx="0" cy="0"/>
        </a:xfrm>
      </p:grpSpPr>
      <p:pic>
        <p:nvPicPr>
          <p:cNvPr id="4" name="Picture 3" descr="image_one.jpg"/>
          <p:cNvPicPr>
            <a:picLocks noChangeAspect="1"/>
          </p:cNvPicPr>
          <p:nvPr userDrawn="1"/>
        </p:nvPicPr>
        <p:blipFill rotWithShape="1">
          <a:blip r:embed="rId2">
            <a:extLst>
              <a:ext uri="{28A0092B-C50C-407E-A947-70E740481C1C}">
                <a14:useLocalDpi xmlns:a14="http://schemas.microsoft.com/office/drawing/2010/main" val="0"/>
              </a:ext>
            </a:extLst>
          </a:blip>
          <a:srcRect t="2" r="10468" b="10054"/>
          <a:stretch/>
        </p:blipFill>
        <p:spPr>
          <a:xfrm>
            <a:off x="0" y="-35885"/>
            <a:ext cx="9164888" cy="6907995"/>
          </a:xfrm>
          <a:prstGeom prst="rect">
            <a:avLst/>
          </a:prstGeom>
        </p:spPr>
      </p:pic>
      <p:sp>
        <p:nvSpPr>
          <p:cNvPr id="2" name="Rectangle 1"/>
          <p:cNvSpPr/>
          <p:nvPr userDrawn="1"/>
        </p:nvSpPr>
        <p:spPr>
          <a:xfrm>
            <a:off x="-1" y="-35885"/>
            <a:ext cx="9164889" cy="6907996"/>
          </a:xfrm>
          <a:prstGeom prst="rect">
            <a:avLst/>
          </a:prstGeom>
          <a:gradFill flip="none" rotWithShape="1">
            <a:gsLst>
              <a:gs pos="0">
                <a:schemeClr val="accent1">
                  <a:alpha val="66000"/>
                </a:schemeClr>
              </a:gs>
              <a:gs pos="100000">
                <a:schemeClr val="accent2">
                  <a:alpha val="66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ctrTitle" hasCustomPrompt="1"/>
          </p:nvPr>
        </p:nvSpPr>
        <p:spPr>
          <a:xfrm>
            <a:off x="685800" y="2693988"/>
            <a:ext cx="7772400" cy="1470025"/>
          </a:xfrm>
        </p:spPr>
        <p:txBody>
          <a:bodyPr anchor="t"/>
          <a:lstStyle>
            <a:lvl1pPr algn="ctr">
              <a:defRPr b="0" i="0">
                <a:solidFill>
                  <a:schemeClr val="bg1"/>
                </a:solidFill>
                <a:latin typeface="HelveticaNeueLT Std Lt"/>
                <a:cs typeface="HelveticaNeueLT Std Lt"/>
              </a:defRPr>
            </a:lvl1pPr>
          </a:lstStyle>
          <a:p>
            <a:r>
              <a:rPr lang="en-US" dirty="0"/>
              <a:t>Break Slide Copy Goes Here</a:t>
            </a:r>
          </a:p>
        </p:txBody>
      </p:sp>
    </p:spTree>
    <p:extLst>
      <p:ext uri="{BB962C8B-B14F-4D97-AF65-F5344CB8AC3E}">
        <p14:creationId xmlns:p14="http://schemas.microsoft.com/office/powerpoint/2010/main" val="1956530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reak Slide Full No Logo Two">
    <p:spTree>
      <p:nvGrpSpPr>
        <p:cNvPr id="1" name=""/>
        <p:cNvGrpSpPr/>
        <p:nvPr/>
      </p:nvGrpSpPr>
      <p:grpSpPr>
        <a:xfrm>
          <a:off x="0" y="0"/>
          <a:ext cx="0" cy="0"/>
          <a:chOff x="0" y="0"/>
          <a:chExt cx="0" cy="0"/>
        </a:xfrm>
      </p:grpSpPr>
      <p:pic>
        <p:nvPicPr>
          <p:cNvPr id="4" name="Picture 3" descr="image_one.jpg"/>
          <p:cNvPicPr>
            <a:picLocks noChangeAspect="1"/>
          </p:cNvPicPr>
          <p:nvPr userDrawn="1"/>
        </p:nvPicPr>
        <p:blipFill rotWithShape="1">
          <a:blip r:embed="rId2">
            <a:extLst>
              <a:ext uri="{28A0092B-C50C-407E-A947-70E740481C1C}">
                <a14:useLocalDpi xmlns:a14="http://schemas.microsoft.com/office/drawing/2010/main" val="0"/>
              </a:ext>
            </a:extLst>
          </a:blip>
          <a:srcRect t="2" r="10468" b="10054"/>
          <a:stretch/>
        </p:blipFill>
        <p:spPr>
          <a:xfrm>
            <a:off x="0" y="-35885"/>
            <a:ext cx="9164888" cy="6907995"/>
          </a:xfrm>
          <a:prstGeom prst="rect">
            <a:avLst/>
          </a:prstGeom>
        </p:spPr>
      </p:pic>
      <p:sp>
        <p:nvSpPr>
          <p:cNvPr id="6" name="Rectangle 5"/>
          <p:cNvSpPr/>
          <p:nvPr userDrawn="1"/>
        </p:nvSpPr>
        <p:spPr>
          <a:xfrm>
            <a:off x="-1" y="-49996"/>
            <a:ext cx="9164889" cy="6922105"/>
          </a:xfrm>
          <a:prstGeom prst="rect">
            <a:avLst/>
          </a:prstGeom>
          <a:gradFill flip="none" rotWithShape="1">
            <a:gsLst>
              <a:gs pos="0">
                <a:schemeClr val="accent4">
                  <a:alpha val="71000"/>
                </a:schemeClr>
              </a:gs>
              <a:gs pos="100000">
                <a:schemeClr val="accent6">
                  <a:alpha val="71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ctrTitle" hasCustomPrompt="1"/>
          </p:nvPr>
        </p:nvSpPr>
        <p:spPr>
          <a:xfrm>
            <a:off x="685800" y="2693988"/>
            <a:ext cx="7772400" cy="1470025"/>
          </a:xfrm>
        </p:spPr>
        <p:txBody>
          <a:bodyPr anchor="t"/>
          <a:lstStyle>
            <a:lvl1pPr algn="ctr">
              <a:defRPr b="0" i="0">
                <a:solidFill>
                  <a:schemeClr val="bg1"/>
                </a:solidFill>
                <a:latin typeface="HelveticaNeueLT Std Lt"/>
                <a:cs typeface="HelveticaNeueLT Std Lt"/>
              </a:defRPr>
            </a:lvl1pPr>
          </a:lstStyle>
          <a:p>
            <a:r>
              <a:rPr lang="en-US" dirty="0"/>
              <a:t>Break Slide Copy Goes Here</a:t>
            </a:r>
          </a:p>
        </p:txBody>
      </p:sp>
    </p:spTree>
    <p:extLst>
      <p:ext uri="{BB962C8B-B14F-4D97-AF65-F5344CB8AC3E}">
        <p14:creationId xmlns:p14="http://schemas.microsoft.com/office/powerpoint/2010/main" val="3083171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reak Slide Full No Logo Thre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ctrTitle" hasCustomPrompt="1"/>
          </p:nvPr>
        </p:nvSpPr>
        <p:spPr>
          <a:xfrm>
            <a:off x="685800" y="2693988"/>
            <a:ext cx="7772400" cy="1470025"/>
          </a:xfrm>
        </p:spPr>
        <p:txBody>
          <a:bodyPr anchor="t"/>
          <a:lstStyle>
            <a:lvl1pPr algn="ctr">
              <a:defRPr b="0" i="0">
                <a:solidFill>
                  <a:schemeClr val="bg1"/>
                </a:solidFill>
                <a:latin typeface="HelveticaNeueLT Std Lt"/>
                <a:cs typeface="HelveticaNeueLT Std Lt"/>
              </a:defRPr>
            </a:lvl1pPr>
          </a:lstStyle>
          <a:p>
            <a:r>
              <a:rPr lang="en-US" dirty="0"/>
              <a:t>Break Slide Copy Goes Here</a:t>
            </a:r>
          </a:p>
        </p:txBody>
      </p:sp>
    </p:spTree>
    <p:extLst>
      <p:ext uri="{BB962C8B-B14F-4D97-AF65-F5344CB8AC3E}">
        <p14:creationId xmlns:p14="http://schemas.microsoft.com/office/powerpoint/2010/main" val="2845089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reak Slide Full No Logo Four">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gradFill flip="none" rotWithShape="1">
            <a:gsLst>
              <a:gs pos="0">
                <a:schemeClr val="accent1"/>
              </a:gs>
              <a:gs pos="100000">
                <a:schemeClr val="accent2"/>
              </a:gs>
            </a:gsLst>
            <a:lin ang="0" scaled="1"/>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ctrTitle" hasCustomPrompt="1"/>
          </p:nvPr>
        </p:nvSpPr>
        <p:spPr>
          <a:xfrm>
            <a:off x="685800" y="2693988"/>
            <a:ext cx="7772400" cy="1470025"/>
          </a:xfrm>
        </p:spPr>
        <p:txBody>
          <a:bodyPr anchor="t"/>
          <a:lstStyle>
            <a:lvl1pPr algn="ctr">
              <a:defRPr b="0" i="0">
                <a:solidFill>
                  <a:schemeClr val="bg1"/>
                </a:solidFill>
                <a:latin typeface="HelveticaNeueLT Std Lt"/>
                <a:cs typeface="HelveticaNeueLT Std Lt"/>
              </a:defRPr>
            </a:lvl1pPr>
          </a:lstStyle>
          <a:p>
            <a:r>
              <a:rPr lang="en-US" dirty="0"/>
              <a:t>Break Slide Copy Goes Here</a:t>
            </a:r>
          </a:p>
        </p:txBody>
      </p:sp>
      <p:pic>
        <p:nvPicPr>
          <p:cNvPr id="4" name="Picture 3" descr="hhmi_logo_stack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55595" y="5815583"/>
            <a:ext cx="1239181" cy="902505"/>
          </a:xfrm>
          <a:prstGeom prst="rect">
            <a:avLst/>
          </a:prstGeom>
        </p:spPr>
      </p:pic>
    </p:spTree>
    <p:extLst>
      <p:ext uri="{BB962C8B-B14F-4D97-AF65-F5344CB8AC3E}">
        <p14:creationId xmlns:p14="http://schemas.microsoft.com/office/powerpoint/2010/main" val="3868090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41159" y="1400859"/>
            <a:ext cx="824564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200399" y="5515659"/>
            <a:ext cx="5486400" cy="419920"/>
          </a:xfrm>
        </p:spPr>
        <p:txBody>
          <a:bodyPr/>
          <a:lstStyle>
            <a:lvl1pPr marL="0" indent="0" algn="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a:xfrm>
            <a:off x="8274822" y="6356350"/>
            <a:ext cx="411977" cy="365125"/>
          </a:xfrm>
          <a:prstGeom prst="rect">
            <a:avLst/>
          </a:prstGeom>
        </p:spPr>
        <p:txBody>
          <a:bodyPr/>
          <a:lstStyle/>
          <a:p>
            <a:fld id="{ABE6452A-DDCA-2648-BFAF-A7AE1A0811F9}" type="slidenum">
              <a:rPr lang="en-US" smtClean="0"/>
              <a:t>‹#›</a:t>
            </a:fld>
            <a:endParaRPr lang="en-US"/>
          </a:p>
        </p:txBody>
      </p:sp>
      <p:sp>
        <p:nvSpPr>
          <p:cNvPr id="9" name="Footer Placeholder 4"/>
          <p:cNvSpPr>
            <a:spLocks noGrp="1"/>
          </p:cNvSpPr>
          <p:nvPr>
            <p:ph type="ftr" sz="quarter" idx="3"/>
          </p:nvPr>
        </p:nvSpPr>
        <p:spPr>
          <a:xfrm>
            <a:off x="4214680" y="6356350"/>
            <a:ext cx="4060142" cy="365125"/>
          </a:xfrm>
          <a:prstGeom prst="rect">
            <a:avLst/>
          </a:prstGeom>
        </p:spPr>
        <p:txBody>
          <a:bodyPr vert="horz" lIns="91440" tIns="45720" rIns="91440" bIns="45720" rtlCol="0" anchor="ctr"/>
          <a:lstStyle>
            <a:lvl1pPr algn="r">
              <a:defRPr sz="900">
                <a:solidFill>
                  <a:schemeClr val="bg2"/>
                </a:solidFill>
                <a:latin typeface="Helvetica Neue LT Std 45 Light"/>
              </a:defRPr>
            </a:lvl1pPr>
          </a:lstStyle>
          <a:p>
            <a:r>
              <a:rPr lang="en-US"/>
              <a:t>©2018 Howard Hughes Medical Institute</a:t>
            </a:r>
            <a:endParaRPr lang="en-US" dirty="0"/>
          </a:p>
        </p:txBody>
      </p:sp>
      <p:sp>
        <p:nvSpPr>
          <p:cNvPr id="10" name="Title 1"/>
          <p:cNvSpPr>
            <a:spLocks noGrp="1"/>
          </p:cNvSpPr>
          <p:nvPr>
            <p:ph type="title"/>
          </p:nvPr>
        </p:nvSpPr>
        <p:spPr>
          <a:xfrm>
            <a:off x="457200" y="212993"/>
            <a:ext cx="8229600" cy="909330"/>
          </a:xfrm>
        </p:spPr>
        <p:txBody>
          <a:bodyPr/>
          <a:lstStyle/>
          <a:p>
            <a:r>
              <a:rPr lang="en-US" dirty="0"/>
              <a:t>Click to edit Master title style</a:t>
            </a:r>
          </a:p>
        </p:txBody>
      </p:sp>
    </p:spTree>
    <p:extLst>
      <p:ext uri="{BB962C8B-B14F-4D97-AF65-F5344CB8AC3E}">
        <p14:creationId xmlns:p14="http://schemas.microsoft.com/office/powerpoint/2010/main" val="2851771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274822" y="6356350"/>
            <a:ext cx="411977" cy="365125"/>
          </a:xfrm>
          <a:prstGeom prst="rect">
            <a:avLst/>
          </a:prstGeom>
        </p:spPr>
        <p:txBody>
          <a:bodyPr/>
          <a:lstStyle/>
          <a:p>
            <a:fld id="{ABE6452A-DDCA-2648-BFAF-A7AE1A0811F9}" type="slidenum">
              <a:rPr lang="en-US" smtClean="0"/>
              <a:t>‹#›</a:t>
            </a:fld>
            <a:endParaRPr lang="en-US"/>
          </a:p>
        </p:txBody>
      </p:sp>
      <p:sp>
        <p:nvSpPr>
          <p:cNvPr id="9" name="Footer Placeholder 4"/>
          <p:cNvSpPr>
            <a:spLocks noGrp="1"/>
          </p:cNvSpPr>
          <p:nvPr>
            <p:ph type="ftr" sz="quarter" idx="3"/>
          </p:nvPr>
        </p:nvSpPr>
        <p:spPr>
          <a:xfrm>
            <a:off x="4214680" y="6356350"/>
            <a:ext cx="4060142" cy="365125"/>
          </a:xfrm>
          <a:prstGeom prst="rect">
            <a:avLst/>
          </a:prstGeom>
        </p:spPr>
        <p:txBody>
          <a:bodyPr vert="horz" lIns="91440" tIns="45720" rIns="91440" bIns="45720" rtlCol="0" anchor="ctr"/>
          <a:lstStyle>
            <a:lvl1pPr algn="r">
              <a:defRPr sz="900">
                <a:solidFill>
                  <a:schemeClr val="bg2"/>
                </a:solidFill>
                <a:latin typeface="Helvetica Neue LT Std 45 Light"/>
              </a:defRPr>
            </a:lvl1pPr>
          </a:lstStyle>
          <a:p>
            <a:r>
              <a:rPr lang="en-US"/>
              <a:t>©2018 Howard Hughes Medical Institute</a:t>
            </a:r>
            <a:endParaRPr lang="en-US" dirty="0"/>
          </a:p>
        </p:txBody>
      </p:sp>
      <p:sp>
        <p:nvSpPr>
          <p:cNvPr id="5" name="Chart Placeholder 4"/>
          <p:cNvSpPr>
            <a:spLocks noGrp="1"/>
          </p:cNvSpPr>
          <p:nvPr>
            <p:ph type="chart" sz="quarter" idx="13"/>
          </p:nvPr>
        </p:nvSpPr>
        <p:spPr>
          <a:xfrm>
            <a:off x="441325" y="1427580"/>
            <a:ext cx="8245475" cy="4114800"/>
          </a:xfrm>
        </p:spPr>
        <p:txBody>
          <a:bodyPr/>
          <a:lstStyle/>
          <a:p>
            <a:endParaRPr lang="en-US"/>
          </a:p>
        </p:txBody>
      </p:sp>
      <p:sp>
        <p:nvSpPr>
          <p:cNvPr id="8" name="Title 1"/>
          <p:cNvSpPr>
            <a:spLocks noGrp="1"/>
          </p:cNvSpPr>
          <p:nvPr>
            <p:ph type="title"/>
          </p:nvPr>
        </p:nvSpPr>
        <p:spPr>
          <a:xfrm>
            <a:off x="457200" y="212993"/>
            <a:ext cx="8229600" cy="909330"/>
          </a:xfrm>
        </p:spPr>
        <p:txBody>
          <a:bodyPr/>
          <a:lstStyle/>
          <a:p>
            <a:r>
              <a:rPr lang="en-US" dirty="0"/>
              <a:t>Click to edit Master title style</a:t>
            </a:r>
          </a:p>
        </p:txBody>
      </p:sp>
    </p:spTree>
    <p:extLst>
      <p:ext uri="{BB962C8B-B14F-4D97-AF65-F5344CB8AC3E}">
        <p14:creationId xmlns:p14="http://schemas.microsoft.com/office/powerpoint/2010/main" val="2258425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Two">
    <p:spTree>
      <p:nvGrpSpPr>
        <p:cNvPr id="1" name=""/>
        <p:cNvGrpSpPr/>
        <p:nvPr/>
      </p:nvGrpSpPr>
      <p:grpSpPr>
        <a:xfrm>
          <a:off x="0" y="0"/>
          <a:ext cx="0" cy="0"/>
          <a:chOff x="0" y="0"/>
          <a:chExt cx="0" cy="0"/>
        </a:xfrm>
      </p:grpSpPr>
      <p:pic>
        <p:nvPicPr>
          <p:cNvPr id="8" name="Picture 7" descr="image_on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11" y="-9771"/>
            <a:ext cx="9164889" cy="6876288"/>
          </a:xfrm>
          <a:prstGeom prst="rect">
            <a:avLst/>
          </a:prstGeom>
        </p:spPr>
      </p:pic>
      <p:sp>
        <p:nvSpPr>
          <p:cNvPr id="7" name="Rectangle 6"/>
          <p:cNvSpPr/>
          <p:nvPr userDrawn="1"/>
        </p:nvSpPr>
        <p:spPr>
          <a:xfrm>
            <a:off x="-7411" y="-9771"/>
            <a:ext cx="9164889" cy="6867771"/>
          </a:xfrm>
          <a:prstGeom prst="rect">
            <a:avLst/>
          </a:prstGeom>
          <a:gradFill flip="none" rotWithShape="1">
            <a:gsLst>
              <a:gs pos="0">
                <a:schemeClr val="accent1">
                  <a:alpha val="70000"/>
                </a:schemeClr>
              </a:gs>
              <a:gs pos="100000">
                <a:schemeClr val="accent2">
                  <a:alpha val="43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Neue LT Std 45 Light"/>
            </a:endParaRPr>
          </a:p>
        </p:txBody>
      </p:sp>
      <p:sp>
        <p:nvSpPr>
          <p:cNvPr id="11" name="Title 1"/>
          <p:cNvSpPr>
            <a:spLocks noGrp="1"/>
          </p:cNvSpPr>
          <p:nvPr>
            <p:ph type="ctrTitle" hasCustomPrompt="1"/>
          </p:nvPr>
        </p:nvSpPr>
        <p:spPr>
          <a:xfrm>
            <a:off x="685800" y="1516625"/>
            <a:ext cx="7772400" cy="1470025"/>
          </a:xfrm>
        </p:spPr>
        <p:txBody>
          <a:bodyPr/>
          <a:lstStyle>
            <a:lvl1pPr algn="l">
              <a:defRPr b="1">
                <a:solidFill>
                  <a:schemeClr val="bg1"/>
                </a:solidFill>
              </a:defRPr>
            </a:lvl1pPr>
          </a:lstStyle>
          <a:p>
            <a:r>
              <a:rPr lang="en-US" dirty="0"/>
              <a:t>New Directions in </a:t>
            </a:r>
            <a:br>
              <a:rPr lang="en-US" dirty="0"/>
            </a:br>
            <a:r>
              <a:rPr lang="en-US" dirty="0"/>
              <a:t>Bioethics &amp; Practices</a:t>
            </a:r>
          </a:p>
        </p:txBody>
      </p:sp>
      <p:sp>
        <p:nvSpPr>
          <p:cNvPr id="13" name="Subtitle 2"/>
          <p:cNvSpPr>
            <a:spLocks noGrp="1"/>
          </p:cNvSpPr>
          <p:nvPr>
            <p:ph type="subTitle" idx="1" hasCustomPrompt="1"/>
          </p:nvPr>
        </p:nvSpPr>
        <p:spPr>
          <a:xfrm>
            <a:off x="685800" y="4209888"/>
            <a:ext cx="6400800" cy="1078113"/>
          </a:xfrm>
        </p:spPr>
        <p:txBody>
          <a:bodyPr>
            <a:normAutofit/>
          </a:bodyPr>
          <a:lstStyle>
            <a:lvl1pPr marL="0" indent="0" algn="l">
              <a:buNone/>
              <a:defRPr sz="15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Presented by</a:t>
            </a:r>
          </a:p>
          <a:p>
            <a:r>
              <a:rPr lang="en-US" dirty="0"/>
              <a:t>Thomas R. </a:t>
            </a:r>
            <a:r>
              <a:rPr lang="en-US" dirty="0" err="1"/>
              <a:t>Cech</a:t>
            </a:r>
            <a:endParaRPr lang="en-US" dirty="0"/>
          </a:p>
          <a:p>
            <a:r>
              <a:rPr lang="en-US" dirty="0"/>
              <a:t>President, Howard Hughes Medical Institute</a:t>
            </a:r>
          </a:p>
        </p:txBody>
      </p:sp>
      <p:pic>
        <p:nvPicPr>
          <p:cNvPr id="15" name="Picture 14" descr="hhmi_logo_stacke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53410" y="5581887"/>
            <a:ext cx="1649350" cy="1201233"/>
          </a:xfrm>
          <a:prstGeom prst="rect">
            <a:avLst/>
          </a:prstGeom>
        </p:spPr>
      </p:pic>
      <p:cxnSp>
        <p:nvCxnSpPr>
          <p:cNvPr id="10" name="Straight Connector 9"/>
          <p:cNvCxnSpPr/>
          <p:nvPr userDrawn="1"/>
        </p:nvCxnSpPr>
        <p:spPr bwMode="auto">
          <a:xfrm>
            <a:off x="680326" y="3047774"/>
            <a:ext cx="7783348" cy="0"/>
          </a:xfrm>
          <a:prstGeom prst="line">
            <a:avLst/>
          </a:prstGeom>
          <a:solidFill>
            <a:srgbClr val="66400F"/>
          </a:solidFill>
          <a:ln w="9525" cap="flat" cmpd="sng" algn="ctr">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367728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Three">
    <p:spTree>
      <p:nvGrpSpPr>
        <p:cNvPr id="1" name=""/>
        <p:cNvGrpSpPr/>
        <p:nvPr/>
      </p:nvGrpSpPr>
      <p:grpSpPr>
        <a:xfrm>
          <a:off x="0" y="0"/>
          <a:ext cx="0" cy="0"/>
          <a:chOff x="0" y="0"/>
          <a:chExt cx="0" cy="0"/>
        </a:xfrm>
      </p:grpSpPr>
      <p:sp>
        <p:nvSpPr>
          <p:cNvPr id="7" name="Rectangle 6"/>
          <p:cNvSpPr/>
          <p:nvPr userDrawn="1"/>
        </p:nvSpPr>
        <p:spPr>
          <a:xfrm>
            <a:off x="0" y="-9771"/>
            <a:ext cx="9164889" cy="6867771"/>
          </a:xfrm>
          <a:prstGeom prst="rect">
            <a:avLst/>
          </a:prstGeom>
          <a:gradFill flip="none" rotWithShape="1">
            <a:gsLst>
              <a:gs pos="0">
                <a:schemeClr val="accent1"/>
              </a:gs>
              <a:gs pos="100000">
                <a:schemeClr val="accent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Neue LT Std 45 Light"/>
            </a:endParaRPr>
          </a:p>
        </p:txBody>
      </p:sp>
      <p:sp>
        <p:nvSpPr>
          <p:cNvPr id="11" name="Title 1"/>
          <p:cNvSpPr>
            <a:spLocks noGrp="1"/>
          </p:cNvSpPr>
          <p:nvPr>
            <p:ph type="ctrTitle" hasCustomPrompt="1"/>
          </p:nvPr>
        </p:nvSpPr>
        <p:spPr>
          <a:xfrm>
            <a:off x="685800" y="2130425"/>
            <a:ext cx="7772400" cy="1470025"/>
          </a:xfrm>
        </p:spPr>
        <p:txBody>
          <a:bodyPr/>
          <a:lstStyle>
            <a:lvl1pPr algn="l">
              <a:defRPr b="1">
                <a:solidFill>
                  <a:schemeClr val="bg1"/>
                </a:solidFill>
              </a:defRPr>
            </a:lvl1pPr>
          </a:lstStyle>
          <a:p>
            <a:r>
              <a:rPr lang="en-US" dirty="0"/>
              <a:t>New Directions in </a:t>
            </a:r>
            <a:br>
              <a:rPr lang="en-US" dirty="0"/>
            </a:br>
            <a:r>
              <a:rPr lang="en-US" dirty="0"/>
              <a:t>Bioethics &amp; Practices</a:t>
            </a:r>
          </a:p>
        </p:txBody>
      </p:sp>
      <p:cxnSp>
        <p:nvCxnSpPr>
          <p:cNvPr id="12" name="Straight Connector 11"/>
          <p:cNvCxnSpPr/>
          <p:nvPr userDrawn="1"/>
        </p:nvCxnSpPr>
        <p:spPr bwMode="auto">
          <a:xfrm>
            <a:off x="680326" y="3636736"/>
            <a:ext cx="7783348" cy="0"/>
          </a:xfrm>
          <a:prstGeom prst="line">
            <a:avLst/>
          </a:prstGeom>
          <a:solidFill>
            <a:srgbClr val="66400F"/>
          </a:solidFill>
          <a:ln w="9525" cap="flat" cmpd="sng" algn="ctr">
            <a:solidFill>
              <a:srgbClr val="FFFF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3" name="Subtitle 2"/>
          <p:cNvSpPr>
            <a:spLocks noGrp="1"/>
          </p:cNvSpPr>
          <p:nvPr>
            <p:ph type="subTitle" idx="1" hasCustomPrompt="1"/>
          </p:nvPr>
        </p:nvSpPr>
        <p:spPr>
          <a:xfrm>
            <a:off x="685800" y="4374241"/>
            <a:ext cx="6400800" cy="1078113"/>
          </a:xfrm>
        </p:spPr>
        <p:txBody>
          <a:bodyPr>
            <a:normAutofit/>
          </a:bodyPr>
          <a:lstStyle>
            <a:lvl1pPr marL="0" indent="0" algn="l">
              <a:buNone/>
              <a:defRPr sz="15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Presented by</a:t>
            </a:r>
          </a:p>
          <a:p>
            <a:r>
              <a:rPr lang="en-US" dirty="0"/>
              <a:t>Thomas R. </a:t>
            </a:r>
            <a:r>
              <a:rPr lang="en-US" dirty="0" err="1"/>
              <a:t>Cech</a:t>
            </a:r>
            <a:endParaRPr lang="en-US" dirty="0"/>
          </a:p>
          <a:p>
            <a:r>
              <a:rPr lang="en-US" dirty="0"/>
              <a:t>President, Howard Hughes Medical Institute</a:t>
            </a:r>
          </a:p>
        </p:txBody>
      </p:sp>
      <p:pic>
        <p:nvPicPr>
          <p:cNvPr id="15" name="Picture 14" descr="hhmi_logo_stack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53410" y="5581887"/>
            <a:ext cx="1649350" cy="1201233"/>
          </a:xfrm>
          <a:prstGeom prst="rect">
            <a:avLst/>
          </a:prstGeom>
        </p:spPr>
      </p:pic>
    </p:spTree>
    <p:extLst>
      <p:ext uri="{BB962C8B-B14F-4D97-AF65-F5344CB8AC3E}">
        <p14:creationId xmlns:p14="http://schemas.microsoft.com/office/powerpoint/2010/main" val="3878287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Four">
    <p:spTree>
      <p:nvGrpSpPr>
        <p:cNvPr id="1" name=""/>
        <p:cNvGrpSpPr/>
        <p:nvPr/>
      </p:nvGrpSpPr>
      <p:grpSpPr>
        <a:xfrm>
          <a:off x="0" y="0"/>
          <a:ext cx="0" cy="0"/>
          <a:chOff x="0" y="0"/>
          <a:chExt cx="0" cy="0"/>
        </a:xfrm>
      </p:grpSpPr>
      <p:sp>
        <p:nvSpPr>
          <p:cNvPr id="8" name="Rectangle 6"/>
          <p:cNvSpPr>
            <a:spLocks noChangeArrowheads="1"/>
          </p:cNvSpPr>
          <p:nvPr userDrawn="1"/>
        </p:nvSpPr>
        <p:spPr bwMode="auto">
          <a:xfrm>
            <a:off x="0" y="3430588"/>
            <a:ext cx="9140825" cy="3427412"/>
          </a:xfrm>
          <a:prstGeom prst="rect">
            <a:avLst/>
          </a:prstGeom>
          <a:gradFill flip="none" rotWithShape="1">
            <a:gsLst>
              <a:gs pos="0">
                <a:schemeClr val="accent1"/>
              </a:gs>
              <a:gs pos="100000">
                <a:schemeClr val="accent2"/>
              </a:gs>
            </a:gsLst>
            <a:lin ang="0" scaled="1"/>
            <a:tileRect/>
          </a:gradFill>
          <a:ln>
            <a:noFill/>
          </a:ln>
          <a:effectLst/>
        </p:spPr>
        <p:txBody>
          <a:bodyPr wrap="none" anchor="ctr"/>
          <a:lstStyle/>
          <a:p>
            <a:pPr algn="ctr"/>
            <a:endParaRPr lang="en-US" dirty="0">
              <a:solidFill>
                <a:srgbClr val="66400F"/>
              </a:solidFill>
              <a:latin typeface="Helvetica Neue LT Std 45 Light"/>
            </a:endParaRPr>
          </a:p>
        </p:txBody>
      </p:sp>
      <p:sp>
        <p:nvSpPr>
          <p:cNvPr id="11" name="Title 1"/>
          <p:cNvSpPr>
            <a:spLocks noGrp="1"/>
          </p:cNvSpPr>
          <p:nvPr>
            <p:ph type="title" hasCustomPrompt="1"/>
          </p:nvPr>
        </p:nvSpPr>
        <p:spPr>
          <a:xfrm>
            <a:off x="383224" y="1201616"/>
            <a:ext cx="8229600" cy="1143000"/>
          </a:xfrm>
        </p:spPr>
        <p:txBody>
          <a:bodyPr/>
          <a:lstStyle>
            <a:lvl1pPr algn="l">
              <a:defRPr baseline="0">
                <a:solidFill>
                  <a:schemeClr val="accent1"/>
                </a:solidFill>
              </a:defRPr>
            </a:lvl1pPr>
          </a:lstStyle>
          <a:p>
            <a:r>
              <a:rPr lang="en-US" dirty="0"/>
              <a:t>New Directions in </a:t>
            </a:r>
            <a:br>
              <a:rPr lang="en-US" dirty="0"/>
            </a:br>
            <a:r>
              <a:rPr lang="en-US" dirty="0"/>
              <a:t>Bioethics &amp; Practices</a:t>
            </a:r>
          </a:p>
        </p:txBody>
      </p:sp>
      <p:sp>
        <p:nvSpPr>
          <p:cNvPr id="13" name="Subtitle 2"/>
          <p:cNvSpPr>
            <a:spLocks noGrp="1"/>
          </p:cNvSpPr>
          <p:nvPr>
            <p:ph type="subTitle" idx="1" hasCustomPrompt="1"/>
          </p:nvPr>
        </p:nvSpPr>
        <p:spPr>
          <a:xfrm>
            <a:off x="383224" y="4342881"/>
            <a:ext cx="6400800" cy="1078113"/>
          </a:xfrm>
        </p:spPr>
        <p:txBody>
          <a:bodyPr>
            <a:normAutofit/>
          </a:bodyPr>
          <a:lstStyle>
            <a:lvl1pPr marL="0" indent="0" algn="l">
              <a:buNone/>
              <a:defRPr sz="15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Presented by</a:t>
            </a:r>
          </a:p>
          <a:p>
            <a:r>
              <a:rPr lang="en-US" dirty="0"/>
              <a:t>Thomas R. </a:t>
            </a:r>
            <a:r>
              <a:rPr lang="en-US" dirty="0" err="1"/>
              <a:t>Cech</a:t>
            </a:r>
            <a:endParaRPr lang="en-US" dirty="0"/>
          </a:p>
          <a:p>
            <a:r>
              <a:rPr lang="en-US" dirty="0"/>
              <a:t>President, Howard Hughes Medical Institute</a:t>
            </a:r>
          </a:p>
        </p:txBody>
      </p:sp>
      <p:pic>
        <p:nvPicPr>
          <p:cNvPr id="6" name="Picture 5" descr="hhmi_logo_stack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53410" y="5581887"/>
            <a:ext cx="1649350" cy="1201233"/>
          </a:xfrm>
          <a:prstGeom prst="rect">
            <a:avLst/>
          </a:prstGeom>
        </p:spPr>
      </p:pic>
      <p:cxnSp>
        <p:nvCxnSpPr>
          <p:cNvPr id="7" name="Straight Connector 6"/>
          <p:cNvCxnSpPr/>
          <p:nvPr userDrawn="1"/>
        </p:nvCxnSpPr>
        <p:spPr bwMode="auto">
          <a:xfrm>
            <a:off x="411933" y="2541865"/>
            <a:ext cx="8320134" cy="0"/>
          </a:xfrm>
          <a:prstGeom prst="line">
            <a:avLst/>
          </a:prstGeom>
          <a:solidFill>
            <a:srgbClr val="66400F"/>
          </a:solidFill>
          <a:ln w="9525" cap="flat" cmpd="sng" algn="ctr">
            <a:solidFill>
              <a:srgbClr val="058D96"/>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664874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500"/>
            </a:lvl1pPr>
            <a:lvl2pPr>
              <a:defRPr sz="2500"/>
            </a:lvl2pPr>
            <a:lvl3pPr>
              <a:defRPr sz="2300"/>
            </a:lvl3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274822" y="6356350"/>
            <a:ext cx="411977" cy="365125"/>
          </a:xfrm>
          <a:prstGeom prst="rect">
            <a:avLst/>
          </a:prstGeom>
        </p:spPr>
        <p:txBody>
          <a:bodyPr/>
          <a:lstStyle/>
          <a:p>
            <a:fld id="{ABE6452A-DDCA-2648-BFAF-A7AE1A0811F9}" type="slidenum">
              <a:rPr lang="en-US" smtClean="0"/>
              <a:t>‹#›</a:t>
            </a:fld>
            <a:endParaRPr lang="en-US"/>
          </a:p>
        </p:txBody>
      </p:sp>
      <p:sp>
        <p:nvSpPr>
          <p:cNvPr id="8" name="Footer Placeholder 4"/>
          <p:cNvSpPr>
            <a:spLocks noGrp="1"/>
          </p:cNvSpPr>
          <p:nvPr>
            <p:ph type="ftr" sz="quarter" idx="3"/>
          </p:nvPr>
        </p:nvSpPr>
        <p:spPr>
          <a:xfrm>
            <a:off x="4214680" y="6356350"/>
            <a:ext cx="4060142" cy="365125"/>
          </a:xfrm>
          <a:prstGeom prst="rect">
            <a:avLst/>
          </a:prstGeom>
        </p:spPr>
        <p:txBody>
          <a:bodyPr vert="horz" lIns="91440" tIns="45720" rIns="91440" bIns="45720" rtlCol="0" anchor="ctr"/>
          <a:lstStyle>
            <a:lvl1pPr algn="r">
              <a:defRPr sz="900">
                <a:solidFill>
                  <a:schemeClr val="bg2"/>
                </a:solidFill>
                <a:latin typeface="Helvetica Neue LT Std 45 Light"/>
              </a:defRPr>
            </a:lvl1pPr>
          </a:lstStyle>
          <a:p>
            <a:r>
              <a:rPr lang="en-US"/>
              <a:t>©2018 Howard Hughes Medical Institute</a:t>
            </a:r>
            <a:endParaRPr lang="en-US" dirty="0"/>
          </a:p>
        </p:txBody>
      </p:sp>
    </p:spTree>
    <p:extLst>
      <p:ext uri="{BB962C8B-B14F-4D97-AF65-F5344CB8AC3E}">
        <p14:creationId xmlns:p14="http://schemas.microsoft.com/office/powerpoint/2010/main" val="3953212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17960"/>
            <a:ext cx="3869836" cy="4169767"/>
          </a:xfrm>
        </p:spPr>
        <p:txBody>
          <a:bodyPr/>
          <a:lstStyle>
            <a:lvl1pPr>
              <a:defRPr sz="25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8274822" y="6356350"/>
            <a:ext cx="411977" cy="365125"/>
          </a:xfrm>
          <a:prstGeom prst="rect">
            <a:avLst/>
          </a:prstGeom>
        </p:spPr>
        <p:txBody>
          <a:bodyPr/>
          <a:lstStyle/>
          <a:p>
            <a:fld id="{ABE6452A-DDCA-2648-BFAF-A7AE1A0811F9}" type="slidenum">
              <a:rPr lang="en-US" smtClean="0"/>
              <a:t>‹#›</a:t>
            </a:fld>
            <a:endParaRPr lang="en-US"/>
          </a:p>
        </p:txBody>
      </p:sp>
      <p:sp>
        <p:nvSpPr>
          <p:cNvPr id="9" name="Footer Placeholder 4"/>
          <p:cNvSpPr>
            <a:spLocks noGrp="1"/>
          </p:cNvSpPr>
          <p:nvPr>
            <p:ph type="ftr" sz="quarter" idx="3"/>
          </p:nvPr>
        </p:nvSpPr>
        <p:spPr>
          <a:xfrm>
            <a:off x="4214680" y="6356350"/>
            <a:ext cx="4060142" cy="365125"/>
          </a:xfrm>
          <a:prstGeom prst="rect">
            <a:avLst/>
          </a:prstGeom>
        </p:spPr>
        <p:txBody>
          <a:bodyPr vert="horz" lIns="91440" tIns="45720" rIns="91440" bIns="45720" rtlCol="0" anchor="ctr"/>
          <a:lstStyle>
            <a:lvl1pPr algn="r">
              <a:defRPr sz="900">
                <a:solidFill>
                  <a:schemeClr val="bg2"/>
                </a:solidFill>
                <a:latin typeface="Helvetica Neue LT Std 45 Light"/>
              </a:defRPr>
            </a:lvl1pPr>
          </a:lstStyle>
          <a:p>
            <a:r>
              <a:rPr lang="en-US"/>
              <a:t>©2018 Howard Hughes Medical Institute</a:t>
            </a:r>
            <a:endParaRPr lang="en-US" dirty="0"/>
          </a:p>
        </p:txBody>
      </p:sp>
      <p:sp>
        <p:nvSpPr>
          <p:cNvPr id="11" name="Content Placeholder 2"/>
          <p:cNvSpPr>
            <a:spLocks noGrp="1"/>
          </p:cNvSpPr>
          <p:nvPr>
            <p:ph sz="half" idx="13"/>
          </p:nvPr>
        </p:nvSpPr>
        <p:spPr>
          <a:xfrm>
            <a:off x="4816964" y="1317960"/>
            <a:ext cx="3869836" cy="4169767"/>
          </a:xfrm>
        </p:spPr>
        <p:txBody>
          <a:bodyPr/>
          <a:lstStyle>
            <a:lvl1pPr>
              <a:defRPr sz="25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3739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17961"/>
            <a:ext cx="3571961" cy="2178660"/>
          </a:xfrm>
        </p:spPr>
        <p:txBody>
          <a:bodyPr/>
          <a:lstStyle>
            <a:lvl1pPr>
              <a:defRPr sz="25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8274822" y="6356350"/>
            <a:ext cx="411977" cy="365125"/>
          </a:xfrm>
          <a:prstGeom prst="rect">
            <a:avLst/>
          </a:prstGeom>
        </p:spPr>
        <p:txBody>
          <a:bodyPr/>
          <a:lstStyle/>
          <a:p>
            <a:fld id="{ABE6452A-DDCA-2648-BFAF-A7AE1A0811F9}" type="slidenum">
              <a:rPr lang="en-US" smtClean="0"/>
              <a:t>‹#›</a:t>
            </a:fld>
            <a:endParaRPr lang="en-US"/>
          </a:p>
        </p:txBody>
      </p:sp>
      <p:sp>
        <p:nvSpPr>
          <p:cNvPr id="9" name="Footer Placeholder 4"/>
          <p:cNvSpPr>
            <a:spLocks noGrp="1"/>
          </p:cNvSpPr>
          <p:nvPr>
            <p:ph type="ftr" sz="quarter" idx="3"/>
          </p:nvPr>
        </p:nvSpPr>
        <p:spPr>
          <a:xfrm>
            <a:off x="4214680" y="6356350"/>
            <a:ext cx="4060142" cy="365125"/>
          </a:xfrm>
          <a:prstGeom prst="rect">
            <a:avLst/>
          </a:prstGeom>
        </p:spPr>
        <p:txBody>
          <a:bodyPr vert="horz" lIns="91440" tIns="45720" rIns="91440" bIns="45720" rtlCol="0" anchor="ctr"/>
          <a:lstStyle>
            <a:lvl1pPr algn="r">
              <a:defRPr sz="900">
                <a:solidFill>
                  <a:schemeClr val="bg2"/>
                </a:solidFill>
                <a:latin typeface="Helvetica Neue LT Std 45 Light"/>
              </a:defRPr>
            </a:lvl1pPr>
          </a:lstStyle>
          <a:p>
            <a:r>
              <a:rPr lang="en-US"/>
              <a:t>©2018 Howard Hughes Medical Institute</a:t>
            </a:r>
            <a:endParaRPr lang="en-US" dirty="0"/>
          </a:p>
        </p:txBody>
      </p:sp>
      <p:sp>
        <p:nvSpPr>
          <p:cNvPr id="10" name="Content Placeholder 2"/>
          <p:cNvSpPr>
            <a:spLocks noGrp="1"/>
          </p:cNvSpPr>
          <p:nvPr>
            <p:ph sz="half" idx="13"/>
          </p:nvPr>
        </p:nvSpPr>
        <p:spPr>
          <a:xfrm>
            <a:off x="457200" y="3685627"/>
            <a:ext cx="3571961" cy="2178660"/>
          </a:xfrm>
        </p:spPr>
        <p:txBody>
          <a:bodyPr/>
          <a:lstStyle>
            <a:lvl1pPr>
              <a:defRPr sz="25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p:cNvSpPr>
            <a:spLocks noGrp="1"/>
          </p:cNvSpPr>
          <p:nvPr>
            <p:ph sz="half" idx="2"/>
          </p:nvPr>
        </p:nvSpPr>
        <p:spPr>
          <a:xfrm>
            <a:off x="4648200" y="1317960"/>
            <a:ext cx="4038600" cy="4546327"/>
          </a:xfrm>
        </p:spPr>
        <p:txBody>
          <a:bodyPr/>
          <a:lstStyle>
            <a:lvl1pPr>
              <a:defRPr sz="25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215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Text Placeholder 2"/>
          <p:cNvSpPr>
            <a:spLocks noGrp="1"/>
          </p:cNvSpPr>
          <p:nvPr>
            <p:ph type="body" idx="1"/>
          </p:nvPr>
        </p:nvSpPr>
        <p:spPr>
          <a:xfrm>
            <a:off x="457200" y="1315593"/>
            <a:ext cx="4040188" cy="639762"/>
          </a:xfrm>
        </p:spPr>
        <p:txBody>
          <a:bodyPr anchor="ctr">
            <a:noAutofit/>
          </a:bodyPr>
          <a:lstStyle>
            <a:lvl1pPr marL="0" indent="0">
              <a:buNone/>
              <a:defRPr sz="25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55355"/>
            <a:ext cx="4040188" cy="3595092"/>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315593"/>
            <a:ext cx="4041775" cy="639762"/>
          </a:xfrm>
        </p:spPr>
        <p:txBody>
          <a:bodyPr anchor="ctr">
            <a:noAutofit/>
          </a:bodyPr>
          <a:lstStyle>
            <a:lvl1pPr marL="0" indent="0">
              <a:buNone/>
              <a:defRPr sz="2500" b="1">
                <a:solidFill>
                  <a:srgbClr val="058D9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55355"/>
            <a:ext cx="4041775" cy="3595092"/>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a:xfrm>
            <a:off x="8274822" y="6356350"/>
            <a:ext cx="411977" cy="365125"/>
          </a:xfrm>
          <a:prstGeom prst="rect">
            <a:avLst/>
          </a:prstGeom>
        </p:spPr>
        <p:txBody>
          <a:bodyPr/>
          <a:lstStyle/>
          <a:p>
            <a:fld id="{ABE6452A-DDCA-2648-BFAF-A7AE1A0811F9}" type="slidenum">
              <a:rPr lang="en-US" smtClean="0"/>
              <a:t>‹#›</a:t>
            </a:fld>
            <a:endParaRPr lang="en-US"/>
          </a:p>
        </p:txBody>
      </p:sp>
      <p:sp>
        <p:nvSpPr>
          <p:cNvPr id="10" name="Footer Placeholder 4"/>
          <p:cNvSpPr>
            <a:spLocks noGrp="1"/>
          </p:cNvSpPr>
          <p:nvPr>
            <p:ph type="ftr" sz="quarter" idx="13"/>
          </p:nvPr>
        </p:nvSpPr>
        <p:spPr>
          <a:xfrm>
            <a:off x="4214680" y="6356350"/>
            <a:ext cx="4060142" cy="365125"/>
          </a:xfrm>
          <a:prstGeom prst="rect">
            <a:avLst/>
          </a:prstGeom>
        </p:spPr>
        <p:txBody>
          <a:bodyPr vert="horz" lIns="91440" tIns="45720" rIns="91440" bIns="45720" rtlCol="0" anchor="ctr"/>
          <a:lstStyle>
            <a:lvl1pPr algn="r">
              <a:defRPr sz="900">
                <a:solidFill>
                  <a:schemeClr val="bg2"/>
                </a:solidFill>
                <a:latin typeface="Helvetica Neue LT Std 45 Light"/>
              </a:defRPr>
            </a:lvl1pPr>
          </a:lstStyle>
          <a:p>
            <a:r>
              <a:rPr lang="en-US"/>
              <a:t>©2018 Howard Hughes Medical Institute</a:t>
            </a:r>
            <a:endParaRPr lang="en-US" dirty="0"/>
          </a:p>
        </p:txBody>
      </p:sp>
    </p:spTree>
    <p:extLst>
      <p:ext uri="{BB962C8B-B14F-4D97-AF65-F5344CB8AC3E}">
        <p14:creationId xmlns:p14="http://schemas.microsoft.com/office/powerpoint/2010/main" val="1768749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a:xfrm>
            <a:off x="8274822" y="6356350"/>
            <a:ext cx="411977" cy="365125"/>
          </a:xfrm>
          <a:prstGeom prst="rect">
            <a:avLst/>
          </a:prstGeom>
        </p:spPr>
        <p:txBody>
          <a:bodyPr/>
          <a:lstStyle/>
          <a:p>
            <a:fld id="{ABE6452A-DDCA-2648-BFAF-A7AE1A0811F9}" type="slidenum">
              <a:rPr lang="en-US" smtClean="0"/>
              <a:t>‹#›</a:t>
            </a:fld>
            <a:endParaRPr lang="en-US"/>
          </a:p>
        </p:txBody>
      </p:sp>
      <p:sp>
        <p:nvSpPr>
          <p:cNvPr id="6" name="Footer Placeholder 4"/>
          <p:cNvSpPr>
            <a:spLocks noGrp="1"/>
          </p:cNvSpPr>
          <p:nvPr>
            <p:ph type="ftr" sz="quarter" idx="3"/>
          </p:nvPr>
        </p:nvSpPr>
        <p:spPr>
          <a:xfrm>
            <a:off x="4214680" y="6356350"/>
            <a:ext cx="4060142" cy="365125"/>
          </a:xfrm>
          <a:prstGeom prst="rect">
            <a:avLst/>
          </a:prstGeom>
        </p:spPr>
        <p:txBody>
          <a:bodyPr vert="horz" lIns="91440" tIns="45720" rIns="91440" bIns="45720" rtlCol="0" anchor="ctr"/>
          <a:lstStyle>
            <a:lvl1pPr algn="r">
              <a:defRPr sz="900">
                <a:solidFill>
                  <a:schemeClr val="bg2"/>
                </a:solidFill>
                <a:latin typeface="Helvetica Neue LT Std 45 Light"/>
              </a:defRPr>
            </a:lvl1pPr>
          </a:lstStyle>
          <a:p>
            <a:r>
              <a:rPr lang="en-US"/>
              <a:t>©2018 Howard Hughes Medical Institute</a:t>
            </a:r>
            <a:endParaRPr lang="en-US" dirty="0"/>
          </a:p>
        </p:txBody>
      </p:sp>
    </p:spTree>
    <p:extLst>
      <p:ext uri="{BB962C8B-B14F-4D97-AF65-F5344CB8AC3E}">
        <p14:creationId xmlns:p14="http://schemas.microsoft.com/office/powerpoint/2010/main" val="3882399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2993"/>
            <a:ext cx="8229600" cy="90933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158276"/>
            <a:ext cx="8229600" cy="28754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27379673"/>
      </p:ext>
    </p:extLst>
  </p:cSld>
  <p:clrMap bg1="lt1" tx1="dk1" bg2="lt2" tx2="dk2" accent1="accent1" accent2="accent2" accent3="accent3" accent4="accent4" accent5="accent5" accent6="accent6" hlink="hlink" folHlink="folHlink"/>
  <p:sldLayoutIdLst>
    <p:sldLayoutId id="2147483677" r:id="rId1"/>
    <p:sldLayoutId id="2147483674" r:id="rId2"/>
    <p:sldLayoutId id="2147483675" r:id="rId3"/>
    <p:sldLayoutId id="2147483676" r:id="rId4"/>
    <p:sldLayoutId id="2147483660" r:id="rId5"/>
    <p:sldLayoutId id="2147483652" r:id="rId6"/>
    <p:sldLayoutId id="2147483686" r:id="rId7"/>
    <p:sldLayoutId id="2147483653" r:id="rId8"/>
    <p:sldLayoutId id="2147483654" r:id="rId9"/>
    <p:sldLayoutId id="2147483655" r:id="rId10"/>
    <p:sldLayoutId id="2147483680" r:id="rId11"/>
    <p:sldLayoutId id="2147483679" r:id="rId12"/>
    <p:sldLayoutId id="2147483678" r:id="rId13"/>
    <p:sldLayoutId id="2147483682" r:id="rId14"/>
    <p:sldLayoutId id="2147483685" r:id="rId15"/>
    <p:sldLayoutId id="2147483684" r:id="rId16"/>
    <p:sldLayoutId id="2147483681" r:id="rId17"/>
    <p:sldLayoutId id="2147483657" r:id="rId18"/>
    <p:sldLayoutId id="2147483688" r:id="rId19"/>
  </p:sldLayoutIdLst>
  <p:hf hdr="0" dt="0"/>
  <p:txStyles>
    <p:titleStyle>
      <a:lvl1pPr algn="l" defTabSz="457200" rtl="0" eaLnBrk="1" latinLnBrk="0" hangingPunct="1">
        <a:spcBef>
          <a:spcPct val="0"/>
        </a:spcBef>
        <a:buNone/>
        <a:defRPr sz="3800" kern="1200">
          <a:solidFill>
            <a:schemeClr val="tx1"/>
          </a:solidFill>
          <a:latin typeface="Helvetica Neue LT Std 45 Light"/>
          <a:ea typeface="+mj-ea"/>
          <a:cs typeface="+mj-cs"/>
        </a:defRPr>
      </a:lvl1pPr>
    </p:titleStyle>
    <p:bodyStyle>
      <a:lvl1pPr marL="342900" indent="-342900" algn="l" defTabSz="457200" rtl="0" eaLnBrk="1" latinLnBrk="0" hangingPunct="1">
        <a:spcBef>
          <a:spcPct val="20000"/>
        </a:spcBef>
        <a:buFont typeface="Lucida Grande"/>
        <a:buChar char="-"/>
        <a:defRPr sz="2500" kern="1200">
          <a:solidFill>
            <a:schemeClr val="tx1"/>
          </a:solidFill>
          <a:latin typeface="Helvetica Neue LT Std 45 Light"/>
          <a:ea typeface="+mn-ea"/>
          <a:cs typeface="+mn-cs"/>
        </a:defRPr>
      </a:lvl1pPr>
      <a:lvl2pPr marL="742950" indent="-285750" algn="l" defTabSz="457200" rtl="0" eaLnBrk="1" latinLnBrk="0" hangingPunct="1">
        <a:spcBef>
          <a:spcPct val="20000"/>
        </a:spcBef>
        <a:buFont typeface="Lucida Grande"/>
        <a:buChar char="-"/>
        <a:defRPr sz="2500" kern="1200">
          <a:solidFill>
            <a:schemeClr val="tx1"/>
          </a:solidFill>
          <a:latin typeface="Helvetica Neue LT Std 45 Light"/>
          <a:ea typeface="+mn-ea"/>
          <a:cs typeface="+mn-cs"/>
        </a:defRPr>
      </a:lvl2pPr>
      <a:lvl3pPr marL="1143000" indent="-228600" algn="l" defTabSz="457200" rtl="0" eaLnBrk="1" latinLnBrk="0" hangingPunct="1">
        <a:spcBef>
          <a:spcPct val="20000"/>
        </a:spcBef>
        <a:buFont typeface="Lucida Grande"/>
        <a:buChar char="-"/>
        <a:defRPr sz="2000" kern="1200">
          <a:solidFill>
            <a:schemeClr val="tx1"/>
          </a:solidFill>
          <a:latin typeface="Helvetica Neue LT Std 45 Light"/>
          <a:ea typeface="+mn-ea"/>
          <a:cs typeface="+mn-cs"/>
        </a:defRPr>
      </a:lvl3pPr>
      <a:lvl4pPr marL="1600200" indent="-228600" algn="l" defTabSz="457200" rtl="0" eaLnBrk="1" latinLnBrk="0" hangingPunct="1">
        <a:spcBef>
          <a:spcPct val="20000"/>
        </a:spcBef>
        <a:buFont typeface="Lucida Grande"/>
        <a:buChar char="-"/>
        <a:defRPr sz="1900" kern="1200">
          <a:solidFill>
            <a:schemeClr val="tx1"/>
          </a:solidFill>
          <a:latin typeface="Helvetica Neue LT Std 45 Light"/>
          <a:ea typeface="+mn-ea"/>
          <a:cs typeface="+mn-cs"/>
        </a:defRPr>
      </a:lvl4pPr>
      <a:lvl5pPr marL="2057400" indent="-228600" algn="l" defTabSz="457200" rtl="0" eaLnBrk="1" latinLnBrk="0" hangingPunct="1">
        <a:spcBef>
          <a:spcPct val="20000"/>
        </a:spcBef>
        <a:buFont typeface="Lucida Grande"/>
        <a:buChar char="-"/>
        <a:defRPr sz="2000" kern="1200">
          <a:solidFill>
            <a:schemeClr val="tx1"/>
          </a:solidFill>
          <a:latin typeface="Helvetica Neue LT Std 45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39747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863078" y="6220731"/>
            <a:ext cx="2895600" cy="365125"/>
          </a:xfrm>
          <a:prstGeom prst="rect">
            <a:avLst/>
          </a:prstGeom>
        </p:spPr>
        <p:txBody>
          <a:bodyPr vert="horz" lIns="91440" tIns="45720" rIns="91440" bIns="45720" rtlCol="0" anchor="ctr"/>
          <a:lstStyle>
            <a:lvl1pPr algn="l">
              <a:defRPr sz="1100">
                <a:solidFill>
                  <a:schemeClr val="tx1">
                    <a:tint val="75000"/>
                  </a:schemeClr>
                </a:solidFill>
                <a:latin typeface="Helvetica Neue LT Std 45 Light"/>
              </a:defRPr>
            </a:lvl1pPr>
          </a:lstStyle>
          <a:p>
            <a:r>
              <a:rPr lang="en-US"/>
              <a:t>©2018 Howard Hughes Medical Institute</a:t>
            </a:r>
            <a:endParaRPr lang="en-US" dirty="0"/>
          </a:p>
        </p:txBody>
      </p:sp>
      <p:sp>
        <p:nvSpPr>
          <p:cNvPr id="6" name="Slide Number Placeholder 5"/>
          <p:cNvSpPr>
            <a:spLocks noGrp="1"/>
          </p:cNvSpPr>
          <p:nvPr>
            <p:ph type="sldNum" sz="quarter" idx="4"/>
          </p:nvPr>
        </p:nvSpPr>
        <p:spPr>
          <a:xfrm>
            <a:off x="457200" y="6220731"/>
            <a:ext cx="405878" cy="365125"/>
          </a:xfrm>
          <a:prstGeom prst="rect">
            <a:avLst/>
          </a:prstGeom>
        </p:spPr>
        <p:txBody>
          <a:bodyPr vert="horz" lIns="91440" tIns="45720" rIns="91440" bIns="45720" rtlCol="0" anchor="ctr"/>
          <a:lstStyle>
            <a:lvl1pPr algn="l">
              <a:defRPr sz="1100">
                <a:solidFill>
                  <a:schemeClr val="tx1">
                    <a:tint val="75000"/>
                  </a:schemeClr>
                </a:solidFill>
                <a:latin typeface="Helvetica Neue LT Std 45 Light"/>
              </a:defRPr>
            </a:lvl1pPr>
          </a:lstStyle>
          <a:p>
            <a:fld id="{15072FD9-B50C-F94D-A665-BAE36714B1BD}" type="slidenum">
              <a:rPr lang="en-US" smtClean="0"/>
              <a:pPr/>
              <a:t>‹#›</a:t>
            </a:fld>
            <a:endParaRPr lang="en-US" dirty="0"/>
          </a:p>
        </p:txBody>
      </p:sp>
      <p:pic>
        <p:nvPicPr>
          <p:cNvPr id="7" name="Picture 6" descr="HMMI_Stacked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751" y="5810897"/>
            <a:ext cx="1276197" cy="904268"/>
          </a:xfrm>
          <a:prstGeom prst="rect">
            <a:avLst/>
          </a:prstGeom>
        </p:spPr>
      </p:pic>
    </p:spTree>
    <p:extLst>
      <p:ext uri="{BB962C8B-B14F-4D97-AF65-F5344CB8AC3E}">
        <p14:creationId xmlns:p14="http://schemas.microsoft.com/office/powerpoint/2010/main" val="3272479176"/>
      </p:ext>
    </p:extLst>
  </p:cSld>
  <p:clrMap bg1="lt1" tx1="dk1" bg2="lt2" tx2="dk2" accent1="accent1" accent2="accent2" accent3="accent3" accent4="accent4" accent5="accent5" accent6="accent6" hlink="hlink" folHlink="folHlink"/>
  <p:hf hdr="0" dt="0"/>
  <p:txStyles>
    <p:titleStyle>
      <a:lvl1pPr algn="l" defTabSz="457200" rtl="0" eaLnBrk="1" latinLnBrk="0" hangingPunct="1">
        <a:spcBef>
          <a:spcPct val="0"/>
        </a:spcBef>
        <a:buNone/>
        <a:defRPr sz="4400" b="0" kern="1200">
          <a:solidFill>
            <a:schemeClr val="accent1"/>
          </a:solidFill>
          <a:latin typeface="Helvetica Neue LT Std 45 Light"/>
          <a:ea typeface="+mj-ea"/>
          <a:cs typeface="+mj-cs"/>
        </a:defRPr>
      </a:lvl1pPr>
    </p:titleStyle>
    <p:bodyStyle>
      <a:lvl1pPr marL="342900" indent="-342900" algn="l" defTabSz="457200" rtl="0" eaLnBrk="1" latinLnBrk="0" hangingPunct="1">
        <a:spcBef>
          <a:spcPct val="20000"/>
        </a:spcBef>
        <a:buClr>
          <a:schemeClr val="tx1">
            <a:lumMod val="65000"/>
            <a:lumOff val="35000"/>
          </a:schemeClr>
        </a:buClr>
        <a:buFont typeface="Arial"/>
        <a:buChar char="•"/>
        <a:defRPr sz="2500" kern="1200">
          <a:solidFill>
            <a:schemeClr val="tx1"/>
          </a:solidFill>
          <a:latin typeface="Helvetica Neue LT Std 45 Light"/>
          <a:ea typeface="+mn-ea"/>
          <a:cs typeface="+mn-cs"/>
        </a:defRPr>
      </a:lvl1pPr>
      <a:lvl2pPr marL="742950" indent="-285750" algn="l" defTabSz="457200" rtl="0" eaLnBrk="1" latinLnBrk="0" hangingPunct="1">
        <a:spcBef>
          <a:spcPct val="20000"/>
        </a:spcBef>
        <a:buClr>
          <a:schemeClr val="tx1">
            <a:lumMod val="65000"/>
            <a:lumOff val="35000"/>
          </a:schemeClr>
        </a:buClr>
        <a:buFont typeface="Arial"/>
        <a:buChar char="•"/>
        <a:defRPr sz="2400" kern="1200">
          <a:solidFill>
            <a:schemeClr val="tx1"/>
          </a:solidFill>
          <a:latin typeface="Helvetica Neue LT Std 45 Light"/>
          <a:ea typeface="+mn-ea"/>
          <a:cs typeface="+mn-cs"/>
        </a:defRPr>
      </a:lvl2pPr>
      <a:lvl3pPr marL="1143000" indent="-228600" algn="l" defTabSz="457200" rtl="0" eaLnBrk="1" latinLnBrk="0" hangingPunct="1">
        <a:spcBef>
          <a:spcPct val="20000"/>
        </a:spcBef>
        <a:buClr>
          <a:schemeClr val="tx1">
            <a:lumMod val="65000"/>
            <a:lumOff val="35000"/>
          </a:schemeClr>
        </a:buClr>
        <a:buFont typeface="Arial"/>
        <a:buChar char="•"/>
        <a:defRPr sz="2000" kern="1200">
          <a:solidFill>
            <a:schemeClr val="tx1"/>
          </a:solidFill>
          <a:latin typeface="Helvetica Neue LT Std 45 Light"/>
          <a:ea typeface="+mn-ea"/>
          <a:cs typeface="+mn-cs"/>
        </a:defRPr>
      </a:lvl3pPr>
      <a:lvl4pPr marL="1600200" indent="-228600" algn="l" defTabSz="457200" rtl="0" eaLnBrk="1" latinLnBrk="0" hangingPunct="1">
        <a:spcBef>
          <a:spcPct val="20000"/>
        </a:spcBef>
        <a:buClr>
          <a:schemeClr val="tx1">
            <a:lumMod val="65000"/>
            <a:lumOff val="35000"/>
          </a:schemeClr>
        </a:buClr>
        <a:buFont typeface="Arial"/>
        <a:buChar char="•"/>
        <a:defRPr sz="2000" kern="1200">
          <a:solidFill>
            <a:schemeClr val="tx1"/>
          </a:solidFill>
          <a:latin typeface="Helvetica Neue LT Std 45 Light"/>
          <a:ea typeface="+mn-ea"/>
          <a:cs typeface="+mn-cs"/>
        </a:defRPr>
      </a:lvl4pPr>
      <a:lvl5pPr marL="2057400" indent="-228600" algn="l" defTabSz="457200" rtl="0" eaLnBrk="1" latinLnBrk="0" hangingPunct="1">
        <a:spcBef>
          <a:spcPct val="20000"/>
        </a:spcBef>
        <a:buClr>
          <a:schemeClr val="tx1">
            <a:lumMod val="65000"/>
            <a:lumOff val="35000"/>
          </a:schemeClr>
        </a:buClr>
        <a:buFont typeface="Arial"/>
        <a:buChar char="•"/>
        <a:defRPr sz="2000" kern="1200">
          <a:solidFill>
            <a:schemeClr val="tx1"/>
          </a:solidFill>
          <a:latin typeface="Helvetica Neue LT Std 45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224" y="569290"/>
            <a:ext cx="8671876" cy="1919910"/>
          </a:xfrm>
        </p:spPr>
        <p:txBody>
          <a:bodyPr>
            <a:normAutofit/>
          </a:bodyPr>
          <a:lstStyle/>
          <a:p>
            <a:pPr algn="ctr"/>
            <a:r>
              <a:rPr lang="en-US" b="1" dirty="0"/>
              <a:t>Post-publication evaluation through tags</a:t>
            </a:r>
          </a:p>
        </p:txBody>
      </p:sp>
      <p:sp>
        <p:nvSpPr>
          <p:cNvPr id="3" name="Subtitle 2"/>
          <p:cNvSpPr>
            <a:spLocks noGrp="1"/>
          </p:cNvSpPr>
          <p:nvPr>
            <p:ph type="subTitle" idx="1"/>
          </p:nvPr>
        </p:nvSpPr>
        <p:spPr/>
        <p:txBody>
          <a:bodyPr>
            <a:normAutofit fontScale="92500" lnSpcReduction="10000"/>
          </a:bodyPr>
          <a:lstStyle/>
          <a:p>
            <a:r>
              <a:rPr lang="en-US" sz="1800" dirty="0"/>
              <a:t>Bodo Stern</a:t>
            </a:r>
          </a:p>
          <a:p>
            <a:r>
              <a:rPr lang="en-US" dirty="0"/>
              <a:t>Chief Development and Strategy Officer</a:t>
            </a:r>
          </a:p>
          <a:p>
            <a:r>
              <a:rPr lang="en-US" dirty="0"/>
              <a:t>HHMI</a:t>
            </a:r>
          </a:p>
          <a:p>
            <a:r>
              <a:rPr lang="en-US" dirty="0"/>
              <a:t>February 8, 2018</a:t>
            </a:r>
          </a:p>
        </p:txBody>
      </p:sp>
    </p:spTree>
    <p:extLst>
      <p:ext uri="{BB962C8B-B14F-4D97-AF65-F5344CB8AC3E}">
        <p14:creationId xmlns:p14="http://schemas.microsoft.com/office/powerpoint/2010/main" val="1206043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6452A-DDCA-2648-BFAF-A7AE1A0811F9}" type="slidenum">
              <a:rPr lang="en-US" smtClean="0"/>
              <a:t>2</a:t>
            </a:fld>
            <a:endParaRPr lang="en-US"/>
          </a:p>
        </p:txBody>
      </p:sp>
      <p:sp>
        <p:nvSpPr>
          <p:cNvPr id="5" name="Footer Placeholder 4"/>
          <p:cNvSpPr>
            <a:spLocks noGrp="1"/>
          </p:cNvSpPr>
          <p:nvPr>
            <p:ph type="ftr" sz="quarter" idx="3"/>
          </p:nvPr>
        </p:nvSpPr>
        <p:spPr/>
        <p:txBody>
          <a:bodyPr/>
          <a:lstStyle/>
          <a:p>
            <a:r>
              <a:rPr lang="en-US" dirty="0"/>
              <a:t>©2018 Howard Hughes Medical Institute</a:t>
            </a:r>
          </a:p>
        </p:txBody>
      </p:sp>
      <p:sp>
        <p:nvSpPr>
          <p:cNvPr id="28" name="TextBox 27"/>
          <p:cNvSpPr txBox="1"/>
          <p:nvPr/>
        </p:nvSpPr>
        <p:spPr>
          <a:xfrm>
            <a:off x="600263" y="225316"/>
            <a:ext cx="8005864" cy="1022516"/>
          </a:xfrm>
          <a:prstGeom prst="rect">
            <a:avLst/>
          </a:prstGeom>
          <a:noFill/>
        </p:spPr>
        <p:txBody>
          <a:bodyPr wrap="square" rtlCol="0">
            <a:noAutofit/>
          </a:bodyPr>
          <a:lstStyle/>
          <a:p>
            <a:pPr algn="ctr"/>
            <a:r>
              <a:rPr lang="en-US" sz="3200" b="1" dirty="0">
                <a:solidFill>
                  <a:srgbClr val="058D96"/>
                </a:solidFill>
                <a:latin typeface="Helvetica Neue" charset="0"/>
                <a:ea typeface="Helvetica Neue" charset="0"/>
                <a:cs typeface="Helvetica Neue" charset="0"/>
              </a:rPr>
              <a:t>The problem: We need better indicators of scientific quality and impact</a:t>
            </a:r>
          </a:p>
        </p:txBody>
      </p:sp>
      <p:sp>
        <p:nvSpPr>
          <p:cNvPr id="16" name="TextBox 15"/>
          <p:cNvSpPr txBox="1"/>
          <p:nvPr/>
        </p:nvSpPr>
        <p:spPr>
          <a:xfrm rot="2025642">
            <a:off x="7201868" y="3736161"/>
            <a:ext cx="1569149" cy="830997"/>
          </a:xfrm>
          <a:prstGeom prst="rect">
            <a:avLst/>
          </a:prstGeom>
          <a:noFill/>
        </p:spPr>
        <p:txBody>
          <a:bodyPr wrap="none" rtlCol="0">
            <a:spAutoFit/>
          </a:bodyPr>
          <a:lstStyle/>
          <a:p>
            <a:pPr algn="ctr"/>
            <a:r>
              <a:rPr lang="en-US" sz="2400" b="1" dirty="0">
                <a:solidFill>
                  <a:schemeClr val="bg1"/>
                </a:solidFill>
                <a:latin typeface="Helvetica Neue" charset="0"/>
                <a:ea typeface="Helvetica Neue" charset="0"/>
                <a:cs typeface="Helvetica Neue" charset="0"/>
              </a:rPr>
              <a:t>Technical</a:t>
            </a:r>
          </a:p>
          <a:p>
            <a:pPr algn="ctr"/>
            <a:r>
              <a:rPr lang="en-US" sz="2400" b="1" dirty="0">
                <a:solidFill>
                  <a:schemeClr val="bg1"/>
                </a:solidFill>
                <a:latin typeface="Helvetica Neue" charset="0"/>
                <a:ea typeface="Helvetica Neue" charset="0"/>
                <a:cs typeface="Helvetica Neue" charset="0"/>
              </a:rPr>
              <a:t>Quality</a:t>
            </a:r>
          </a:p>
        </p:txBody>
      </p:sp>
      <p:sp>
        <p:nvSpPr>
          <p:cNvPr id="15" name="TextBox 14">
            <a:extLst>
              <a:ext uri="{FF2B5EF4-FFF2-40B4-BE49-F238E27FC236}">
                <a16:creationId xmlns:a16="http://schemas.microsoft.com/office/drawing/2014/main" id="{7ADD62B4-9A84-384D-849D-8ABAE4CF9A03}"/>
              </a:ext>
            </a:extLst>
          </p:cNvPr>
          <p:cNvSpPr txBox="1"/>
          <p:nvPr/>
        </p:nvSpPr>
        <p:spPr>
          <a:xfrm>
            <a:off x="3313686" y="1695880"/>
            <a:ext cx="5555929" cy="1938992"/>
          </a:xfrm>
          <a:prstGeom prst="rect">
            <a:avLst/>
          </a:prstGeom>
          <a:noFill/>
        </p:spPr>
        <p:txBody>
          <a:bodyPr wrap="square" rtlCol="0">
            <a:spAutoFit/>
          </a:bodyPr>
          <a:lstStyle/>
          <a:p>
            <a:r>
              <a:rPr lang="en-US" sz="2400" b="1" dirty="0">
                <a:latin typeface="Helvetica Neue" charset="0"/>
                <a:ea typeface="Helvetica Neue" charset="0"/>
                <a:cs typeface="Helvetica Neue" charset="0"/>
              </a:rPr>
              <a:t>Journal-based indicators dominate today. They are simply not good enough because they evaluate scientists based on </a:t>
            </a:r>
            <a:r>
              <a:rPr lang="en-US" sz="2400" b="1" i="1" dirty="0">
                <a:latin typeface="Helvetica Neue" charset="0"/>
                <a:ea typeface="Helvetica Neue" charset="0"/>
                <a:cs typeface="Helvetica Neue" charset="0"/>
              </a:rPr>
              <a:t>where</a:t>
            </a:r>
            <a:r>
              <a:rPr lang="en-US" sz="2400" b="1" dirty="0">
                <a:latin typeface="Helvetica Neue" charset="0"/>
                <a:ea typeface="Helvetica Neue" charset="0"/>
                <a:cs typeface="Helvetica Neue" charset="0"/>
              </a:rPr>
              <a:t> they publish, not </a:t>
            </a:r>
            <a:r>
              <a:rPr lang="en-US" sz="2400" b="1" i="1" dirty="0">
                <a:latin typeface="Helvetica Neue" charset="0"/>
                <a:ea typeface="Helvetica Neue" charset="0"/>
                <a:cs typeface="Helvetica Neue" charset="0"/>
              </a:rPr>
              <a:t>what</a:t>
            </a:r>
            <a:r>
              <a:rPr lang="en-US" sz="2400" b="1" dirty="0">
                <a:latin typeface="Helvetica Neue" charset="0"/>
                <a:ea typeface="Helvetica Neue" charset="0"/>
                <a:cs typeface="Helvetica Neue" charset="0"/>
              </a:rPr>
              <a:t> they publish.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069" y="1510034"/>
            <a:ext cx="2686595" cy="2686595"/>
          </a:xfrm>
          <a:prstGeom prst="rect">
            <a:avLst/>
          </a:prstGeom>
        </p:spPr>
      </p:pic>
      <p:sp>
        <p:nvSpPr>
          <p:cNvPr id="2" name="Rectangle 1"/>
          <p:cNvSpPr/>
          <p:nvPr/>
        </p:nvSpPr>
        <p:spPr>
          <a:xfrm>
            <a:off x="3313685" y="4569352"/>
            <a:ext cx="5555929" cy="1569660"/>
          </a:xfrm>
          <a:prstGeom prst="rect">
            <a:avLst/>
          </a:prstGeom>
        </p:spPr>
        <p:txBody>
          <a:bodyPr wrap="square">
            <a:spAutoFit/>
          </a:bodyPr>
          <a:lstStyle/>
          <a:p>
            <a:r>
              <a:rPr lang="en-US" sz="2400" b="1" dirty="0">
                <a:latin typeface="Helvetica Neue" charset="0"/>
                <a:ea typeface="Helvetica Neue" charset="0"/>
                <a:cs typeface="Helvetica Neue" charset="0"/>
              </a:rPr>
              <a:t>We need article-specific indicators that better reflect individual contributions. We refer to these indicators as ‘tags’ or ‘badges’.</a:t>
            </a: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8532" b="3900"/>
          <a:stretch/>
        </p:blipFill>
        <p:spPr>
          <a:xfrm rot="361419">
            <a:off x="-118826" y="4424226"/>
            <a:ext cx="3318994" cy="2021429"/>
          </a:xfrm>
          <a:prstGeom prst="rect">
            <a:avLst/>
          </a:prstGeom>
        </p:spPr>
      </p:pic>
    </p:spTree>
    <p:extLst>
      <p:ext uri="{BB962C8B-B14F-4D97-AF65-F5344CB8AC3E}">
        <p14:creationId xmlns:p14="http://schemas.microsoft.com/office/powerpoint/2010/main" val="181695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6452A-DDCA-2648-BFAF-A7AE1A0811F9}" type="slidenum">
              <a:rPr lang="en-US" smtClean="0"/>
              <a:t>3</a:t>
            </a:fld>
            <a:endParaRPr lang="en-US"/>
          </a:p>
        </p:txBody>
      </p:sp>
      <p:sp>
        <p:nvSpPr>
          <p:cNvPr id="5" name="Footer Placeholder 4"/>
          <p:cNvSpPr>
            <a:spLocks noGrp="1"/>
          </p:cNvSpPr>
          <p:nvPr>
            <p:ph type="ftr" sz="quarter" idx="3"/>
          </p:nvPr>
        </p:nvSpPr>
        <p:spPr/>
        <p:txBody>
          <a:bodyPr/>
          <a:lstStyle/>
          <a:p>
            <a:r>
              <a:rPr lang="en-US" dirty="0"/>
              <a:t>©2018 Howard Hughes Medical Institute</a:t>
            </a:r>
          </a:p>
        </p:txBody>
      </p:sp>
      <p:sp>
        <p:nvSpPr>
          <p:cNvPr id="28" name="TextBox 27"/>
          <p:cNvSpPr txBox="1"/>
          <p:nvPr/>
        </p:nvSpPr>
        <p:spPr>
          <a:xfrm>
            <a:off x="600263" y="225316"/>
            <a:ext cx="8005864" cy="1022516"/>
          </a:xfrm>
          <a:prstGeom prst="rect">
            <a:avLst/>
          </a:prstGeom>
          <a:noFill/>
        </p:spPr>
        <p:txBody>
          <a:bodyPr wrap="square" rtlCol="0">
            <a:noAutofit/>
          </a:bodyPr>
          <a:lstStyle/>
          <a:p>
            <a:pPr algn="ctr"/>
            <a:r>
              <a:rPr lang="en-US" sz="3200" b="1" dirty="0">
                <a:solidFill>
                  <a:srgbClr val="058D96"/>
                </a:solidFill>
                <a:latin typeface="Helvetica Neue" charset="0"/>
                <a:ea typeface="Helvetica Neue" charset="0"/>
                <a:cs typeface="Helvetica Neue" charset="0"/>
              </a:rPr>
              <a:t>Why do we need quality indicators?</a:t>
            </a:r>
          </a:p>
        </p:txBody>
      </p:sp>
      <p:sp>
        <p:nvSpPr>
          <p:cNvPr id="2" name="TextBox 1"/>
          <p:cNvSpPr txBox="1"/>
          <p:nvPr/>
        </p:nvSpPr>
        <p:spPr>
          <a:xfrm>
            <a:off x="2819701" y="2715453"/>
            <a:ext cx="5661109" cy="1569660"/>
          </a:xfrm>
          <a:prstGeom prst="rect">
            <a:avLst/>
          </a:prstGeom>
          <a:noFill/>
        </p:spPr>
        <p:txBody>
          <a:bodyPr wrap="square" rtlCol="0">
            <a:spAutoFit/>
          </a:bodyPr>
          <a:lstStyle/>
          <a:p>
            <a:r>
              <a:rPr lang="en-US" sz="2400" b="1" dirty="0">
                <a:latin typeface="Helvetica Neue" charset="0"/>
                <a:ea typeface="Helvetica Neue" charset="0"/>
                <a:cs typeface="Helvetica Neue" charset="0"/>
              </a:rPr>
              <a:t>Select scholarly papers: </a:t>
            </a:r>
          </a:p>
          <a:p>
            <a:r>
              <a:rPr lang="en-US" sz="2400" dirty="0">
                <a:latin typeface="Helvetica Neue" charset="0"/>
                <a:ea typeface="Helvetica Neue" charset="0"/>
                <a:cs typeface="Helvetica Neue" charset="0"/>
              </a:rPr>
              <a:t>Indicators assist scientists in selecting relevant papers outside their field of expertise.</a:t>
            </a:r>
          </a:p>
        </p:txBody>
      </p:sp>
      <p:sp>
        <p:nvSpPr>
          <p:cNvPr id="12" name="Rectangle 11"/>
          <p:cNvSpPr/>
          <p:nvPr/>
        </p:nvSpPr>
        <p:spPr>
          <a:xfrm>
            <a:off x="2819701" y="4535901"/>
            <a:ext cx="5935010" cy="1569660"/>
          </a:xfrm>
          <a:prstGeom prst="rect">
            <a:avLst/>
          </a:prstGeom>
        </p:spPr>
        <p:txBody>
          <a:bodyPr wrap="square">
            <a:spAutoFit/>
          </a:bodyPr>
          <a:lstStyle/>
          <a:p>
            <a:r>
              <a:rPr lang="en-US" sz="2400" b="1" dirty="0">
                <a:latin typeface="Helvetica Neue" charset="0"/>
                <a:ea typeface="Helvetica Neue" charset="0"/>
                <a:cs typeface="Helvetica Neue" charset="0"/>
              </a:rPr>
              <a:t>Evaluate scholarly applications:</a:t>
            </a:r>
          </a:p>
          <a:p>
            <a:r>
              <a:rPr lang="en-US" sz="2400" dirty="0">
                <a:latin typeface="Helvetica Neue" charset="0"/>
                <a:ea typeface="Helvetica Neue" charset="0"/>
                <a:cs typeface="Helvetica Neue" charset="0"/>
              </a:rPr>
              <a:t>Indicators assist scientists during the triage stage for funding or hiring decisions.</a:t>
            </a:r>
          </a:p>
        </p:txBody>
      </p:sp>
      <p:pic>
        <p:nvPicPr>
          <p:cNvPr id="9" name="Picture 8">
            <a:extLst>
              <a:ext uri="{FF2B5EF4-FFF2-40B4-BE49-F238E27FC236}">
                <a16:creationId xmlns:a16="http://schemas.microsoft.com/office/drawing/2014/main" id="{22040B52-F70F-7A4D-B4D6-F7EE8782E36D}"/>
              </a:ext>
            </a:extLst>
          </p:cNvPr>
          <p:cNvPicPr>
            <a:picLocks noChangeAspect="1"/>
          </p:cNvPicPr>
          <p:nvPr/>
        </p:nvPicPr>
        <p:blipFill>
          <a:blip r:embed="rId3"/>
          <a:stretch>
            <a:fillRect/>
          </a:stretch>
        </p:blipFill>
        <p:spPr>
          <a:xfrm>
            <a:off x="348987" y="2807430"/>
            <a:ext cx="2286000" cy="3429000"/>
          </a:xfrm>
          <a:prstGeom prst="rect">
            <a:avLst/>
          </a:prstGeom>
        </p:spPr>
      </p:pic>
      <p:sp>
        <p:nvSpPr>
          <p:cNvPr id="10" name="TextBox 9">
            <a:extLst>
              <a:ext uri="{FF2B5EF4-FFF2-40B4-BE49-F238E27FC236}">
                <a16:creationId xmlns:a16="http://schemas.microsoft.com/office/drawing/2014/main" id="{B37EE6AF-6E5C-9D49-8A8D-940DA27E6F32}"/>
              </a:ext>
            </a:extLst>
          </p:cNvPr>
          <p:cNvSpPr txBox="1"/>
          <p:nvPr/>
        </p:nvSpPr>
        <p:spPr>
          <a:xfrm>
            <a:off x="348987" y="1347931"/>
            <a:ext cx="8671908" cy="1200329"/>
          </a:xfrm>
          <a:prstGeom prst="rect">
            <a:avLst/>
          </a:prstGeom>
          <a:noFill/>
        </p:spPr>
        <p:txBody>
          <a:bodyPr wrap="square" rtlCol="0">
            <a:spAutoFit/>
          </a:bodyPr>
          <a:lstStyle/>
          <a:p>
            <a:r>
              <a:rPr lang="en-US" sz="2400" b="1" dirty="0">
                <a:latin typeface="Helvetica Neue" charset="0"/>
                <a:ea typeface="Helvetica Neue" charset="0"/>
                <a:cs typeface="Helvetica Neue" charset="0"/>
              </a:rPr>
              <a:t>Experts may not need indicators of quality and impact to evaluate articles or scientists in their own field. But we all rely on them to:</a:t>
            </a:r>
            <a:endParaRPr lang="en-US" sz="2400" dirty="0">
              <a:latin typeface="Helvetica Neue" charset="0"/>
              <a:ea typeface="Helvetica Neue" charset="0"/>
              <a:cs typeface="Helvetica Neue" charset="0"/>
            </a:endParaRPr>
          </a:p>
        </p:txBody>
      </p:sp>
    </p:spTree>
    <p:extLst>
      <p:ext uri="{BB962C8B-B14F-4D97-AF65-F5344CB8AC3E}">
        <p14:creationId xmlns:p14="http://schemas.microsoft.com/office/powerpoint/2010/main" val="477514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6452A-DDCA-2648-BFAF-A7AE1A0811F9}" type="slidenum">
              <a:rPr lang="en-US" smtClean="0"/>
              <a:t>4</a:t>
            </a:fld>
            <a:endParaRPr lang="en-US"/>
          </a:p>
        </p:txBody>
      </p:sp>
      <p:sp>
        <p:nvSpPr>
          <p:cNvPr id="5" name="Footer Placeholder 4"/>
          <p:cNvSpPr>
            <a:spLocks noGrp="1"/>
          </p:cNvSpPr>
          <p:nvPr>
            <p:ph type="ftr" sz="quarter" idx="3"/>
          </p:nvPr>
        </p:nvSpPr>
        <p:spPr/>
        <p:txBody>
          <a:bodyPr/>
          <a:lstStyle/>
          <a:p>
            <a:r>
              <a:rPr lang="en-US" dirty="0"/>
              <a:t>©2018 Howard Hughes Medical Institute</a:t>
            </a:r>
          </a:p>
        </p:txBody>
      </p:sp>
      <p:sp>
        <p:nvSpPr>
          <p:cNvPr id="28" name="TextBox 27"/>
          <p:cNvSpPr txBox="1"/>
          <p:nvPr/>
        </p:nvSpPr>
        <p:spPr>
          <a:xfrm>
            <a:off x="92420" y="148866"/>
            <a:ext cx="9051580" cy="1194908"/>
          </a:xfrm>
          <a:prstGeom prst="rect">
            <a:avLst/>
          </a:prstGeom>
          <a:noFill/>
        </p:spPr>
        <p:txBody>
          <a:bodyPr wrap="square" rtlCol="0">
            <a:noAutofit/>
          </a:bodyPr>
          <a:lstStyle/>
          <a:p>
            <a:pPr algn="ctr"/>
            <a:r>
              <a:rPr lang="en-US" sz="3200" b="1" dirty="0">
                <a:solidFill>
                  <a:srgbClr val="058D96"/>
                </a:solidFill>
                <a:latin typeface="Helvetica Neue" charset="0"/>
                <a:ea typeface="Helvetica Neue" charset="0"/>
                <a:cs typeface="Helvetica Neue" charset="0"/>
              </a:rPr>
              <a:t>post-publication tags </a:t>
            </a:r>
          </a:p>
        </p:txBody>
      </p:sp>
      <p:sp>
        <p:nvSpPr>
          <p:cNvPr id="2" name="TextBox 1"/>
          <p:cNvSpPr txBox="1"/>
          <p:nvPr/>
        </p:nvSpPr>
        <p:spPr>
          <a:xfrm>
            <a:off x="541703" y="1370370"/>
            <a:ext cx="5184540" cy="1569660"/>
          </a:xfrm>
          <a:prstGeom prst="rect">
            <a:avLst/>
          </a:prstGeom>
          <a:noFill/>
        </p:spPr>
        <p:txBody>
          <a:bodyPr wrap="square" rtlCol="0">
            <a:spAutoFit/>
          </a:bodyPr>
          <a:lstStyle/>
          <a:p>
            <a:r>
              <a:rPr lang="en-US" sz="2400" b="1" dirty="0">
                <a:latin typeface="Helvetica Neue" charset="0"/>
                <a:ea typeface="Helvetica Neue" charset="0"/>
                <a:cs typeface="Helvetica Neue" charset="0"/>
              </a:rPr>
              <a:t>Tags </a:t>
            </a:r>
            <a:r>
              <a:rPr lang="en-US" sz="2400" dirty="0">
                <a:latin typeface="Helvetica Neue" charset="0"/>
                <a:ea typeface="Helvetica Neue" charset="0"/>
                <a:cs typeface="Helvetica Neue" charset="0"/>
              </a:rPr>
              <a:t>are shorthand measures (‘proxies’) for a particular quality feature of published articles.</a:t>
            </a:r>
          </a:p>
          <a:p>
            <a:r>
              <a:rPr lang="en-US" sz="2400" dirty="0">
                <a:latin typeface="Helvetica Neue" charset="0"/>
                <a:ea typeface="Helvetica Neue" charset="0"/>
                <a:cs typeface="Helvetica Neue" charset="0"/>
              </a:rPr>
              <a:t> </a:t>
            </a:r>
          </a:p>
        </p:txBody>
      </p:sp>
      <p:sp>
        <p:nvSpPr>
          <p:cNvPr id="12" name="Rectangle 11"/>
          <p:cNvSpPr/>
          <p:nvPr/>
        </p:nvSpPr>
        <p:spPr>
          <a:xfrm>
            <a:off x="621750" y="2957980"/>
            <a:ext cx="8522250" cy="1569660"/>
          </a:xfrm>
          <a:prstGeom prst="rect">
            <a:avLst/>
          </a:prstGeom>
        </p:spPr>
        <p:txBody>
          <a:bodyPr wrap="square">
            <a:spAutoFit/>
          </a:bodyPr>
          <a:lstStyle/>
          <a:p>
            <a:r>
              <a:rPr lang="en-US" sz="2400" b="1" dirty="0">
                <a:latin typeface="Helvetica Neue" charset="0"/>
                <a:ea typeface="Helvetica Neue" charset="0"/>
                <a:cs typeface="Helvetica Neue" charset="0"/>
              </a:rPr>
              <a:t>Critical features of tags</a:t>
            </a:r>
          </a:p>
          <a:p>
            <a:pPr marL="342900" indent="-342900">
              <a:buFont typeface="Arial" charset="0"/>
              <a:buChar char="•"/>
            </a:pPr>
            <a:r>
              <a:rPr lang="en-US" sz="2400" dirty="0">
                <a:latin typeface="Helvetica Neue" charset="0"/>
                <a:ea typeface="Helvetica Neue" charset="0"/>
                <a:cs typeface="Helvetica Neue" charset="0"/>
              </a:rPr>
              <a:t>attached to article or easily discoverable</a:t>
            </a:r>
          </a:p>
          <a:p>
            <a:pPr marL="342900" indent="-342900">
              <a:buFont typeface="Arial" charset="0"/>
              <a:buChar char="•"/>
            </a:pPr>
            <a:r>
              <a:rPr lang="en-US" sz="2400" dirty="0">
                <a:latin typeface="Helvetica Neue" charset="0"/>
                <a:ea typeface="Helvetica Neue" charset="0"/>
                <a:cs typeface="Helvetica Neue" charset="0"/>
              </a:rPr>
              <a:t>Easily generated, easily consumed</a:t>
            </a:r>
          </a:p>
          <a:p>
            <a:pPr marL="342900" indent="-342900">
              <a:buFont typeface="Arial" charset="0"/>
              <a:buChar char="•"/>
            </a:pPr>
            <a:r>
              <a:rPr lang="en-US" sz="2400" dirty="0">
                <a:latin typeface="Helvetica Neue" charset="0"/>
                <a:ea typeface="Helvetica Neue" charset="0"/>
                <a:cs typeface="Helvetica Neue" charset="0"/>
              </a:rPr>
              <a:t>can change over time</a:t>
            </a:r>
          </a:p>
        </p:txBody>
      </p:sp>
      <p:grpSp>
        <p:nvGrpSpPr>
          <p:cNvPr id="7" name="Group 6"/>
          <p:cNvGrpSpPr/>
          <p:nvPr/>
        </p:nvGrpSpPr>
        <p:grpSpPr>
          <a:xfrm>
            <a:off x="5573778" y="1244036"/>
            <a:ext cx="3318994" cy="2021429"/>
            <a:chOff x="5823145" y="866010"/>
            <a:chExt cx="3318994" cy="2021429"/>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8532" b="3900"/>
            <a:stretch/>
          </p:blipFill>
          <p:spPr>
            <a:xfrm rot="361419">
              <a:off x="5823145" y="866010"/>
              <a:ext cx="3318994" cy="2021429"/>
            </a:xfrm>
            <a:prstGeom prst="rect">
              <a:avLst/>
            </a:prstGeom>
          </p:spPr>
        </p:pic>
        <p:sp>
          <p:nvSpPr>
            <p:cNvPr id="13" name="TextBox 12"/>
            <p:cNvSpPr txBox="1"/>
            <p:nvPr/>
          </p:nvSpPr>
          <p:spPr>
            <a:xfrm rot="2025642">
              <a:off x="7352962" y="1938269"/>
              <a:ext cx="1502334" cy="461665"/>
            </a:xfrm>
            <a:prstGeom prst="rect">
              <a:avLst/>
            </a:prstGeom>
            <a:noFill/>
          </p:spPr>
          <p:txBody>
            <a:bodyPr wrap="none" rtlCol="0">
              <a:spAutoFit/>
            </a:bodyPr>
            <a:lstStyle/>
            <a:p>
              <a:r>
                <a:rPr lang="en-US" sz="2400" b="1" dirty="0">
                  <a:solidFill>
                    <a:schemeClr val="bg1"/>
                  </a:solidFill>
                  <a:latin typeface="Helvetica Neue" charset="0"/>
                  <a:ea typeface="Helvetica Neue" charset="0"/>
                  <a:cs typeface="Helvetica Neue" charset="0"/>
                </a:rPr>
                <a:t>Citations</a:t>
              </a:r>
            </a:p>
          </p:txBody>
        </p:sp>
      </p:grpSp>
      <p:grpSp>
        <p:nvGrpSpPr>
          <p:cNvPr id="6" name="Group 5"/>
          <p:cNvGrpSpPr/>
          <p:nvPr/>
        </p:nvGrpSpPr>
        <p:grpSpPr>
          <a:xfrm>
            <a:off x="5726243" y="4037522"/>
            <a:ext cx="3318994" cy="2021429"/>
            <a:chOff x="5744172" y="2952453"/>
            <a:chExt cx="3318994" cy="2021429"/>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8532" b="3900"/>
            <a:stretch/>
          </p:blipFill>
          <p:spPr>
            <a:xfrm rot="361419">
              <a:off x="5744172" y="2952453"/>
              <a:ext cx="3318994" cy="2021429"/>
            </a:xfrm>
            <a:prstGeom prst="rect">
              <a:avLst/>
            </a:prstGeom>
          </p:spPr>
        </p:pic>
        <p:sp>
          <p:nvSpPr>
            <p:cNvPr id="16" name="TextBox 15"/>
            <p:cNvSpPr txBox="1"/>
            <p:nvPr/>
          </p:nvSpPr>
          <p:spPr>
            <a:xfrm rot="2025642">
              <a:off x="7201868" y="3736161"/>
              <a:ext cx="1569149" cy="830997"/>
            </a:xfrm>
            <a:prstGeom prst="rect">
              <a:avLst/>
            </a:prstGeom>
            <a:noFill/>
          </p:spPr>
          <p:txBody>
            <a:bodyPr wrap="none" rtlCol="0">
              <a:spAutoFit/>
            </a:bodyPr>
            <a:lstStyle/>
            <a:p>
              <a:pPr algn="ctr"/>
              <a:r>
                <a:rPr lang="en-US" sz="2400" b="1" dirty="0">
                  <a:solidFill>
                    <a:schemeClr val="bg1"/>
                  </a:solidFill>
                  <a:latin typeface="Helvetica Neue" charset="0"/>
                  <a:ea typeface="Helvetica Neue" charset="0"/>
                  <a:cs typeface="Helvetica Neue" charset="0"/>
                </a:rPr>
                <a:t>Technical</a:t>
              </a:r>
            </a:p>
            <a:p>
              <a:pPr algn="ctr"/>
              <a:r>
                <a:rPr lang="en-US" sz="2400" b="1" dirty="0">
                  <a:solidFill>
                    <a:schemeClr val="bg1"/>
                  </a:solidFill>
                  <a:latin typeface="Helvetica Neue" charset="0"/>
                  <a:ea typeface="Helvetica Neue" charset="0"/>
                  <a:cs typeface="Helvetica Neue" charset="0"/>
                </a:rPr>
                <a:t>Quality</a:t>
              </a:r>
            </a:p>
          </p:txBody>
        </p:sp>
      </p:grpSp>
      <p:sp>
        <p:nvSpPr>
          <p:cNvPr id="8" name="Rectangle 7">
            <a:extLst>
              <a:ext uri="{FF2B5EF4-FFF2-40B4-BE49-F238E27FC236}">
                <a16:creationId xmlns:a16="http://schemas.microsoft.com/office/drawing/2014/main" id="{3EFEE27D-88BB-DD41-83FF-81CF37C9D4AD}"/>
              </a:ext>
            </a:extLst>
          </p:cNvPr>
          <p:cNvSpPr/>
          <p:nvPr/>
        </p:nvSpPr>
        <p:spPr>
          <a:xfrm>
            <a:off x="541703" y="4795998"/>
            <a:ext cx="4572000" cy="1569660"/>
          </a:xfrm>
          <a:prstGeom prst="rect">
            <a:avLst/>
          </a:prstGeom>
        </p:spPr>
        <p:txBody>
          <a:bodyPr>
            <a:spAutoFit/>
          </a:bodyPr>
          <a:lstStyle/>
          <a:p>
            <a:r>
              <a:rPr lang="en-US" sz="2400" b="1" dirty="0">
                <a:latin typeface="Helvetica Neue" charset="0"/>
                <a:ea typeface="Helvetica Neue" charset="0"/>
                <a:cs typeface="Helvetica Neue" charset="0"/>
              </a:rPr>
              <a:t>Example tags </a:t>
            </a:r>
          </a:p>
          <a:p>
            <a:pPr marL="342900" indent="-342900">
              <a:buFont typeface="Arial" charset="0"/>
              <a:buChar char="•"/>
            </a:pPr>
            <a:r>
              <a:rPr lang="en-US" sz="2400" dirty="0">
                <a:latin typeface="Helvetica Neue" charset="0"/>
                <a:ea typeface="Helvetica Neue" charset="0"/>
                <a:cs typeface="Helvetica Neue" charset="0"/>
              </a:rPr>
              <a:t>technical quality score</a:t>
            </a:r>
          </a:p>
          <a:p>
            <a:pPr marL="342900" indent="-342900">
              <a:buFont typeface="Arial" charset="0"/>
              <a:buChar char="•"/>
            </a:pPr>
            <a:r>
              <a:rPr lang="en-US" sz="2400" dirty="0">
                <a:latin typeface="Helvetica Neue" charset="0"/>
                <a:ea typeface="Helvetica Neue" charset="0"/>
                <a:cs typeface="Helvetica Neue" charset="0"/>
              </a:rPr>
              <a:t>Reproducibility score</a:t>
            </a:r>
          </a:p>
          <a:p>
            <a:pPr marL="342900" indent="-342900">
              <a:buFont typeface="Arial" charset="0"/>
              <a:buChar char="•"/>
            </a:pPr>
            <a:r>
              <a:rPr lang="en-US" sz="2400" dirty="0">
                <a:latin typeface="Helvetica Neue" charset="0"/>
                <a:ea typeface="Helvetica Neue" charset="0"/>
                <a:cs typeface="Helvetica Neue" charset="0"/>
              </a:rPr>
              <a:t>Citation score</a:t>
            </a:r>
          </a:p>
        </p:txBody>
      </p:sp>
    </p:spTree>
    <p:extLst>
      <p:ext uri="{BB962C8B-B14F-4D97-AF65-F5344CB8AC3E}">
        <p14:creationId xmlns:p14="http://schemas.microsoft.com/office/powerpoint/2010/main" val="1810553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6452A-DDCA-2648-BFAF-A7AE1A0811F9}" type="slidenum">
              <a:rPr lang="en-US" smtClean="0"/>
              <a:t>5</a:t>
            </a:fld>
            <a:endParaRPr lang="en-US"/>
          </a:p>
        </p:txBody>
      </p:sp>
      <p:sp>
        <p:nvSpPr>
          <p:cNvPr id="5" name="Footer Placeholder 4"/>
          <p:cNvSpPr>
            <a:spLocks noGrp="1"/>
          </p:cNvSpPr>
          <p:nvPr>
            <p:ph type="ftr" sz="quarter" idx="3"/>
          </p:nvPr>
        </p:nvSpPr>
        <p:spPr/>
        <p:txBody>
          <a:bodyPr/>
          <a:lstStyle/>
          <a:p>
            <a:r>
              <a:rPr lang="en-US" dirty="0"/>
              <a:t>©2018 Howard Hughes Medical Institute</a:t>
            </a:r>
          </a:p>
        </p:txBody>
      </p:sp>
      <p:sp>
        <p:nvSpPr>
          <p:cNvPr id="28" name="TextBox 27"/>
          <p:cNvSpPr txBox="1"/>
          <p:nvPr/>
        </p:nvSpPr>
        <p:spPr>
          <a:xfrm>
            <a:off x="92420" y="148866"/>
            <a:ext cx="9051580" cy="810504"/>
          </a:xfrm>
          <a:prstGeom prst="rect">
            <a:avLst/>
          </a:prstGeom>
          <a:noFill/>
        </p:spPr>
        <p:txBody>
          <a:bodyPr wrap="square" rtlCol="0">
            <a:noAutofit/>
          </a:bodyPr>
          <a:lstStyle/>
          <a:p>
            <a:pPr algn="ctr"/>
            <a:r>
              <a:rPr lang="en-US" sz="3200" b="1">
                <a:solidFill>
                  <a:srgbClr val="058D96"/>
                </a:solidFill>
                <a:latin typeface="Helvetica Neue" charset="0"/>
                <a:ea typeface="Helvetica Neue" charset="0"/>
                <a:cs typeface="Helvetica Neue" charset="0"/>
              </a:rPr>
              <a:t>Feedback</a:t>
            </a:r>
            <a:endParaRPr lang="en-US" sz="3200" b="1" dirty="0">
              <a:solidFill>
                <a:srgbClr val="058D96"/>
              </a:solidFill>
              <a:latin typeface="Helvetica Neue" charset="0"/>
              <a:ea typeface="Helvetica Neue" charset="0"/>
              <a:cs typeface="Helvetica Neue" charset="0"/>
            </a:endParaRPr>
          </a:p>
        </p:txBody>
      </p:sp>
      <p:sp>
        <p:nvSpPr>
          <p:cNvPr id="2" name="TextBox 1"/>
          <p:cNvSpPr txBox="1"/>
          <p:nvPr/>
        </p:nvSpPr>
        <p:spPr>
          <a:xfrm>
            <a:off x="344774" y="1585801"/>
            <a:ext cx="8342025" cy="4154984"/>
          </a:xfrm>
          <a:prstGeom prst="rect">
            <a:avLst/>
          </a:prstGeom>
          <a:noFill/>
        </p:spPr>
        <p:txBody>
          <a:bodyPr wrap="square" rtlCol="0">
            <a:spAutoFit/>
          </a:bodyPr>
          <a:lstStyle/>
          <a:p>
            <a:pPr marL="457200" indent="-457200">
              <a:buAutoNum type="arabicPeriod"/>
            </a:pPr>
            <a:r>
              <a:rPr lang="en-US" sz="2400" b="1" dirty="0">
                <a:latin typeface="Helvetica Neue" charset="0"/>
                <a:ea typeface="Helvetica Neue" charset="0"/>
                <a:cs typeface="Helvetica Neue" charset="0"/>
              </a:rPr>
              <a:t>Do you think tags would be a good and feasible alternative to journal-based indicators? Or can you think of better approaches that allow scientists to quickly </a:t>
            </a:r>
            <a:r>
              <a:rPr lang="en-US" sz="2400" b="1">
                <a:latin typeface="Helvetica Neue" charset="0"/>
                <a:ea typeface="Helvetica Neue" charset="0"/>
                <a:cs typeface="Helvetica Neue" charset="0"/>
              </a:rPr>
              <a:t>identify a </a:t>
            </a:r>
            <a:r>
              <a:rPr lang="en-US" sz="2400" b="1" dirty="0">
                <a:latin typeface="Helvetica Neue" charset="0"/>
                <a:ea typeface="Helvetica Neue" charset="0"/>
                <a:cs typeface="Helvetica Neue" charset="0"/>
              </a:rPr>
              <a:t>desired value of articles? </a:t>
            </a:r>
          </a:p>
          <a:p>
            <a:pPr marL="457200" indent="-457200">
              <a:buAutoNum type="arabicPeriod"/>
            </a:pPr>
            <a:endParaRPr lang="en-US" sz="2400" b="1" dirty="0">
              <a:latin typeface="Helvetica Neue" charset="0"/>
              <a:ea typeface="Helvetica Neue" charset="0"/>
              <a:cs typeface="Helvetica Neue" charset="0"/>
            </a:endParaRPr>
          </a:p>
          <a:p>
            <a:pPr marL="457200" indent="-457200">
              <a:buAutoNum type="arabicPeriod"/>
            </a:pPr>
            <a:endParaRPr lang="en-US" sz="2400" b="1" dirty="0">
              <a:latin typeface="Helvetica Neue" charset="0"/>
              <a:ea typeface="Helvetica Neue" charset="0"/>
              <a:cs typeface="Helvetica Neue" charset="0"/>
            </a:endParaRPr>
          </a:p>
          <a:p>
            <a:pPr marL="457200" indent="-457200">
              <a:buAutoNum type="arabicPeriod"/>
            </a:pPr>
            <a:r>
              <a:rPr lang="en-US" sz="2400" b="1" dirty="0">
                <a:latin typeface="Helvetica Neue" charset="0"/>
                <a:ea typeface="Helvetica Neue" charset="0"/>
                <a:cs typeface="Helvetica Neue" charset="0"/>
              </a:rPr>
              <a:t>Technological hurdles: </a:t>
            </a:r>
          </a:p>
          <a:p>
            <a:pPr marL="914400" lvl="1" indent="-457200">
              <a:buFont typeface="Arial" charset="0"/>
              <a:buChar char="•"/>
            </a:pPr>
            <a:r>
              <a:rPr lang="en-US" sz="2400" b="1" dirty="0">
                <a:latin typeface="Helvetica Neue" charset="0"/>
                <a:ea typeface="Helvetica Neue" charset="0"/>
                <a:cs typeface="Helvetica Neue" charset="0"/>
              </a:rPr>
              <a:t>How can tags be created? </a:t>
            </a:r>
          </a:p>
          <a:p>
            <a:pPr marL="914400" lvl="1" indent="-457200">
              <a:buFont typeface="Arial" charset="0"/>
              <a:buChar char="•"/>
            </a:pPr>
            <a:r>
              <a:rPr lang="en-US" sz="2400" b="1" dirty="0">
                <a:latin typeface="Helvetica Neue" charset="0"/>
                <a:ea typeface="Helvetica Neue" charset="0"/>
                <a:cs typeface="Helvetica Neue" charset="0"/>
              </a:rPr>
              <a:t>how can tags be ‘attached’ to papers? </a:t>
            </a:r>
          </a:p>
          <a:p>
            <a:pPr marL="914400" lvl="1" indent="-457200">
              <a:buFont typeface="Arial" charset="0"/>
              <a:buChar char="•"/>
            </a:pPr>
            <a:r>
              <a:rPr lang="en-US" sz="2400" b="1" dirty="0">
                <a:latin typeface="Helvetica Neue" charset="0"/>
                <a:ea typeface="Helvetica Neue" charset="0"/>
                <a:cs typeface="Helvetica Neue" charset="0"/>
              </a:rPr>
              <a:t>How can tags change over time?</a:t>
            </a:r>
          </a:p>
          <a:p>
            <a:endParaRPr lang="en-US" sz="2400" b="1" dirty="0">
              <a:latin typeface="Helvetica Neue" charset="0"/>
              <a:ea typeface="Helvetica Neue" charset="0"/>
              <a:cs typeface="Helvetica Neue" charset="0"/>
            </a:endParaRPr>
          </a:p>
        </p:txBody>
      </p:sp>
    </p:spTree>
    <p:extLst>
      <p:ext uri="{BB962C8B-B14F-4D97-AF65-F5344CB8AC3E}">
        <p14:creationId xmlns:p14="http://schemas.microsoft.com/office/powerpoint/2010/main" val="1221414950"/>
      </p:ext>
    </p:extLst>
  </p:cSld>
  <p:clrMapOvr>
    <a:masterClrMapping/>
  </p:clrMapOvr>
</p:sld>
</file>

<file path=ppt/theme/theme1.xml><?xml version="1.0" encoding="utf-8"?>
<a:theme xmlns:a="http://schemas.openxmlformats.org/drawingml/2006/main" name="Office Theme">
  <a:themeElements>
    <a:clrScheme name="HHMI COLOR PALETTE">
      <a:dk1>
        <a:srgbClr val="000000"/>
      </a:dk1>
      <a:lt1>
        <a:srgbClr val="FFFFFF"/>
      </a:lt1>
      <a:dk2>
        <a:srgbClr val="000000"/>
      </a:dk2>
      <a:lt2>
        <a:srgbClr val="808080"/>
      </a:lt2>
      <a:accent1>
        <a:srgbClr val="058D96"/>
      </a:accent1>
      <a:accent2>
        <a:srgbClr val="00A450"/>
      </a:accent2>
      <a:accent3>
        <a:srgbClr val="52B448"/>
      </a:accent3>
      <a:accent4>
        <a:srgbClr val="8AC341"/>
      </a:accent4>
      <a:accent5>
        <a:srgbClr val="3FC2CD"/>
      </a:accent5>
      <a:accent6>
        <a:srgbClr val="EEDC11"/>
      </a:accent6>
      <a:hlink>
        <a:srgbClr val="DD8235"/>
      </a:hlink>
      <a:folHlink>
        <a:srgbClr val="CA653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HHMI COLOR PALETTE">
      <a:dk1>
        <a:srgbClr val="000000"/>
      </a:dk1>
      <a:lt1>
        <a:srgbClr val="FFFFFF"/>
      </a:lt1>
      <a:dk2>
        <a:srgbClr val="000000"/>
      </a:dk2>
      <a:lt2>
        <a:srgbClr val="808080"/>
      </a:lt2>
      <a:accent1>
        <a:srgbClr val="058D96"/>
      </a:accent1>
      <a:accent2>
        <a:srgbClr val="00A450"/>
      </a:accent2>
      <a:accent3>
        <a:srgbClr val="52B448"/>
      </a:accent3>
      <a:accent4>
        <a:srgbClr val="8AC341"/>
      </a:accent4>
      <a:accent5>
        <a:srgbClr val="3FC2CD"/>
      </a:accent5>
      <a:accent6>
        <a:srgbClr val="EEDC11"/>
      </a:accent6>
      <a:hlink>
        <a:srgbClr val="DD8235"/>
      </a:hlink>
      <a:folHlink>
        <a:srgbClr val="CA653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19903</TotalTime>
  <Words>696</Words>
  <Application>Microsoft Macintosh PowerPoint</Application>
  <PresentationFormat>On-screen Show (4:3)</PresentationFormat>
  <Paragraphs>75</Paragraphs>
  <Slides>5</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vt:i4>
      </vt:variant>
    </vt:vector>
  </HeadingPairs>
  <TitlesOfParts>
    <vt:vector size="14" baseType="lpstr">
      <vt:lpstr>Arial</vt:lpstr>
      <vt:lpstr>Calibri</vt:lpstr>
      <vt:lpstr>Helvetica Neue</vt:lpstr>
      <vt:lpstr>Helvetica Neue LT Std 45 Light</vt:lpstr>
      <vt:lpstr>HelveticaNeueLT Std Bold</vt:lpstr>
      <vt:lpstr>HelveticaNeueLT Std Lt</vt:lpstr>
      <vt:lpstr>Lucida Grande</vt:lpstr>
      <vt:lpstr>Office Theme</vt:lpstr>
      <vt:lpstr>Custom Design</vt:lpstr>
      <vt:lpstr>Post-publication evaluation through tags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Bear Machine</dc:creator>
  <cp:lastModifiedBy>Bodo Stern</cp:lastModifiedBy>
  <cp:revision>683</cp:revision>
  <cp:lastPrinted>2017-12-15T20:56:46Z</cp:lastPrinted>
  <dcterms:created xsi:type="dcterms:W3CDTF">2014-07-18T17:08:22Z</dcterms:created>
  <dcterms:modified xsi:type="dcterms:W3CDTF">2018-02-07T20:23:06Z</dcterms:modified>
</cp:coreProperties>
</file>