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6" r:id="rId2"/>
  </p:sldMasterIdLst>
  <p:sldIdLst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4" r:id="rId21"/>
    <p:sldId id="256" r:id="rId22"/>
    <p:sldId id="261" r:id="rId23"/>
    <p:sldId id="262" r:id="rId24"/>
    <p:sldId id="270" r:id="rId25"/>
    <p:sldId id="264" r:id="rId26"/>
    <p:sldId id="263" r:id="rId27"/>
    <p:sldId id="266" r:id="rId28"/>
    <p:sldId id="267" r:id="rId29"/>
    <p:sldId id="272" r:id="rId30"/>
    <p:sldId id="273" r:id="rId31"/>
    <p:sldId id="268" r:id="rId32"/>
    <p:sldId id="269" r:id="rId33"/>
    <p:sldId id="271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41" autoAdjust="0"/>
    <p:restoredTop sz="94660"/>
  </p:normalViewPr>
  <p:slideViewPr>
    <p:cSldViewPr snapToGrid="0">
      <p:cViewPr>
        <p:scale>
          <a:sx n="112" d="100"/>
          <a:sy n="112" d="100"/>
        </p:scale>
        <p:origin x="51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ssica%20Polka\Dropbox\ASAPbio\Preprints%20per%20month\from%20prepubmed\compiled%20preprints%20per%20month%20v1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4131400303617E-2"/>
          <c:y val="0.12534733719630414"/>
          <c:w val="0.89287497599385446"/>
          <c:h val="0.70587510110133644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arXiv (q-bio w/cross-lists, from arxiv.org stats)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Sheet1!$A$2:$A$178</c:f>
              <c:numCache>
                <c:formatCode>mmm\-yy</c:formatCode>
                <c:ptCount val="177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  <c:pt idx="156">
                  <c:v>42005</c:v>
                </c:pt>
                <c:pt idx="157">
                  <c:v>42036</c:v>
                </c:pt>
                <c:pt idx="158">
                  <c:v>42064</c:v>
                </c:pt>
                <c:pt idx="159">
                  <c:v>42095</c:v>
                </c:pt>
                <c:pt idx="160">
                  <c:v>42125</c:v>
                </c:pt>
                <c:pt idx="161">
                  <c:v>42156</c:v>
                </c:pt>
                <c:pt idx="162">
                  <c:v>42186</c:v>
                </c:pt>
                <c:pt idx="163">
                  <c:v>42217</c:v>
                </c:pt>
                <c:pt idx="164">
                  <c:v>42248</c:v>
                </c:pt>
                <c:pt idx="165">
                  <c:v>42278</c:v>
                </c:pt>
                <c:pt idx="166">
                  <c:v>42309</c:v>
                </c:pt>
                <c:pt idx="167">
                  <c:v>42339</c:v>
                </c:pt>
                <c:pt idx="168">
                  <c:v>42370</c:v>
                </c:pt>
                <c:pt idx="169">
                  <c:v>42401</c:v>
                </c:pt>
                <c:pt idx="170">
                  <c:v>42430</c:v>
                </c:pt>
                <c:pt idx="171">
                  <c:v>42461</c:v>
                </c:pt>
                <c:pt idx="172">
                  <c:v>42491</c:v>
                </c:pt>
                <c:pt idx="173">
                  <c:v>42522</c:v>
                </c:pt>
                <c:pt idx="174">
                  <c:v>42552</c:v>
                </c:pt>
                <c:pt idx="175">
                  <c:v>42583</c:v>
                </c:pt>
                <c:pt idx="176">
                  <c:v>42614</c:v>
                </c:pt>
              </c:numCache>
            </c:numRef>
          </c:cat>
          <c:val>
            <c:numRef>
              <c:f>Sheet1!$B$2:$B$178</c:f>
              <c:numCache>
                <c:formatCode>General</c:formatCode>
                <c:ptCount val="177"/>
                <c:pt idx="12" formatCode="0.00">
                  <c:v>43</c:v>
                </c:pt>
                <c:pt idx="13" formatCode="0.00">
                  <c:v>39</c:v>
                </c:pt>
                <c:pt idx="14" formatCode="0.00">
                  <c:v>33</c:v>
                </c:pt>
                <c:pt idx="15" formatCode="0.00">
                  <c:v>28</c:v>
                </c:pt>
                <c:pt idx="16" formatCode="0.00">
                  <c:v>41</c:v>
                </c:pt>
                <c:pt idx="17" formatCode="0.00">
                  <c:v>62</c:v>
                </c:pt>
                <c:pt idx="18" formatCode="0.00">
                  <c:v>48</c:v>
                </c:pt>
                <c:pt idx="19" formatCode="0.00">
                  <c:v>46</c:v>
                </c:pt>
                <c:pt idx="20" formatCode="0.00">
                  <c:v>90</c:v>
                </c:pt>
                <c:pt idx="21" formatCode="0.00">
                  <c:v>83</c:v>
                </c:pt>
                <c:pt idx="22" formatCode="0.00">
                  <c:v>59</c:v>
                </c:pt>
                <c:pt idx="23" formatCode="0.00">
                  <c:v>69</c:v>
                </c:pt>
                <c:pt idx="24" formatCode="0.00">
                  <c:v>61</c:v>
                </c:pt>
                <c:pt idx="25" formatCode="0.00">
                  <c:v>66</c:v>
                </c:pt>
                <c:pt idx="26" formatCode="0.00">
                  <c:v>57</c:v>
                </c:pt>
                <c:pt idx="27" formatCode="0.00">
                  <c:v>54</c:v>
                </c:pt>
                <c:pt idx="28" formatCode="0.00">
                  <c:v>40</c:v>
                </c:pt>
                <c:pt idx="29" formatCode="0.00">
                  <c:v>72</c:v>
                </c:pt>
                <c:pt idx="30" formatCode="0.00">
                  <c:v>51</c:v>
                </c:pt>
                <c:pt idx="31" formatCode="0.00">
                  <c:v>35</c:v>
                </c:pt>
                <c:pt idx="32" formatCode="0.00">
                  <c:v>54</c:v>
                </c:pt>
                <c:pt idx="33" formatCode="0.00">
                  <c:v>52</c:v>
                </c:pt>
                <c:pt idx="34" formatCode="0.00">
                  <c:v>76</c:v>
                </c:pt>
                <c:pt idx="35" formatCode="0.00">
                  <c:v>69</c:v>
                </c:pt>
                <c:pt idx="36" formatCode="0.00">
                  <c:v>50</c:v>
                </c:pt>
                <c:pt idx="37" formatCode="0.00">
                  <c:v>53</c:v>
                </c:pt>
                <c:pt idx="38" formatCode="0.00">
                  <c:v>53</c:v>
                </c:pt>
                <c:pt idx="39" formatCode="0.00">
                  <c:v>52</c:v>
                </c:pt>
                <c:pt idx="40" formatCode="0.00">
                  <c:v>67</c:v>
                </c:pt>
                <c:pt idx="41" formatCode="0.00">
                  <c:v>50</c:v>
                </c:pt>
                <c:pt idx="42" formatCode="0.00">
                  <c:v>55</c:v>
                </c:pt>
                <c:pt idx="43" formatCode="0.00">
                  <c:v>57</c:v>
                </c:pt>
                <c:pt idx="44" formatCode="0.00">
                  <c:v>50</c:v>
                </c:pt>
                <c:pt idx="45" formatCode="0.00">
                  <c:v>71</c:v>
                </c:pt>
                <c:pt idx="46" formatCode="0.00">
                  <c:v>65</c:v>
                </c:pt>
                <c:pt idx="47" formatCode="0.00">
                  <c:v>62</c:v>
                </c:pt>
                <c:pt idx="48" formatCode="0.00">
                  <c:v>69</c:v>
                </c:pt>
                <c:pt idx="49" formatCode="0.00">
                  <c:v>38</c:v>
                </c:pt>
                <c:pt idx="50" formatCode="0.00">
                  <c:v>54</c:v>
                </c:pt>
                <c:pt idx="51" formatCode="0.00">
                  <c:v>50</c:v>
                </c:pt>
                <c:pt idx="52" formatCode="0.00">
                  <c:v>64</c:v>
                </c:pt>
                <c:pt idx="53" formatCode="0.00">
                  <c:v>54</c:v>
                </c:pt>
                <c:pt idx="54" formatCode="0.00">
                  <c:v>62</c:v>
                </c:pt>
                <c:pt idx="55" formatCode="0.00">
                  <c:v>53</c:v>
                </c:pt>
                <c:pt idx="56" formatCode="0.00">
                  <c:v>65</c:v>
                </c:pt>
                <c:pt idx="57" formatCode="0.00">
                  <c:v>75</c:v>
                </c:pt>
                <c:pt idx="58" formatCode="0.00">
                  <c:v>103</c:v>
                </c:pt>
                <c:pt idx="59" formatCode="0.00">
                  <c:v>64</c:v>
                </c:pt>
                <c:pt idx="60" formatCode="0.00">
                  <c:v>64</c:v>
                </c:pt>
                <c:pt idx="61" formatCode="0.00">
                  <c:v>74</c:v>
                </c:pt>
                <c:pt idx="62" formatCode="0.00">
                  <c:v>89</c:v>
                </c:pt>
                <c:pt idx="63" formatCode="0.00">
                  <c:v>72</c:v>
                </c:pt>
                <c:pt idx="64" formatCode="0.00">
                  <c:v>77</c:v>
                </c:pt>
                <c:pt idx="65" formatCode="0.00">
                  <c:v>82</c:v>
                </c:pt>
                <c:pt idx="66" formatCode="0.00">
                  <c:v>76</c:v>
                </c:pt>
                <c:pt idx="67" formatCode="0.00">
                  <c:v>87</c:v>
                </c:pt>
                <c:pt idx="68" formatCode="0.00">
                  <c:v>75</c:v>
                </c:pt>
                <c:pt idx="69" formatCode="0.00">
                  <c:v>80</c:v>
                </c:pt>
                <c:pt idx="70" formatCode="0.00">
                  <c:v>88</c:v>
                </c:pt>
                <c:pt idx="71" formatCode="0.00">
                  <c:v>80</c:v>
                </c:pt>
                <c:pt idx="72" formatCode="0.00">
                  <c:v>82</c:v>
                </c:pt>
                <c:pt idx="73" formatCode="0.00">
                  <c:v>76</c:v>
                </c:pt>
                <c:pt idx="74" formatCode="0.00">
                  <c:v>70</c:v>
                </c:pt>
                <c:pt idx="75" formatCode="0.00">
                  <c:v>81</c:v>
                </c:pt>
                <c:pt idx="76" formatCode="0.00">
                  <c:v>54</c:v>
                </c:pt>
                <c:pt idx="77" formatCode="0.00">
                  <c:v>93</c:v>
                </c:pt>
                <c:pt idx="78" formatCode="0.00">
                  <c:v>100</c:v>
                </c:pt>
                <c:pt idx="79" formatCode="0.00">
                  <c:v>61</c:v>
                </c:pt>
                <c:pt idx="80" formatCode="0.00">
                  <c:v>75</c:v>
                </c:pt>
                <c:pt idx="81" formatCode="0.00">
                  <c:v>74</c:v>
                </c:pt>
                <c:pt idx="82" formatCode="0.00">
                  <c:v>87</c:v>
                </c:pt>
                <c:pt idx="83" formatCode="0.00">
                  <c:v>84</c:v>
                </c:pt>
                <c:pt idx="84" formatCode="0.00">
                  <c:v>104</c:v>
                </c:pt>
                <c:pt idx="85" formatCode="0.00">
                  <c:v>80</c:v>
                </c:pt>
                <c:pt idx="86" formatCode="0.00">
                  <c:v>77</c:v>
                </c:pt>
                <c:pt idx="87" formatCode="0.00">
                  <c:v>97</c:v>
                </c:pt>
                <c:pt idx="88" formatCode="0.00">
                  <c:v>85</c:v>
                </c:pt>
                <c:pt idx="89" formatCode="0.00">
                  <c:v>87</c:v>
                </c:pt>
                <c:pt idx="90" formatCode="0.00">
                  <c:v>86</c:v>
                </c:pt>
                <c:pt idx="91" formatCode="0.00">
                  <c:v>74</c:v>
                </c:pt>
                <c:pt idx="92" formatCode="0.00">
                  <c:v>78</c:v>
                </c:pt>
                <c:pt idx="93" formatCode="0.00">
                  <c:v>95</c:v>
                </c:pt>
                <c:pt idx="94" formatCode="0.00">
                  <c:v>79</c:v>
                </c:pt>
                <c:pt idx="95" formatCode="0.00">
                  <c:v>95</c:v>
                </c:pt>
                <c:pt idx="96" formatCode="0.00">
                  <c:v>82</c:v>
                </c:pt>
                <c:pt idx="97" formatCode="0.00">
                  <c:v>96</c:v>
                </c:pt>
                <c:pt idx="98" formatCode="0.00">
                  <c:v>123</c:v>
                </c:pt>
                <c:pt idx="99" formatCode="0.00">
                  <c:v>95</c:v>
                </c:pt>
                <c:pt idx="100" formatCode="0.00">
                  <c:v>113</c:v>
                </c:pt>
                <c:pt idx="101" formatCode="0.00">
                  <c:v>110</c:v>
                </c:pt>
                <c:pt idx="102" formatCode="0.00">
                  <c:v>98</c:v>
                </c:pt>
                <c:pt idx="103" formatCode="0.00">
                  <c:v>88</c:v>
                </c:pt>
                <c:pt idx="104" formatCode="0.00">
                  <c:v>88</c:v>
                </c:pt>
                <c:pt idx="105" formatCode="0.00">
                  <c:v>106</c:v>
                </c:pt>
                <c:pt idx="106" formatCode="0.00">
                  <c:v>105</c:v>
                </c:pt>
                <c:pt idx="107" formatCode="0.00">
                  <c:v>127</c:v>
                </c:pt>
                <c:pt idx="108" formatCode="0.00">
                  <c:v>124</c:v>
                </c:pt>
                <c:pt idx="109" formatCode="0.00">
                  <c:v>111</c:v>
                </c:pt>
                <c:pt idx="110" formatCode="0.00">
                  <c:v>106</c:v>
                </c:pt>
                <c:pt idx="111" formatCode="0.00">
                  <c:v>116</c:v>
                </c:pt>
                <c:pt idx="112" formatCode="0.00">
                  <c:v>129</c:v>
                </c:pt>
                <c:pt idx="113" formatCode="0.00">
                  <c:v>104</c:v>
                </c:pt>
                <c:pt idx="114" formatCode="0.00">
                  <c:v>103</c:v>
                </c:pt>
                <c:pt idx="115" formatCode="0.00">
                  <c:v>119</c:v>
                </c:pt>
                <c:pt idx="116" formatCode="0.00">
                  <c:v>131</c:v>
                </c:pt>
                <c:pt idx="117" formatCode="0.00">
                  <c:v>119</c:v>
                </c:pt>
                <c:pt idx="118" formatCode="0.00">
                  <c:v>121</c:v>
                </c:pt>
                <c:pt idx="119" formatCode="0.00">
                  <c:v>130</c:v>
                </c:pt>
                <c:pt idx="120" formatCode="0.00">
                  <c:v>125</c:v>
                </c:pt>
                <c:pt idx="121" formatCode="0.00">
                  <c:v>127</c:v>
                </c:pt>
                <c:pt idx="122" formatCode="0.00">
                  <c:v>118</c:v>
                </c:pt>
                <c:pt idx="123" formatCode="0.00">
                  <c:v>135</c:v>
                </c:pt>
                <c:pt idx="124" formatCode="0.00">
                  <c:v>147</c:v>
                </c:pt>
                <c:pt idx="125" formatCode="0.00">
                  <c:v>147</c:v>
                </c:pt>
                <c:pt idx="126" formatCode="0.00">
                  <c:v>156</c:v>
                </c:pt>
                <c:pt idx="127" formatCode="0.00">
                  <c:v>145</c:v>
                </c:pt>
                <c:pt idx="128" formatCode="0.00">
                  <c:v>164</c:v>
                </c:pt>
                <c:pt idx="129" formatCode="0.00">
                  <c:v>208</c:v>
                </c:pt>
                <c:pt idx="130" formatCode="0.00">
                  <c:v>149</c:v>
                </c:pt>
                <c:pt idx="131" formatCode="0.00">
                  <c:v>170</c:v>
                </c:pt>
                <c:pt idx="132" formatCode="0.00">
                  <c:v>180</c:v>
                </c:pt>
                <c:pt idx="133" formatCode="0.00">
                  <c:v>159</c:v>
                </c:pt>
                <c:pt idx="134" formatCode="0.00">
                  <c:v>156</c:v>
                </c:pt>
                <c:pt idx="135" formatCode="0.00">
                  <c:v>210</c:v>
                </c:pt>
                <c:pt idx="136" formatCode="0.00">
                  <c:v>198</c:v>
                </c:pt>
                <c:pt idx="137" formatCode="0.00">
                  <c:v>167</c:v>
                </c:pt>
                <c:pt idx="138" formatCode="0.00">
                  <c:v>243</c:v>
                </c:pt>
                <c:pt idx="139" formatCode="0.00">
                  <c:v>201</c:v>
                </c:pt>
                <c:pt idx="140" formatCode="0.00">
                  <c:v>232</c:v>
                </c:pt>
                <c:pt idx="141" formatCode="0.00">
                  <c:v>217</c:v>
                </c:pt>
                <c:pt idx="142" formatCode="0.00">
                  <c:v>165</c:v>
                </c:pt>
                <c:pt idx="143" formatCode="0.00">
                  <c:v>197</c:v>
                </c:pt>
                <c:pt idx="144" formatCode="0.00">
                  <c:v>142</c:v>
                </c:pt>
                <c:pt idx="145" formatCode="0.00">
                  <c:v>168</c:v>
                </c:pt>
                <c:pt idx="146" formatCode="0.00">
                  <c:v>197</c:v>
                </c:pt>
                <c:pt idx="147" formatCode="0.00">
                  <c:v>192</c:v>
                </c:pt>
                <c:pt idx="148" formatCode="0.00">
                  <c:v>168</c:v>
                </c:pt>
                <c:pt idx="149" formatCode="0.00">
                  <c:v>179</c:v>
                </c:pt>
                <c:pt idx="150" formatCode="0.00">
                  <c:v>230</c:v>
                </c:pt>
                <c:pt idx="151" formatCode="0.00">
                  <c:v>156</c:v>
                </c:pt>
                <c:pt idx="152" formatCode="0.00">
                  <c:v>195</c:v>
                </c:pt>
                <c:pt idx="153" formatCode="0.00">
                  <c:v>194</c:v>
                </c:pt>
                <c:pt idx="154" formatCode="0.00">
                  <c:v>188</c:v>
                </c:pt>
                <c:pt idx="155" formatCode="0.00">
                  <c:v>188</c:v>
                </c:pt>
                <c:pt idx="156" formatCode="0.00">
                  <c:v>190</c:v>
                </c:pt>
                <c:pt idx="157" formatCode="0.00">
                  <c:v>162</c:v>
                </c:pt>
                <c:pt idx="158" formatCode="0.00">
                  <c:v>205</c:v>
                </c:pt>
                <c:pt idx="159" formatCode="0.00">
                  <c:v>175</c:v>
                </c:pt>
                <c:pt idx="160" formatCode="0.00">
                  <c:v>224</c:v>
                </c:pt>
                <c:pt idx="161" formatCode="0.00">
                  <c:v>184</c:v>
                </c:pt>
                <c:pt idx="162" formatCode="0.00">
                  <c:v>176</c:v>
                </c:pt>
                <c:pt idx="163" formatCode="0.00">
                  <c:v>175</c:v>
                </c:pt>
                <c:pt idx="164" formatCode="0.00">
                  <c:v>185</c:v>
                </c:pt>
                <c:pt idx="165" formatCode="0.00">
                  <c:v>188</c:v>
                </c:pt>
                <c:pt idx="166" formatCode="0.00">
                  <c:v>200</c:v>
                </c:pt>
                <c:pt idx="167" formatCode="0.00">
                  <c:v>240</c:v>
                </c:pt>
                <c:pt idx="168" formatCode="0.00">
                  <c:v>167</c:v>
                </c:pt>
                <c:pt idx="169" formatCode="0.00">
                  <c:v>209</c:v>
                </c:pt>
                <c:pt idx="170" formatCode="0.00">
                  <c:v>182</c:v>
                </c:pt>
                <c:pt idx="171" formatCode="0.00">
                  <c:v>187</c:v>
                </c:pt>
                <c:pt idx="172" formatCode="0.00">
                  <c:v>229</c:v>
                </c:pt>
                <c:pt idx="173" formatCode="0.00">
                  <c:v>212</c:v>
                </c:pt>
                <c:pt idx="174" formatCode="0.00">
                  <c:v>171</c:v>
                </c:pt>
                <c:pt idx="175" formatCode="0.00">
                  <c:v>195</c:v>
                </c:pt>
                <c:pt idx="176" formatCode="0.00">
                  <c:v>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B0-49E3-83FC-D95CEAF2D12E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bioRxiv (from bioRxiv)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Sheet1!$A$2:$A$178</c:f>
              <c:numCache>
                <c:formatCode>mmm\-yy</c:formatCode>
                <c:ptCount val="177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  <c:pt idx="156">
                  <c:v>42005</c:v>
                </c:pt>
                <c:pt idx="157">
                  <c:v>42036</c:v>
                </c:pt>
                <c:pt idx="158">
                  <c:v>42064</c:v>
                </c:pt>
                <c:pt idx="159">
                  <c:v>42095</c:v>
                </c:pt>
                <c:pt idx="160">
                  <c:v>42125</c:v>
                </c:pt>
                <c:pt idx="161">
                  <c:v>42156</c:v>
                </c:pt>
                <c:pt idx="162">
                  <c:v>42186</c:v>
                </c:pt>
                <c:pt idx="163">
                  <c:v>42217</c:v>
                </c:pt>
                <c:pt idx="164">
                  <c:v>42248</c:v>
                </c:pt>
                <c:pt idx="165">
                  <c:v>42278</c:v>
                </c:pt>
                <c:pt idx="166">
                  <c:v>42309</c:v>
                </c:pt>
                <c:pt idx="167">
                  <c:v>42339</c:v>
                </c:pt>
                <c:pt idx="168">
                  <c:v>42370</c:v>
                </c:pt>
                <c:pt idx="169">
                  <c:v>42401</c:v>
                </c:pt>
                <c:pt idx="170">
                  <c:v>42430</c:v>
                </c:pt>
                <c:pt idx="171">
                  <c:v>42461</c:v>
                </c:pt>
                <c:pt idx="172">
                  <c:v>42491</c:v>
                </c:pt>
                <c:pt idx="173">
                  <c:v>42522</c:v>
                </c:pt>
                <c:pt idx="174">
                  <c:v>42552</c:v>
                </c:pt>
                <c:pt idx="175">
                  <c:v>42583</c:v>
                </c:pt>
                <c:pt idx="176">
                  <c:v>42614</c:v>
                </c:pt>
              </c:numCache>
            </c:numRef>
          </c:cat>
          <c:val>
            <c:numRef>
              <c:f>Sheet1!$D$2:$D$178</c:f>
              <c:numCache>
                <c:formatCode>General</c:formatCode>
                <c:ptCount val="177"/>
                <c:pt idx="142">
                  <c:v>61</c:v>
                </c:pt>
                <c:pt idx="143">
                  <c:v>49</c:v>
                </c:pt>
                <c:pt idx="144">
                  <c:v>54</c:v>
                </c:pt>
                <c:pt idx="145">
                  <c:v>66</c:v>
                </c:pt>
                <c:pt idx="146">
                  <c:v>43</c:v>
                </c:pt>
                <c:pt idx="147">
                  <c:v>66</c:v>
                </c:pt>
                <c:pt idx="148">
                  <c:v>81</c:v>
                </c:pt>
                <c:pt idx="149">
                  <c:v>72</c:v>
                </c:pt>
                <c:pt idx="150">
                  <c:v>68</c:v>
                </c:pt>
                <c:pt idx="151">
                  <c:v>80</c:v>
                </c:pt>
                <c:pt idx="152">
                  <c:v>93</c:v>
                </c:pt>
                <c:pt idx="153">
                  <c:v>87</c:v>
                </c:pt>
                <c:pt idx="154">
                  <c:v>79</c:v>
                </c:pt>
                <c:pt idx="155">
                  <c:v>95</c:v>
                </c:pt>
                <c:pt idx="156">
                  <c:v>114</c:v>
                </c:pt>
                <c:pt idx="157">
                  <c:v>88</c:v>
                </c:pt>
                <c:pt idx="158">
                  <c:v>123</c:v>
                </c:pt>
                <c:pt idx="159">
                  <c:v>119</c:v>
                </c:pt>
                <c:pt idx="160">
                  <c:v>113</c:v>
                </c:pt>
                <c:pt idx="161">
                  <c:v>128</c:v>
                </c:pt>
                <c:pt idx="162">
                  <c:v>162</c:v>
                </c:pt>
                <c:pt idx="163">
                  <c:v>161</c:v>
                </c:pt>
                <c:pt idx="164">
                  <c:v>164</c:v>
                </c:pt>
                <c:pt idx="165">
                  <c:v>191</c:v>
                </c:pt>
                <c:pt idx="166">
                  <c:v>228</c:v>
                </c:pt>
                <c:pt idx="167">
                  <c:v>195</c:v>
                </c:pt>
                <c:pt idx="168">
                  <c:v>203</c:v>
                </c:pt>
                <c:pt idx="169">
                  <c:v>271</c:v>
                </c:pt>
                <c:pt idx="170">
                  <c:v>366</c:v>
                </c:pt>
                <c:pt idx="171">
                  <c:v>345</c:v>
                </c:pt>
                <c:pt idx="172">
                  <c:v>388</c:v>
                </c:pt>
                <c:pt idx="173">
                  <c:v>399</c:v>
                </c:pt>
                <c:pt idx="174">
                  <c:v>385</c:v>
                </c:pt>
                <c:pt idx="175">
                  <c:v>448</c:v>
                </c:pt>
                <c:pt idx="176">
                  <c:v>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B0-49E3-83FC-D95CEAF2D12E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PeerJ Preprints (bio/med/life)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Sheet1!$A$2:$A$178</c:f>
              <c:numCache>
                <c:formatCode>mmm\-yy</c:formatCode>
                <c:ptCount val="177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  <c:pt idx="156">
                  <c:v>42005</c:v>
                </c:pt>
                <c:pt idx="157">
                  <c:v>42036</c:v>
                </c:pt>
                <c:pt idx="158">
                  <c:v>42064</c:v>
                </c:pt>
                <c:pt idx="159">
                  <c:v>42095</c:v>
                </c:pt>
                <c:pt idx="160">
                  <c:v>42125</c:v>
                </c:pt>
                <c:pt idx="161">
                  <c:v>42156</c:v>
                </c:pt>
                <c:pt idx="162">
                  <c:v>42186</c:v>
                </c:pt>
                <c:pt idx="163">
                  <c:v>42217</c:v>
                </c:pt>
                <c:pt idx="164">
                  <c:v>42248</c:v>
                </c:pt>
                <c:pt idx="165">
                  <c:v>42278</c:v>
                </c:pt>
                <c:pt idx="166">
                  <c:v>42309</c:v>
                </c:pt>
                <c:pt idx="167">
                  <c:v>42339</c:v>
                </c:pt>
                <c:pt idx="168">
                  <c:v>42370</c:v>
                </c:pt>
                <c:pt idx="169">
                  <c:v>42401</c:v>
                </c:pt>
                <c:pt idx="170">
                  <c:v>42430</c:v>
                </c:pt>
                <c:pt idx="171">
                  <c:v>42461</c:v>
                </c:pt>
                <c:pt idx="172">
                  <c:v>42491</c:v>
                </c:pt>
                <c:pt idx="173">
                  <c:v>42522</c:v>
                </c:pt>
                <c:pt idx="174">
                  <c:v>42552</c:v>
                </c:pt>
                <c:pt idx="175">
                  <c:v>42583</c:v>
                </c:pt>
                <c:pt idx="176">
                  <c:v>42614</c:v>
                </c:pt>
              </c:numCache>
            </c:numRef>
          </c:cat>
          <c:val>
            <c:numRef>
              <c:f>Sheet1!$E$2:$E$178</c:f>
              <c:numCache>
                <c:formatCode>General</c:formatCode>
                <c:ptCount val="177"/>
                <c:pt idx="135">
                  <c:v>9</c:v>
                </c:pt>
                <c:pt idx="136">
                  <c:v>11</c:v>
                </c:pt>
                <c:pt idx="137">
                  <c:v>8</c:v>
                </c:pt>
                <c:pt idx="138">
                  <c:v>9</c:v>
                </c:pt>
                <c:pt idx="139">
                  <c:v>7</c:v>
                </c:pt>
                <c:pt idx="140">
                  <c:v>16</c:v>
                </c:pt>
                <c:pt idx="141">
                  <c:v>14</c:v>
                </c:pt>
                <c:pt idx="142">
                  <c:v>35</c:v>
                </c:pt>
                <c:pt idx="143">
                  <c:v>48</c:v>
                </c:pt>
                <c:pt idx="144">
                  <c:v>40</c:v>
                </c:pt>
                <c:pt idx="145">
                  <c:v>26</c:v>
                </c:pt>
                <c:pt idx="146">
                  <c:v>82</c:v>
                </c:pt>
                <c:pt idx="147">
                  <c:v>35</c:v>
                </c:pt>
                <c:pt idx="148">
                  <c:v>26</c:v>
                </c:pt>
                <c:pt idx="149">
                  <c:v>27</c:v>
                </c:pt>
                <c:pt idx="150">
                  <c:v>26</c:v>
                </c:pt>
                <c:pt idx="151">
                  <c:v>36</c:v>
                </c:pt>
                <c:pt idx="152">
                  <c:v>35</c:v>
                </c:pt>
                <c:pt idx="153">
                  <c:v>53</c:v>
                </c:pt>
                <c:pt idx="154">
                  <c:v>64</c:v>
                </c:pt>
                <c:pt idx="155">
                  <c:v>113</c:v>
                </c:pt>
                <c:pt idx="156">
                  <c:v>42</c:v>
                </c:pt>
                <c:pt idx="157">
                  <c:v>49</c:v>
                </c:pt>
                <c:pt idx="158">
                  <c:v>76</c:v>
                </c:pt>
                <c:pt idx="159">
                  <c:v>72</c:v>
                </c:pt>
                <c:pt idx="160">
                  <c:v>121</c:v>
                </c:pt>
                <c:pt idx="161">
                  <c:v>57</c:v>
                </c:pt>
                <c:pt idx="162">
                  <c:v>81</c:v>
                </c:pt>
                <c:pt idx="163">
                  <c:v>58</c:v>
                </c:pt>
                <c:pt idx="164">
                  <c:v>85</c:v>
                </c:pt>
                <c:pt idx="165">
                  <c:v>57</c:v>
                </c:pt>
                <c:pt idx="166">
                  <c:v>82</c:v>
                </c:pt>
                <c:pt idx="167">
                  <c:v>74</c:v>
                </c:pt>
                <c:pt idx="168">
                  <c:v>76</c:v>
                </c:pt>
                <c:pt idx="169">
                  <c:v>117</c:v>
                </c:pt>
                <c:pt idx="170">
                  <c:v>128</c:v>
                </c:pt>
                <c:pt idx="171">
                  <c:v>99</c:v>
                </c:pt>
                <c:pt idx="172">
                  <c:v>78</c:v>
                </c:pt>
                <c:pt idx="173">
                  <c:v>102</c:v>
                </c:pt>
                <c:pt idx="174">
                  <c:v>133</c:v>
                </c:pt>
                <c:pt idx="175">
                  <c:v>78</c:v>
                </c:pt>
                <c:pt idx="176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B0-49E3-83FC-D95CEAF2D12E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F1000 Research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cat>
            <c:numRef>
              <c:f>Sheet1!$A$2:$A$178</c:f>
              <c:numCache>
                <c:formatCode>mmm\-yy</c:formatCode>
                <c:ptCount val="177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  <c:pt idx="156">
                  <c:v>42005</c:v>
                </c:pt>
                <c:pt idx="157">
                  <c:v>42036</c:v>
                </c:pt>
                <c:pt idx="158">
                  <c:v>42064</c:v>
                </c:pt>
                <c:pt idx="159">
                  <c:v>42095</c:v>
                </c:pt>
                <c:pt idx="160">
                  <c:v>42125</c:v>
                </c:pt>
                <c:pt idx="161">
                  <c:v>42156</c:v>
                </c:pt>
                <c:pt idx="162">
                  <c:v>42186</c:v>
                </c:pt>
                <c:pt idx="163">
                  <c:v>42217</c:v>
                </c:pt>
                <c:pt idx="164">
                  <c:v>42248</c:v>
                </c:pt>
                <c:pt idx="165">
                  <c:v>42278</c:v>
                </c:pt>
                <c:pt idx="166">
                  <c:v>42309</c:v>
                </c:pt>
                <c:pt idx="167">
                  <c:v>42339</c:v>
                </c:pt>
                <c:pt idx="168">
                  <c:v>42370</c:v>
                </c:pt>
                <c:pt idx="169">
                  <c:v>42401</c:v>
                </c:pt>
                <c:pt idx="170">
                  <c:v>42430</c:v>
                </c:pt>
                <c:pt idx="171">
                  <c:v>42461</c:v>
                </c:pt>
                <c:pt idx="172">
                  <c:v>42491</c:v>
                </c:pt>
                <c:pt idx="173">
                  <c:v>42522</c:v>
                </c:pt>
                <c:pt idx="174">
                  <c:v>42552</c:v>
                </c:pt>
                <c:pt idx="175">
                  <c:v>42583</c:v>
                </c:pt>
                <c:pt idx="176">
                  <c:v>42614</c:v>
                </c:pt>
              </c:numCache>
            </c:numRef>
          </c:cat>
          <c:val>
            <c:numRef>
              <c:f>Sheet1!$F$2:$F$178</c:f>
              <c:numCache>
                <c:formatCode>General</c:formatCode>
                <c:ptCount val="177"/>
                <c:pt idx="126">
                  <c:v>5</c:v>
                </c:pt>
                <c:pt idx="127">
                  <c:v>4</c:v>
                </c:pt>
                <c:pt idx="128">
                  <c:v>7</c:v>
                </c:pt>
                <c:pt idx="129">
                  <c:v>16</c:v>
                </c:pt>
                <c:pt idx="130">
                  <c:v>18</c:v>
                </c:pt>
                <c:pt idx="131">
                  <c:v>14</c:v>
                </c:pt>
                <c:pt idx="132">
                  <c:v>22</c:v>
                </c:pt>
                <c:pt idx="133">
                  <c:v>24</c:v>
                </c:pt>
                <c:pt idx="134">
                  <c:v>24</c:v>
                </c:pt>
                <c:pt idx="135">
                  <c:v>20</c:v>
                </c:pt>
                <c:pt idx="136">
                  <c:v>18</c:v>
                </c:pt>
                <c:pt idx="137">
                  <c:v>9</c:v>
                </c:pt>
                <c:pt idx="138">
                  <c:v>22</c:v>
                </c:pt>
                <c:pt idx="139">
                  <c:v>14</c:v>
                </c:pt>
                <c:pt idx="140">
                  <c:v>15</c:v>
                </c:pt>
                <c:pt idx="141">
                  <c:v>25</c:v>
                </c:pt>
                <c:pt idx="142">
                  <c:v>26</c:v>
                </c:pt>
                <c:pt idx="143">
                  <c:v>27</c:v>
                </c:pt>
                <c:pt idx="144">
                  <c:v>26</c:v>
                </c:pt>
                <c:pt idx="145">
                  <c:v>29</c:v>
                </c:pt>
                <c:pt idx="146">
                  <c:v>19</c:v>
                </c:pt>
                <c:pt idx="147">
                  <c:v>20</c:v>
                </c:pt>
                <c:pt idx="148">
                  <c:v>25</c:v>
                </c:pt>
                <c:pt idx="149">
                  <c:v>21</c:v>
                </c:pt>
                <c:pt idx="150">
                  <c:v>32</c:v>
                </c:pt>
                <c:pt idx="151">
                  <c:v>28</c:v>
                </c:pt>
                <c:pt idx="152">
                  <c:v>31</c:v>
                </c:pt>
                <c:pt idx="153">
                  <c:v>32</c:v>
                </c:pt>
                <c:pt idx="154">
                  <c:v>22</c:v>
                </c:pt>
                <c:pt idx="155">
                  <c:v>27</c:v>
                </c:pt>
                <c:pt idx="156">
                  <c:v>28</c:v>
                </c:pt>
                <c:pt idx="157">
                  <c:v>22</c:v>
                </c:pt>
                <c:pt idx="158">
                  <c:v>19</c:v>
                </c:pt>
                <c:pt idx="159">
                  <c:v>29</c:v>
                </c:pt>
                <c:pt idx="160">
                  <c:v>41</c:v>
                </c:pt>
                <c:pt idx="161">
                  <c:v>36</c:v>
                </c:pt>
                <c:pt idx="162">
                  <c:v>52</c:v>
                </c:pt>
                <c:pt idx="163">
                  <c:v>46</c:v>
                </c:pt>
                <c:pt idx="164">
                  <c:v>39</c:v>
                </c:pt>
                <c:pt idx="165">
                  <c:v>41</c:v>
                </c:pt>
                <c:pt idx="166">
                  <c:v>49</c:v>
                </c:pt>
                <c:pt idx="167">
                  <c:v>55</c:v>
                </c:pt>
                <c:pt idx="168">
                  <c:v>60</c:v>
                </c:pt>
                <c:pt idx="169">
                  <c:v>69</c:v>
                </c:pt>
                <c:pt idx="170">
                  <c:v>76</c:v>
                </c:pt>
                <c:pt idx="171">
                  <c:v>76</c:v>
                </c:pt>
                <c:pt idx="172">
                  <c:v>57</c:v>
                </c:pt>
                <c:pt idx="173">
                  <c:v>82</c:v>
                </c:pt>
                <c:pt idx="174">
                  <c:v>29</c:v>
                </c:pt>
                <c:pt idx="175">
                  <c:v>42</c:v>
                </c:pt>
                <c:pt idx="176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B0-49E3-83FC-D95CEAF2D12E}"/>
            </c:ext>
          </c:extLst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The Winnower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Sheet1!$A$2:$A$178</c:f>
              <c:numCache>
                <c:formatCode>mmm\-yy</c:formatCode>
                <c:ptCount val="177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  <c:pt idx="156">
                  <c:v>42005</c:v>
                </c:pt>
                <c:pt idx="157">
                  <c:v>42036</c:v>
                </c:pt>
                <c:pt idx="158">
                  <c:v>42064</c:v>
                </c:pt>
                <c:pt idx="159">
                  <c:v>42095</c:v>
                </c:pt>
                <c:pt idx="160">
                  <c:v>42125</c:v>
                </c:pt>
                <c:pt idx="161">
                  <c:v>42156</c:v>
                </c:pt>
                <c:pt idx="162">
                  <c:v>42186</c:v>
                </c:pt>
                <c:pt idx="163">
                  <c:v>42217</c:v>
                </c:pt>
                <c:pt idx="164">
                  <c:v>42248</c:v>
                </c:pt>
                <c:pt idx="165">
                  <c:v>42278</c:v>
                </c:pt>
                <c:pt idx="166">
                  <c:v>42309</c:v>
                </c:pt>
                <c:pt idx="167">
                  <c:v>42339</c:v>
                </c:pt>
                <c:pt idx="168">
                  <c:v>42370</c:v>
                </c:pt>
                <c:pt idx="169">
                  <c:v>42401</c:v>
                </c:pt>
                <c:pt idx="170">
                  <c:v>42430</c:v>
                </c:pt>
                <c:pt idx="171">
                  <c:v>42461</c:v>
                </c:pt>
                <c:pt idx="172">
                  <c:v>42491</c:v>
                </c:pt>
                <c:pt idx="173">
                  <c:v>42522</c:v>
                </c:pt>
                <c:pt idx="174">
                  <c:v>42552</c:v>
                </c:pt>
                <c:pt idx="175">
                  <c:v>42583</c:v>
                </c:pt>
                <c:pt idx="176">
                  <c:v>42614</c:v>
                </c:pt>
              </c:numCache>
            </c:numRef>
          </c:cat>
          <c:val>
            <c:numRef>
              <c:f>Sheet1!$G$2:$G$178</c:f>
              <c:numCache>
                <c:formatCode>General</c:formatCode>
                <c:ptCount val="177"/>
                <c:pt idx="148">
                  <c:v>4</c:v>
                </c:pt>
                <c:pt idx="149">
                  <c:v>5</c:v>
                </c:pt>
                <c:pt idx="150">
                  <c:v>4</c:v>
                </c:pt>
                <c:pt idx="151">
                  <c:v>3</c:v>
                </c:pt>
                <c:pt idx="152">
                  <c:v>2</c:v>
                </c:pt>
                <c:pt idx="153">
                  <c:v>4</c:v>
                </c:pt>
                <c:pt idx="154">
                  <c:v>5</c:v>
                </c:pt>
                <c:pt idx="155">
                  <c:v>4</c:v>
                </c:pt>
                <c:pt idx="156">
                  <c:v>7</c:v>
                </c:pt>
                <c:pt idx="157">
                  <c:v>0</c:v>
                </c:pt>
                <c:pt idx="158">
                  <c:v>16</c:v>
                </c:pt>
                <c:pt idx="159">
                  <c:v>28</c:v>
                </c:pt>
                <c:pt idx="160">
                  <c:v>21</c:v>
                </c:pt>
                <c:pt idx="161">
                  <c:v>12</c:v>
                </c:pt>
                <c:pt idx="162">
                  <c:v>4</c:v>
                </c:pt>
                <c:pt idx="163">
                  <c:v>33</c:v>
                </c:pt>
                <c:pt idx="164">
                  <c:v>46</c:v>
                </c:pt>
                <c:pt idx="165">
                  <c:v>43</c:v>
                </c:pt>
                <c:pt idx="166">
                  <c:v>36</c:v>
                </c:pt>
                <c:pt idx="167">
                  <c:v>29</c:v>
                </c:pt>
                <c:pt idx="168">
                  <c:v>32</c:v>
                </c:pt>
                <c:pt idx="169">
                  <c:v>46</c:v>
                </c:pt>
                <c:pt idx="170">
                  <c:v>34</c:v>
                </c:pt>
                <c:pt idx="171">
                  <c:v>53</c:v>
                </c:pt>
                <c:pt idx="172">
                  <c:v>42</c:v>
                </c:pt>
                <c:pt idx="173">
                  <c:v>48</c:v>
                </c:pt>
                <c:pt idx="174">
                  <c:v>41</c:v>
                </c:pt>
                <c:pt idx="175">
                  <c:v>44</c:v>
                </c:pt>
                <c:pt idx="176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B0-49E3-83FC-D95CEAF2D12E}"/>
            </c:ext>
          </c:extLst>
        </c:ser>
        <c:ser>
          <c:idx val="5"/>
          <c:order val="5"/>
          <c:tx>
            <c:strRef>
              <c:f>Sheet1!$H$1</c:f>
              <c:strCache>
                <c:ptCount val="1"/>
                <c:pt idx="0">
                  <c:v>Nature Precedings (manuscripts, from search results)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Sheet1!$A$2:$A$178</c:f>
              <c:numCache>
                <c:formatCode>mmm\-yy</c:formatCode>
                <c:ptCount val="177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  <c:pt idx="156">
                  <c:v>42005</c:v>
                </c:pt>
                <c:pt idx="157">
                  <c:v>42036</c:v>
                </c:pt>
                <c:pt idx="158">
                  <c:v>42064</c:v>
                </c:pt>
                <c:pt idx="159">
                  <c:v>42095</c:v>
                </c:pt>
                <c:pt idx="160">
                  <c:v>42125</c:v>
                </c:pt>
                <c:pt idx="161">
                  <c:v>42156</c:v>
                </c:pt>
                <c:pt idx="162">
                  <c:v>42186</c:v>
                </c:pt>
                <c:pt idx="163">
                  <c:v>42217</c:v>
                </c:pt>
                <c:pt idx="164">
                  <c:v>42248</c:v>
                </c:pt>
                <c:pt idx="165">
                  <c:v>42278</c:v>
                </c:pt>
                <c:pt idx="166">
                  <c:v>42309</c:v>
                </c:pt>
                <c:pt idx="167">
                  <c:v>42339</c:v>
                </c:pt>
                <c:pt idx="168">
                  <c:v>42370</c:v>
                </c:pt>
                <c:pt idx="169">
                  <c:v>42401</c:v>
                </c:pt>
                <c:pt idx="170">
                  <c:v>42430</c:v>
                </c:pt>
                <c:pt idx="171">
                  <c:v>42461</c:v>
                </c:pt>
                <c:pt idx="172">
                  <c:v>42491</c:v>
                </c:pt>
                <c:pt idx="173">
                  <c:v>42522</c:v>
                </c:pt>
                <c:pt idx="174">
                  <c:v>42552</c:v>
                </c:pt>
                <c:pt idx="175">
                  <c:v>42583</c:v>
                </c:pt>
                <c:pt idx="176">
                  <c:v>42614</c:v>
                </c:pt>
              </c:numCache>
            </c:numRef>
          </c:cat>
          <c:val>
            <c:numRef>
              <c:f>Sheet1!$H$2:$H$178</c:f>
              <c:numCache>
                <c:formatCode>General</c:formatCode>
                <c:ptCount val="177"/>
                <c:pt idx="60">
                  <c:v>3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20</c:v>
                </c:pt>
                <c:pt idx="66">
                  <c:v>19</c:v>
                </c:pt>
                <c:pt idx="67">
                  <c:v>30</c:v>
                </c:pt>
                <c:pt idx="68">
                  <c:v>27</c:v>
                </c:pt>
                <c:pt idx="69">
                  <c:v>35</c:v>
                </c:pt>
                <c:pt idx="70">
                  <c:v>33</c:v>
                </c:pt>
                <c:pt idx="71">
                  <c:v>28</c:v>
                </c:pt>
                <c:pt idx="72">
                  <c:v>44</c:v>
                </c:pt>
                <c:pt idx="73">
                  <c:v>32</c:v>
                </c:pt>
                <c:pt idx="74">
                  <c:v>38</c:v>
                </c:pt>
                <c:pt idx="75">
                  <c:v>51</c:v>
                </c:pt>
                <c:pt idx="76">
                  <c:v>37</c:v>
                </c:pt>
                <c:pt idx="77">
                  <c:v>36</c:v>
                </c:pt>
                <c:pt idx="78">
                  <c:v>65</c:v>
                </c:pt>
                <c:pt idx="79">
                  <c:v>46</c:v>
                </c:pt>
                <c:pt idx="80">
                  <c:v>47</c:v>
                </c:pt>
                <c:pt idx="81">
                  <c:v>43</c:v>
                </c:pt>
                <c:pt idx="82">
                  <c:v>42</c:v>
                </c:pt>
                <c:pt idx="83">
                  <c:v>47</c:v>
                </c:pt>
                <c:pt idx="84">
                  <c:v>29</c:v>
                </c:pt>
                <c:pt idx="85">
                  <c:v>27</c:v>
                </c:pt>
                <c:pt idx="86">
                  <c:v>46</c:v>
                </c:pt>
                <c:pt idx="87">
                  <c:v>47</c:v>
                </c:pt>
                <c:pt idx="88">
                  <c:v>32</c:v>
                </c:pt>
                <c:pt idx="89">
                  <c:v>38</c:v>
                </c:pt>
                <c:pt idx="90">
                  <c:v>55</c:v>
                </c:pt>
                <c:pt idx="91">
                  <c:v>38</c:v>
                </c:pt>
                <c:pt idx="92">
                  <c:v>44</c:v>
                </c:pt>
                <c:pt idx="93">
                  <c:v>42</c:v>
                </c:pt>
                <c:pt idx="94">
                  <c:v>31</c:v>
                </c:pt>
                <c:pt idx="95">
                  <c:v>21</c:v>
                </c:pt>
                <c:pt idx="96">
                  <c:v>30</c:v>
                </c:pt>
                <c:pt idx="97">
                  <c:v>28</c:v>
                </c:pt>
                <c:pt idx="98">
                  <c:v>36</c:v>
                </c:pt>
                <c:pt idx="99">
                  <c:v>35</c:v>
                </c:pt>
                <c:pt idx="100">
                  <c:v>30</c:v>
                </c:pt>
                <c:pt idx="101">
                  <c:v>44</c:v>
                </c:pt>
                <c:pt idx="102">
                  <c:v>45</c:v>
                </c:pt>
                <c:pt idx="103">
                  <c:v>37</c:v>
                </c:pt>
                <c:pt idx="104">
                  <c:v>55</c:v>
                </c:pt>
                <c:pt idx="105">
                  <c:v>40</c:v>
                </c:pt>
                <c:pt idx="106">
                  <c:v>51</c:v>
                </c:pt>
                <c:pt idx="107">
                  <c:v>34</c:v>
                </c:pt>
                <c:pt idx="108">
                  <c:v>43</c:v>
                </c:pt>
                <c:pt idx="109">
                  <c:v>40</c:v>
                </c:pt>
                <c:pt idx="110">
                  <c:v>35</c:v>
                </c:pt>
                <c:pt idx="111">
                  <c:v>33</c:v>
                </c:pt>
                <c:pt idx="112">
                  <c:v>21</c:v>
                </c:pt>
                <c:pt idx="113">
                  <c:v>41</c:v>
                </c:pt>
                <c:pt idx="114">
                  <c:v>37</c:v>
                </c:pt>
                <c:pt idx="115">
                  <c:v>61</c:v>
                </c:pt>
                <c:pt idx="116">
                  <c:v>46</c:v>
                </c:pt>
                <c:pt idx="117">
                  <c:v>37</c:v>
                </c:pt>
                <c:pt idx="118">
                  <c:v>45</c:v>
                </c:pt>
                <c:pt idx="119">
                  <c:v>36</c:v>
                </c:pt>
                <c:pt idx="120">
                  <c:v>47</c:v>
                </c:pt>
                <c:pt idx="121">
                  <c:v>24</c:v>
                </c:pt>
                <c:pt idx="122">
                  <c:v>43</c:v>
                </c:pt>
                <c:pt idx="123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6B0-49E3-83FC-D95CEAF2D12E}"/>
            </c:ext>
          </c:extLst>
        </c:ser>
        <c:ser>
          <c:idx val="6"/>
          <c:order val="6"/>
          <c:tx>
            <c:strRef>
              <c:f>Sheet1!$I$1</c:f>
              <c:strCache>
                <c:ptCount val="1"/>
                <c:pt idx="0">
                  <c:v>Preprints.org (articles/reviews in bio/life/med)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cat>
            <c:numRef>
              <c:f>Sheet1!$A$2:$A$178</c:f>
              <c:numCache>
                <c:formatCode>mmm\-yy</c:formatCode>
                <c:ptCount val="177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  <c:pt idx="156">
                  <c:v>42005</c:v>
                </c:pt>
                <c:pt idx="157">
                  <c:v>42036</c:v>
                </c:pt>
                <c:pt idx="158">
                  <c:v>42064</c:v>
                </c:pt>
                <c:pt idx="159">
                  <c:v>42095</c:v>
                </c:pt>
                <c:pt idx="160">
                  <c:v>42125</c:v>
                </c:pt>
                <c:pt idx="161">
                  <c:v>42156</c:v>
                </c:pt>
                <c:pt idx="162">
                  <c:v>42186</c:v>
                </c:pt>
                <c:pt idx="163">
                  <c:v>42217</c:v>
                </c:pt>
                <c:pt idx="164">
                  <c:v>42248</c:v>
                </c:pt>
                <c:pt idx="165">
                  <c:v>42278</c:v>
                </c:pt>
                <c:pt idx="166">
                  <c:v>42309</c:v>
                </c:pt>
                <c:pt idx="167">
                  <c:v>42339</c:v>
                </c:pt>
                <c:pt idx="168">
                  <c:v>42370</c:v>
                </c:pt>
                <c:pt idx="169">
                  <c:v>42401</c:v>
                </c:pt>
                <c:pt idx="170">
                  <c:v>42430</c:v>
                </c:pt>
                <c:pt idx="171">
                  <c:v>42461</c:v>
                </c:pt>
                <c:pt idx="172">
                  <c:v>42491</c:v>
                </c:pt>
                <c:pt idx="173">
                  <c:v>42522</c:v>
                </c:pt>
                <c:pt idx="174">
                  <c:v>42552</c:v>
                </c:pt>
                <c:pt idx="175">
                  <c:v>42583</c:v>
                </c:pt>
                <c:pt idx="176">
                  <c:v>42614</c:v>
                </c:pt>
              </c:numCache>
            </c:numRef>
          </c:cat>
          <c:val>
            <c:numRef>
              <c:f>Sheet1!$I$2:$I$178</c:f>
              <c:numCache>
                <c:formatCode>General</c:formatCode>
                <c:ptCount val="177"/>
                <c:pt idx="174">
                  <c:v>1</c:v>
                </c:pt>
                <c:pt idx="175">
                  <c:v>43</c:v>
                </c:pt>
                <c:pt idx="176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6B0-49E3-83FC-D95CEAF2D12E}"/>
            </c:ext>
          </c:extLst>
        </c:ser>
        <c:ser>
          <c:idx val="7"/>
          <c:order val="7"/>
          <c:tx>
            <c:strRef>
              <c:f>Sheet1!$J$1</c:f>
              <c:strCache>
                <c:ptCount val="1"/>
                <c:pt idx="0">
                  <c:v>figshare (filtered by PrePubMed)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cat>
            <c:numRef>
              <c:f>Sheet1!$A$2:$A$178</c:f>
              <c:numCache>
                <c:formatCode>mmm\-yy</c:formatCode>
                <c:ptCount val="177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  <c:pt idx="156">
                  <c:v>42005</c:v>
                </c:pt>
                <c:pt idx="157">
                  <c:v>42036</c:v>
                </c:pt>
                <c:pt idx="158">
                  <c:v>42064</c:v>
                </c:pt>
                <c:pt idx="159">
                  <c:v>42095</c:v>
                </c:pt>
                <c:pt idx="160">
                  <c:v>42125</c:v>
                </c:pt>
                <c:pt idx="161">
                  <c:v>42156</c:v>
                </c:pt>
                <c:pt idx="162">
                  <c:v>42186</c:v>
                </c:pt>
                <c:pt idx="163">
                  <c:v>42217</c:v>
                </c:pt>
                <c:pt idx="164">
                  <c:v>42248</c:v>
                </c:pt>
                <c:pt idx="165">
                  <c:v>42278</c:v>
                </c:pt>
                <c:pt idx="166">
                  <c:v>42309</c:v>
                </c:pt>
                <c:pt idx="167">
                  <c:v>42339</c:v>
                </c:pt>
                <c:pt idx="168">
                  <c:v>42370</c:v>
                </c:pt>
                <c:pt idx="169">
                  <c:v>42401</c:v>
                </c:pt>
                <c:pt idx="170">
                  <c:v>42430</c:v>
                </c:pt>
                <c:pt idx="171">
                  <c:v>42461</c:v>
                </c:pt>
                <c:pt idx="172">
                  <c:v>42491</c:v>
                </c:pt>
                <c:pt idx="173">
                  <c:v>42522</c:v>
                </c:pt>
                <c:pt idx="174">
                  <c:v>42552</c:v>
                </c:pt>
                <c:pt idx="175">
                  <c:v>42583</c:v>
                </c:pt>
                <c:pt idx="176">
                  <c:v>42614</c:v>
                </c:pt>
              </c:numCache>
            </c:numRef>
          </c:cat>
          <c:val>
            <c:numRef>
              <c:f>Sheet1!$J$2:$J$178</c:f>
              <c:numCache>
                <c:formatCode>General</c:formatCode>
                <c:ptCount val="177"/>
                <c:pt idx="145">
                  <c:v>1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1</c:v>
                </c:pt>
                <c:pt idx="151">
                  <c:v>2</c:v>
                </c:pt>
                <c:pt idx="152">
                  <c:v>1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2</c:v>
                </c:pt>
                <c:pt idx="160">
                  <c:v>0</c:v>
                </c:pt>
                <c:pt idx="161">
                  <c:v>3</c:v>
                </c:pt>
                <c:pt idx="162">
                  <c:v>0</c:v>
                </c:pt>
                <c:pt idx="163">
                  <c:v>2</c:v>
                </c:pt>
                <c:pt idx="164">
                  <c:v>2</c:v>
                </c:pt>
                <c:pt idx="165">
                  <c:v>0</c:v>
                </c:pt>
                <c:pt idx="166">
                  <c:v>3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3</c:v>
                </c:pt>
                <c:pt idx="171">
                  <c:v>4</c:v>
                </c:pt>
                <c:pt idx="172">
                  <c:v>40</c:v>
                </c:pt>
                <c:pt idx="173">
                  <c:v>39</c:v>
                </c:pt>
                <c:pt idx="174">
                  <c:v>28</c:v>
                </c:pt>
                <c:pt idx="175">
                  <c:v>52</c:v>
                </c:pt>
                <c:pt idx="176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6B0-49E3-83FC-D95CEAF2D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189112"/>
        <c:axId val="203191464"/>
      </c:areaChart>
      <c:dateAx>
        <c:axId val="203189112"/>
        <c:scaling>
          <c:orientation val="minMax"/>
          <c:min val="37622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191464"/>
        <c:crosses val="autoZero"/>
        <c:auto val="1"/>
        <c:lblOffset val="100"/>
        <c:baseTimeUnit val="months"/>
        <c:majorUnit val="6"/>
        <c:majorTimeUnit val="months"/>
      </c:dateAx>
      <c:valAx>
        <c:axId val="203191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189112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537287215540606E-2"/>
          <c:y val="0.1512421353098416"/>
          <c:w val="0.59301280247265997"/>
          <c:h val="0.480242284395731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0.93868</cdr:y>
    </cdr:from>
    <cdr:to>
      <cdr:x>0.26383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0" y="4049833"/>
          <a:ext cx="1586781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bg2">
                  <a:lumMod val="50000"/>
                </a:schemeClr>
              </a:solidFill>
            </a:rPr>
            <a:t>Version</a:t>
          </a:r>
          <a:r>
            <a:rPr lang="en-US" sz="1100" baseline="0" dirty="0">
              <a:solidFill>
                <a:schemeClr val="bg2">
                  <a:lumMod val="50000"/>
                </a:schemeClr>
              </a:solidFill>
            </a:rPr>
            <a:t> 1  |  asapbio.org</a:t>
          </a:r>
          <a:endParaRPr lang="en-US" sz="1100" dirty="0">
            <a:solidFill>
              <a:schemeClr val="bg2">
                <a:lumMod val="50000"/>
              </a:schemeClr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A240-0311-4314-8AA4-12F3A8FA7F04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EF1C-3E60-46DC-A39C-A72F92DF8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5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A240-0311-4314-8AA4-12F3A8FA7F04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EF1C-3E60-46DC-A39C-A72F92DF8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46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A240-0311-4314-8AA4-12F3A8FA7F04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EF1C-3E60-46DC-A39C-A72F92DF8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11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869156" y="178594"/>
            <a:ext cx="10453688" cy="1723430"/>
          </a:xfrm>
          <a:prstGeom prst="rect">
            <a:avLst/>
          </a:prstGeom>
        </p:spPr>
        <p:txBody>
          <a:bodyPr/>
          <a:lstStyle>
            <a:lvl1pPr>
              <a:defRPr sz="5625"/>
            </a:lvl1pPr>
          </a:lstStyle>
          <a:p>
            <a:r>
              <a:t>Title Text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869156" y="1946672"/>
            <a:ext cx="10453688" cy="4277320"/>
          </a:xfrm>
          <a:prstGeom prst="rect">
            <a:avLst/>
          </a:prstGeom>
        </p:spPr>
        <p:txBody>
          <a:bodyPr/>
          <a:lstStyle>
            <a:lvl1pPr marL="785785" indent="-562550">
              <a:spcBef>
                <a:spcPts val="2601"/>
              </a:spcBef>
              <a:defRPr sz="2531"/>
            </a:lvl1pPr>
            <a:lvl2pPr marL="1098313" indent="-562550">
              <a:spcBef>
                <a:spcPts val="2601"/>
              </a:spcBef>
              <a:defRPr sz="2531"/>
            </a:lvl2pPr>
            <a:lvl3pPr marL="1410840" indent="-562550">
              <a:spcBef>
                <a:spcPts val="2601"/>
              </a:spcBef>
              <a:defRPr sz="2531"/>
            </a:lvl3pPr>
            <a:lvl4pPr marL="1723368" indent="-562550">
              <a:spcBef>
                <a:spcPts val="2601"/>
              </a:spcBef>
              <a:defRPr sz="2531"/>
            </a:lvl4pPr>
            <a:lvl5pPr marL="2035896" indent="-562550">
              <a:spcBef>
                <a:spcPts val="2601"/>
              </a:spcBef>
              <a:defRPr sz="253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xfrm>
            <a:off x="5951538" y="6563320"/>
            <a:ext cx="273845" cy="214313"/>
          </a:xfrm>
          <a:prstGeom prst="rect">
            <a:avLst/>
          </a:prstGeom>
        </p:spPr>
        <p:txBody>
          <a:bodyPr/>
          <a:lstStyle>
            <a:lvl1pPr>
              <a:defRPr sz="984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109436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552182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2D4FC6-EDB0-3941-87DE-1A44CFFD9190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3EF223-925D-B848-91E1-2618349D8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44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2D4FC6-EDB0-3941-87DE-1A44CFFD9190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3EF223-925D-B848-91E1-2618349D8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56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2D4FC6-EDB0-3941-87DE-1A44CFFD9190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3EF223-925D-B848-91E1-2618349D8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29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2D4FC6-EDB0-3941-87DE-1A44CFFD9190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3EF223-925D-B848-91E1-2618349D8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60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2D4FC6-EDB0-3941-87DE-1A44CFFD9190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3EF223-925D-B848-91E1-2618349D8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51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2D4FC6-EDB0-3941-87DE-1A44CFFD9190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3EF223-925D-B848-91E1-2618349D8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A240-0311-4314-8AA4-12F3A8FA7F04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EF1C-3E60-46DC-A39C-A72F92DF8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989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2D4FC6-EDB0-3941-87DE-1A44CFFD9190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3EF223-925D-B848-91E1-2618349D8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2D4FC6-EDB0-3941-87DE-1A44CFFD9190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3EF223-925D-B848-91E1-2618349D8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66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2D4FC6-EDB0-3941-87DE-1A44CFFD9190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3EF223-925D-B848-91E1-2618349D8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34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2D4FC6-EDB0-3941-87DE-1A44CFFD9190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3EF223-925D-B848-91E1-2618349D8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63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2D4FC6-EDB0-3941-87DE-1A44CFFD9190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3EF223-925D-B848-91E1-2618349D8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86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2383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A240-0311-4314-8AA4-12F3A8FA7F04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EF1C-3E60-46DC-A39C-A72F92DF8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0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A240-0311-4314-8AA4-12F3A8FA7F04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EF1C-3E60-46DC-A39C-A72F92DF8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A240-0311-4314-8AA4-12F3A8FA7F04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EF1C-3E60-46DC-A39C-A72F92DF8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1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A240-0311-4314-8AA4-12F3A8FA7F04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EF1C-3E60-46DC-A39C-A72F92DF8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1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A240-0311-4314-8AA4-12F3A8FA7F04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EF1C-3E60-46DC-A39C-A72F92DF8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8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A240-0311-4314-8AA4-12F3A8FA7F04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EF1C-3E60-46DC-A39C-A72F92DF8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38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A240-0311-4314-8AA4-12F3A8FA7F04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EF1C-3E60-46DC-A39C-A72F92DF8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4A240-0311-4314-8AA4-12F3A8FA7F04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9EF1C-3E60-46DC-A39C-A72F92DF8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7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54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18" Type="http://schemas.openxmlformats.org/officeDocument/2006/relationships/image" Target="../media/image40.png"/><Relationship Id="rId26" Type="http://schemas.openxmlformats.org/officeDocument/2006/relationships/image" Target="../media/image48.svg"/><Relationship Id="rId3" Type="http://schemas.openxmlformats.org/officeDocument/2006/relationships/image" Target="../media/image25.svg"/><Relationship Id="rId21" Type="http://schemas.openxmlformats.org/officeDocument/2006/relationships/image" Target="../media/image43.sv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17" Type="http://schemas.openxmlformats.org/officeDocument/2006/relationships/image" Target="../media/image39.svg"/><Relationship Id="rId25" Type="http://schemas.openxmlformats.org/officeDocument/2006/relationships/image" Target="../media/image47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svg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24" Type="http://schemas.openxmlformats.org/officeDocument/2006/relationships/image" Target="../media/image46.svg"/><Relationship Id="rId5" Type="http://schemas.openxmlformats.org/officeDocument/2006/relationships/image" Target="../media/image27.svg"/><Relationship Id="rId15" Type="http://schemas.openxmlformats.org/officeDocument/2006/relationships/image" Target="../media/image37.svg"/><Relationship Id="rId23" Type="http://schemas.openxmlformats.org/officeDocument/2006/relationships/image" Target="../media/image45.png"/><Relationship Id="rId28" Type="http://schemas.openxmlformats.org/officeDocument/2006/relationships/image" Target="../media/image50.svg"/><Relationship Id="rId10" Type="http://schemas.openxmlformats.org/officeDocument/2006/relationships/image" Target="../media/image32.png"/><Relationship Id="rId19" Type="http://schemas.openxmlformats.org/officeDocument/2006/relationships/image" Target="../media/image41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36.png"/><Relationship Id="rId22" Type="http://schemas.openxmlformats.org/officeDocument/2006/relationships/image" Target="../media/image44.svg"/><Relationship Id="rId27" Type="http://schemas.openxmlformats.org/officeDocument/2006/relationships/image" Target="../media/image49.png"/><Relationship Id="rId30" Type="http://schemas.openxmlformats.org/officeDocument/2006/relationships/image" Target="../media/image52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31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/>
        </p:nvSpPr>
        <p:spPr>
          <a:xfrm>
            <a:off x="2173182" y="910191"/>
            <a:ext cx="7739235" cy="548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400" b="1"/>
            </a:lvl1pPr>
          </a:lstStyle>
          <a:p>
            <a:r>
              <a:rPr sz="3094"/>
              <a:t>Preprint Town Hall for Scientific Societies</a:t>
            </a:r>
          </a:p>
        </p:txBody>
      </p:sp>
      <p:sp>
        <p:nvSpPr>
          <p:cNvPr id="297" name="Shape 297"/>
          <p:cNvSpPr/>
          <p:nvPr/>
        </p:nvSpPr>
        <p:spPr>
          <a:xfrm>
            <a:off x="2155284" y="1868349"/>
            <a:ext cx="4808240" cy="1024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400"/>
            </a:lvl1pPr>
            <a:lvl2pPr>
              <a:defRPr sz="4400"/>
            </a:lvl2pPr>
          </a:lstStyle>
          <a:p>
            <a:r>
              <a:rPr sz="3094"/>
              <a:t>Ron Vale, UCSF/HHMI</a:t>
            </a:r>
          </a:p>
          <a:p>
            <a:pPr lvl="1"/>
            <a:r>
              <a:rPr sz="3094"/>
              <a:t>Former President of ASCB</a:t>
            </a:r>
          </a:p>
        </p:txBody>
      </p:sp>
      <p:sp>
        <p:nvSpPr>
          <p:cNvPr id="298" name="Shape 298"/>
          <p:cNvSpPr/>
          <p:nvPr/>
        </p:nvSpPr>
        <p:spPr>
          <a:xfrm>
            <a:off x="2160709" y="3512046"/>
            <a:ext cx="9104929" cy="1024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400"/>
            </a:lvl1pPr>
            <a:lvl2pPr>
              <a:defRPr sz="4400"/>
            </a:lvl2pPr>
          </a:lstStyle>
          <a:p>
            <a:r>
              <a:rPr sz="3094"/>
              <a:t>Cynthia Wolberger, Johns Hopkins University</a:t>
            </a:r>
          </a:p>
          <a:p>
            <a:pPr lvl="1"/>
            <a:r>
              <a:rPr sz="3094"/>
              <a:t> Chair, RCSB Protein Data Bank Advisory Committee</a:t>
            </a:r>
          </a:p>
        </p:txBody>
      </p:sp>
      <p:sp>
        <p:nvSpPr>
          <p:cNvPr id="299" name="Shape 299"/>
          <p:cNvSpPr/>
          <p:nvPr/>
        </p:nvSpPr>
        <p:spPr>
          <a:xfrm>
            <a:off x="2176240" y="5155742"/>
            <a:ext cx="7791941" cy="1024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400"/>
            </a:lvl1pPr>
            <a:lvl2pPr>
              <a:defRPr sz="4400"/>
            </a:lvl2pPr>
          </a:lstStyle>
          <a:p>
            <a:r>
              <a:rPr sz="3094"/>
              <a:t>Jessica Polka, Exec. Director ASAPbio</a:t>
            </a:r>
          </a:p>
          <a:p>
            <a:pPr lvl="1"/>
            <a:r>
              <a:rPr sz="3094"/>
              <a:t>Co-Founder of COMPASS Committee, ASCB</a:t>
            </a:r>
          </a:p>
        </p:txBody>
      </p:sp>
      <p:pic>
        <p:nvPicPr>
          <p:cNvPr id="300" name="ASAPbio cop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44659" y="216812"/>
            <a:ext cx="2502683" cy="5715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6016665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5544" y="1153886"/>
            <a:ext cx="10697028" cy="2414134"/>
          </a:xfrm>
        </p:spPr>
        <p:txBody>
          <a:bodyPr>
            <a:noAutofit/>
          </a:bodyPr>
          <a:lstStyle/>
          <a:p>
            <a:r>
              <a:rPr lang="en-US" sz="4800" dirty="0"/>
              <a:t>Preprints in biology: Learning from a quarter-century of experience in physics </a:t>
            </a:r>
            <a:br>
              <a:rPr lang="en-US" sz="4400" dirty="0"/>
            </a:br>
            <a:r>
              <a:rPr lang="en-US" sz="3600" dirty="0"/>
              <a:t>(and a few other fields)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9143" y="4240666"/>
            <a:ext cx="9144000" cy="1655762"/>
          </a:xfrm>
        </p:spPr>
        <p:txBody>
          <a:bodyPr/>
          <a:lstStyle/>
          <a:p>
            <a:r>
              <a:rPr lang="en-US" dirty="0"/>
              <a:t>Cynthia </a:t>
            </a:r>
            <a:r>
              <a:rPr lang="en-US" dirty="0" err="1"/>
              <a:t>Wolberger</a:t>
            </a:r>
            <a:r>
              <a:rPr lang="en-US" dirty="0"/>
              <a:t>, Ph.D.</a:t>
            </a:r>
          </a:p>
          <a:p>
            <a:r>
              <a:rPr lang="en-US" dirty="0"/>
              <a:t>Professor of Biophysics and Biophysical Chemistry</a:t>
            </a:r>
          </a:p>
          <a:p>
            <a:r>
              <a:rPr lang="en-US" dirty="0"/>
              <a:t>Johns Hopkins University School of Medicine</a:t>
            </a:r>
          </a:p>
        </p:txBody>
      </p:sp>
      <p:pic>
        <p:nvPicPr>
          <p:cNvPr id="4" name="ASAPbio cop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15543" y="250518"/>
            <a:ext cx="2795686" cy="6384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62745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81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Preprints: New to biologists, old hat </a:t>
            </a:r>
            <a:r>
              <a:rPr lang="en-US" sz="4000"/>
              <a:t>to physicists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most physicists and mathematicians, a scholarly publication begins with an electronic preprint.</a:t>
            </a:r>
          </a:p>
          <a:p>
            <a:r>
              <a:rPr lang="en-US" dirty="0" err="1"/>
              <a:t>Arxiv</a:t>
            </a:r>
            <a:r>
              <a:rPr lang="en-US" dirty="0"/>
              <a:t>: Electronic preprint server established in 1991 by Paul </a:t>
            </a:r>
            <a:r>
              <a:rPr lang="en-US" dirty="0" err="1"/>
              <a:t>Ginsparg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925" y="3534336"/>
            <a:ext cx="11280773" cy="321269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024109" y="4953741"/>
            <a:ext cx="5610687" cy="6036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887071" y="5222856"/>
            <a:ext cx="2835776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1,234,185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as of Feb. 20, 2017</a:t>
            </a:r>
          </a:p>
        </p:txBody>
      </p:sp>
    </p:spTree>
    <p:extLst>
      <p:ext uri="{BB962C8B-B14F-4D97-AF65-F5344CB8AC3E}">
        <p14:creationId xmlns:p14="http://schemas.microsoft.com/office/powerpoint/2010/main" val="1514241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3917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Growth of the </a:t>
            </a:r>
            <a:r>
              <a:rPr lang="en-US" dirty="0" err="1"/>
              <a:t>Arxiv</a:t>
            </a:r>
            <a:r>
              <a:rPr lang="en-US" dirty="0"/>
              <a:t> 1991 - 2016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5900" y="1513884"/>
            <a:ext cx="5546147" cy="50148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22499" y="1506857"/>
            <a:ext cx="330724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Finance, biology, statistics</a:t>
            </a:r>
          </a:p>
        </p:txBody>
      </p:sp>
      <p:sp>
        <p:nvSpPr>
          <p:cNvPr id="7" name="Right Brace 6"/>
          <p:cNvSpPr/>
          <p:nvPr/>
        </p:nvSpPr>
        <p:spPr>
          <a:xfrm>
            <a:off x="7847860" y="4722917"/>
            <a:ext cx="470517" cy="1473693"/>
          </a:xfrm>
          <a:prstGeom prst="righ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18377" y="5181673"/>
            <a:ext cx="11692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physics</a:t>
            </a:r>
          </a:p>
        </p:txBody>
      </p:sp>
      <p:sp>
        <p:nvSpPr>
          <p:cNvPr id="9" name="Right Brace 8"/>
          <p:cNvSpPr/>
          <p:nvPr/>
        </p:nvSpPr>
        <p:spPr>
          <a:xfrm>
            <a:off x="7847860" y="3515557"/>
            <a:ext cx="408373" cy="1104372"/>
          </a:xfrm>
          <a:prstGeom prst="righ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2694" y="3790471"/>
            <a:ext cx="187411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mathematics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7847860" y="2725443"/>
            <a:ext cx="408373" cy="674703"/>
          </a:xfrm>
          <a:prstGeom prst="righ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2694" y="2775534"/>
            <a:ext cx="11692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physics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7837502" y="1914398"/>
            <a:ext cx="418731" cy="695635"/>
          </a:xfrm>
          <a:prstGeom prst="rightBrace">
            <a:avLst>
              <a:gd name="adj1" fmla="val 8333"/>
              <a:gd name="adj2" fmla="val 51232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56233" y="2012200"/>
            <a:ext cx="277871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computer science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7837502" y="1612554"/>
            <a:ext cx="418731" cy="256189"/>
          </a:xfrm>
          <a:prstGeom prst="righ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7553" y="6008474"/>
            <a:ext cx="2725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https://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arxiv.org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/help/stats/2016_by_area/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47127" y="1596701"/>
            <a:ext cx="278398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Annual depositions by field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42040" y="5823808"/>
            <a:ext cx="3209533" cy="830997"/>
          </a:xfrm>
          <a:prstGeom prst="rect">
            <a:avLst/>
          </a:prstGeom>
          <a:solidFill>
            <a:srgbClr val="FFFF00">
              <a:alpha val="47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&gt;110,000 depositions/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yr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&gt;1,234,000 preprints</a:t>
            </a:r>
          </a:p>
        </p:txBody>
      </p:sp>
    </p:spTree>
    <p:extLst>
      <p:ext uri="{BB962C8B-B14F-4D97-AF65-F5344CB8AC3E}">
        <p14:creationId xmlns:p14="http://schemas.microsoft.com/office/powerpoint/2010/main" val="1485078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747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How preprints are used in physics, 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805" y="1885358"/>
            <a:ext cx="6036814" cy="4351338"/>
          </a:xfrm>
        </p:spPr>
        <p:txBody>
          <a:bodyPr>
            <a:noAutofit/>
          </a:bodyPr>
          <a:lstStyle/>
          <a:p>
            <a:r>
              <a:rPr lang="en-US" sz="3200" dirty="0"/>
              <a:t>Early communication of results.</a:t>
            </a:r>
          </a:p>
          <a:p>
            <a:r>
              <a:rPr lang="en-US" sz="3200" dirty="0"/>
              <a:t>Get feedback prior to publication.</a:t>
            </a:r>
          </a:p>
          <a:p>
            <a:r>
              <a:rPr lang="en-US" sz="3200" dirty="0"/>
              <a:t>Accelerates the pace of discovery</a:t>
            </a:r>
          </a:p>
          <a:p>
            <a:r>
              <a:rPr lang="en-US" sz="3200" dirty="0"/>
              <a:t>Democratic – available to all, not just e.g. attendees at small, $$$ conferences where unpublished results are presented.</a:t>
            </a:r>
          </a:p>
          <a:p>
            <a:r>
              <a:rPr lang="en-US" sz="3200" dirty="0"/>
              <a:t>Reaches more people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619" y="1460509"/>
            <a:ext cx="5093766" cy="459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73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64" y="9602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How preprints are used in physics, 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019" y="1344459"/>
            <a:ext cx="10515600" cy="4351338"/>
          </a:xfrm>
        </p:spPr>
        <p:txBody>
          <a:bodyPr>
            <a:noAutofit/>
          </a:bodyPr>
          <a:lstStyle/>
          <a:p>
            <a:r>
              <a:rPr lang="en-US" dirty="0"/>
              <a:t>Establishes priority (have time stamp, permanent identifier)</a:t>
            </a:r>
          </a:p>
          <a:p>
            <a:pPr lvl="1"/>
            <a:r>
              <a:rPr lang="en-US" sz="2800" dirty="0"/>
              <a:t>(what if  </a:t>
            </a:r>
            <a:r>
              <a:rPr lang="en-US" sz="2800" dirty="0" err="1"/>
              <a:t>Virginius</a:t>
            </a:r>
            <a:r>
              <a:rPr lang="en-US" sz="2800" dirty="0"/>
              <a:t> </a:t>
            </a:r>
            <a:r>
              <a:rPr lang="en-US" sz="2800" dirty="0" err="1"/>
              <a:t>Siksnys</a:t>
            </a:r>
            <a:r>
              <a:rPr lang="en-US" sz="2800" dirty="0"/>
              <a:t> had posted a preprint on CRIPSR-Cas9 editing….)</a:t>
            </a:r>
          </a:p>
          <a:p>
            <a:r>
              <a:rPr lang="en-US" dirty="0"/>
              <a:t>Evidence of progress in:</a:t>
            </a:r>
          </a:p>
          <a:p>
            <a:pPr lvl="1"/>
            <a:r>
              <a:rPr lang="en-US" sz="2800" dirty="0"/>
              <a:t>Grant applications, progress reports (NSF)</a:t>
            </a:r>
          </a:p>
          <a:p>
            <a:pPr lvl="1"/>
            <a:r>
              <a:rPr lang="en-US" sz="2800" dirty="0"/>
              <a:t>Hiring and promotion CVs (separate section for preprints)</a:t>
            </a:r>
          </a:p>
          <a:p>
            <a:pPr lvl="1"/>
            <a:r>
              <a:rPr lang="en-US" sz="2800" dirty="0"/>
              <a:t>Postdoctoral applications</a:t>
            </a:r>
          </a:p>
          <a:p>
            <a:r>
              <a:rPr lang="en-US" dirty="0" err="1"/>
              <a:t>Citeable</a:t>
            </a:r>
            <a:r>
              <a:rPr lang="en-US" dirty="0"/>
              <a:t>: </a:t>
            </a:r>
            <a:r>
              <a:rPr lang="en-US" sz="2800" dirty="0"/>
              <a:t>e.g. from physics paper, Science, Feb. 17, 2017 issue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285" y="5003647"/>
            <a:ext cx="94869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12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Preprints and journals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50167"/>
            <a:ext cx="10515600" cy="3824061"/>
          </a:xfrm>
        </p:spPr>
        <p:txBody>
          <a:bodyPr>
            <a:normAutofit/>
          </a:bodyPr>
          <a:lstStyle/>
          <a:p>
            <a:r>
              <a:rPr lang="en-US" sz="3600" dirty="0"/>
              <a:t>Preprints and peer-reviewed journal coexist in physics, math, computer science.</a:t>
            </a:r>
          </a:p>
          <a:p>
            <a:r>
              <a:rPr lang="en-US" sz="3600" dirty="0"/>
              <a:t>Most preprints end up in peer-reviewed journals, others in conference proceedings, theses.</a:t>
            </a:r>
          </a:p>
          <a:p>
            <a:r>
              <a:rPr lang="en-US" sz="3600" dirty="0"/>
              <a:t>High-energy physics, 2004-2014: </a:t>
            </a:r>
          </a:p>
          <a:p>
            <a:pPr lvl="1"/>
            <a:r>
              <a:rPr lang="en-US" sz="3200" dirty="0"/>
              <a:t>&gt;80% of preprints have journal citation.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22" y="81014"/>
            <a:ext cx="2630714" cy="17506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7190" y="244134"/>
            <a:ext cx="1241705" cy="1567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570" y="244134"/>
            <a:ext cx="1311734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03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252" y="500255"/>
            <a:ext cx="7869285" cy="1325563"/>
          </a:xfrm>
        </p:spPr>
        <p:txBody>
          <a:bodyPr/>
          <a:lstStyle/>
          <a:p>
            <a:r>
              <a:rPr lang="en-US" dirty="0"/>
              <a:t>Do preprints increase risk of junk publications?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338" y="2580227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All preprints pre-screened before posting.</a:t>
            </a:r>
          </a:p>
          <a:p>
            <a:r>
              <a:rPr lang="en-US" sz="3200" dirty="0"/>
              <a:t>Reputation is at stake if you post junk or MPUs*.</a:t>
            </a:r>
          </a:p>
          <a:p>
            <a:r>
              <a:rPr lang="en-US" sz="3200" dirty="0"/>
              <a:t>Supposition is that people READ preprints, don’t just cite because they are there.</a:t>
            </a:r>
          </a:p>
          <a:p>
            <a:r>
              <a:rPr lang="en-US" sz="3200" dirty="0"/>
              <a:t>Reward is for </a:t>
            </a:r>
            <a:r>
              <a:rPr lang="en-US" sz="3200" i="1" dirty="0"/>
              <a:t>contents</a:t>
            </a:r>
            <a:r>
              <a:rPr lang="en-US" sz="3200" dirty="0"/>
              <a:t> of preprint.</a:t>
            </a:r>
          </a:p>
          <a:p>
            <a:r>
              <a:rPr lang="en-US" sz="3200" dirty="0"/>
              <a:t>Community knows they are not peer-reviewed.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51038" y="6134340"/>
            <a:ext cx="300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*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Minimal Publishable Units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4644" y="6434415"/>
            <a:ext cx="3922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Image: http://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newjerseycashforcars.com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537" y="0"/>
            <a:ext cx="3932528" cy="27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27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652029" cy="1325563"/>
          </a:xfrm>
        </p:spPr>
        <p:txBody>
          <a:bodyPr/>
          <a:lstStyle/>
          <a:p>
            <a:r>
              <a:rPr lang="en-US" dirty="0"/>
              <a:t>Do journals increase the risk of junk publications?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5028" y="69420"/>
            <a:ext cx="2125216" cy="3017084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7526" y="2023543"/>
            <a:ext cx="4199657" cy="33213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146" y="1777207"/>
            <a:ext cx="5483058" cy="22266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4448" y="4202600"/>
            <a:ext cx="6223156" cy="242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0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Are biologists different from physicists?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84217"/>
            <a:ext cx="10515600" cy="4544291"/>
          </a:xfrm>
        </p:spPr>
        <p:txBody>
          <a:bodyPr>
            <a:normAutofit/>
          </a:bodyPr>
          <a:lstStyle/>
          <a:p>
            <a:r>
              <a:rPr lang="en-US" dirty="0"/>
              <a:t>No.</a:t>
            </a:r>
          </a:p>
          <a:p>
            <a:r>
              <a:rPr lang="en-US" dirty="0"/>
              <a:t>Far more similarities than differences.</a:t>
            </a:r>
          </a:p>
          <a:p>
            <a:r>
              <a:rPr lang="en-US" dirty="0"/>
              <a:t>We, too, can benefit from:</a:t>
            </a:r>
          </a:p>
          <a:p>
            <a:pPr lvl="1"/>
            <a:r>
              <a:rPr lang="en-US" sz="2800" dirty="0"/>
              <a:t>More rapid communication.</a:t>
            </a:r>
          </a:p>
          <a:p>
            <a:pPr lvl="1"/>
            <a:r>
              <a:rPr lang="en-US" sz="2800" dirty="0"/>
              <a:t>Opportunities to show progress</a:t>
            </a:r>
          </a:p>
          <a:p>
            <a:pPr lvl="1"/>
            <a:r>
              <a:rPr lang="en-US" sz="2800" dirty="0"/>
              <a:t>Pre-publication feedback.</a:t>
            </a:r>
          </a:p>
          <a:p>
            <a:pPr lvl="1"/>
            <a:r>
              <a:rPr lang="en-US" sz="2800" dirty="0"/>
              <a:t>Emphasis on contents rather than where it is published</a:t>
            </a:r>
          </a:p>
          <a:p>
            <a:r>
              <a:rPr lang="en-US" sz="3200" dirty="0"/>
              <a:t>Peer review will survive in biological sciences as in physics, math, etc.</a:t>
            </a:r>
          </a:p>
        </p:txBody>
      </p:sp>
    </p:spTree>
    <p:extLst>
      <p:ext uri="{BB962C8B-B14F-4D97-AF65-F5344CB8AC3E}">
        <p14:creationId xmlns:p14="http://schemas.microsoft.com/office/powerpoint/2010/main" val="199201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36" y="332468"/>
            <a:ext cx="11258550" cy="1325563"/>
          </a:xfrm>
        </p:spPr>
        <p:txBody>
          <a:bodyPr/>
          <a:lstStyle/>
          <a:p>
            <a:r>
              <a:rPr lang="en-US" dirty="0"/>
              <a:t># of preprint-friendly </a:t>
            </a:r>
            <a:r>
              <a:rPr lang="en-US"/>
              <a:t>journals large and </a:t>
            </a:r>
            <a:r>
              <a:rPr lang="en-US" dirty="0"/>
              <a:t>growing</a:t>
            </a:r>
          </a:p>
        </p:txBody>
      </p:sp>
      <p:sp>
        <p:nvSpPr>
          <p:cNvPr id="4" name="Shape 388"/>
          <p:cNvSpPr/>
          <p:nvPr/>
        </p:nvSpPr>
        <p:spPr>
          <a:xfrm>
            <a:off x="838200" y="1506022"/>
            <a:ext cx="8033990" cy="5616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>
                <a:latin typeface="+mn-lt"/>
                <a:ea typeface="+mn-ea"/>
                <a:cs typeface="+mn-cs"/>
                <a:sym typeface="Gill Sans"/>
              </a:defRPr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Gill Sans"/>
              </a:rPr>
              <a:t>Nature and Nature journals, </a:t>
            </a:r>
          </a:p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>
                <a:latin typeface="+mn-lt"/>
                <a:ea typeface="+mn-ea"/>
                <a:cs typeface="+mn-cs"/>
                <a:sym typeface="Gill Sans"/>
              </a:defRPr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Gill Sans"/>
              </a:rPr>
              <a:t>Science,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  <a:sym typeface="Gill Sans"/>
            </a:endParaRPr>
          </a:p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>
                <a:latin typeface="+mn-lt"/>
                <a:ea typeface="+mn-ea"/>
                <a:cs typeface="+mn-cs"/>
                <a:sym typeface="Gill Sans"/>
              </a:defRPr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Gill Sans"/>
              </a:rPr>
              <a:t>PNAS,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  <a:sym typeface="Gill Sans"/>
            </a:endParaRPr>
          </a:p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>
                <a:latin typeface="+mn-lt"/>
                <a:ea typeface="+mn-ea"/>
                <a:cs typeface="+mn-cs"/>
                <a:sym typeface="Gill Sans"/>
              </a:defRPr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Gill Sans"/>
              </a:rPr>
              <a:t>Cell,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  <a:sym typeface="Gill Sans"/>
            </a:endParaRPr>
          </a:p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>
                <a:latin typeface="+mn-lt"/>
                <a:ea typeface="+mn-ea"/>
                <a:cs typeface="+mn-cs"/>
                <a:sym typeface="Gill Sans"/>
              </a:defRPr>
            </a:pP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Gill Sans"/>
              </a:rPr>
              <a:t>eLife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Gill Sans"/>
              </a:rPr>
              <a:t>,</a:t>
            </a:r>
          </a:p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>
                <a:latin typeface="+mn-lt"/>
                <a:ea typeface="+mn-ea"/>
                <a:cs typeface="+mn-cs"/>
                <a:sym typeface="Gill Sans"/>
              </a:defRPr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Gill Sans"/>
              </a:rPr>
              <a:t>J. Cell Biology, </a:t>
            </a:r>
          </a:p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>
                <a:latin typeface="+mn-lt"/>
                <a:ea typeface="+mn-ea"/>
                <a:cs typeface="+mn-cs"/>
                <a:sym typeface="Gill Sans"/>
              </a:defRPr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Gill Sans"/>
              </a:rPr>
              <a:t>EMBO,</a:t>
            </a:r>
          </a:p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>
                <a:latin typeface="+mn-lt"/>
                <a:ea typeface="+mn-ea"/>
                <a:cs typeface="+mn-cs"/>
                <a:sym typeface="Gill Sans"/>
              </a:defRPr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Gill Sans"/>
              </a:rPr>
              <a:t>ASM journals</a:t>
            </a:r>
          </a:p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>
                <a:latin typeface="+mn-lt"/>
                <a:ea typeface="+mn-ea"/>
                <a:cs typeface="+mn-cs"/>
                <a:sym typeface="Gill Sans"/>
              </a:defRPr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Gill Sans"/>
              </a:rPr>
              <a:t>Oxford Press journals,</a:t>
            </a:r>
          </a:p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>
                <a:latin typeface="+mn-lt"/>
                <a:ea typeface="+mn-ea"/>
                <a:cs typeface="+mn-cs"/>
                <a:sym typeface="Gill Sans"/>
              </a:defRPr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Gill Sans"/>
              </a:rPr>
              <a:t>J. Biol. Chemistry</a:t>
            </a:r>
          </a:p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>
                <a:latin typeface="+mn-lt"/>
                <a:ea typeface="+mn-ea"/>
                <a:cs typeface="+mn-cs"/>
                <a:sym typeface="Gill Sans"/>
              </a:defRPr>
            </a:pP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Gill Sans"/>
              </a:rPr>
              <a:t>MBoC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  <a:sym typeface="Gill Sans"/>
            </a:endParaRPr>
          </a:p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>
                <a:latin typeface="+mn-lt"/>
                <a:ea typeface="+mn-ea"/>
                <a:cs typeface="+mn-cs"/>
                <a:sym typeface="Gill Sans"/>
              </a:defRPr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Gill Sans"/>
              </a:rPr>
              <a:t>Genetics</a:t>
            </a:r>
          </a:p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>
                <a:latin typeface="+mn-lt"/>
                <a:ea typeface="+mn-ea"/>
                <a:cs typeface="+mn-cs"/>
                <a:sym typeface="Gill Sans"/>
              </a:defRPr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Gill Sans"/>
              </a:rPr>
              <a:t>J. Neuroscience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  <a:sym typeface="Gill Sans"/>
            </a:endParaRPr>
          </a:p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>
                <a:latin typeface="+mn-lt"/>
                <a:ea typeface="+mn-ea"/>
                <a:cs typeface="+mn-cs"/>
                <a:sym typeface="Gill Sans"/>
              </a:defRPr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Gill Sans"/>
              </a:rPr>
              <a:t>…….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  <a:sym typeface="Gill Sans"/>
            </a:endParaRPr>
          </a:p>
          <a:p>
            <a:pPr marL="0" marR="0" lvl="0" indent="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>
                <a:latin typeface="+mn-lt"/>
                <a:ea typeface="+mn-ea"/>
                <a:cs typeface="+mn-cs"/>
                <a:sym typeface="Gill Sans"/>
              </a:defRPr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  <a:sym typeface="Gill San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0494" y="1443038"/>
            <a:ext cx="5291171" cy="446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1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/>
        </p:nvSpPr>
        <p:spPr>
          <a:xfrm>
            <a:off x="2042341" y="389331"/>
            <a:ext cx="8013349" cy="548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400" b="1"/>
            </a:lvl1pPr>
          </a:lstStyle>
          <a:p>
            <a:r>
              <a:rPr sz="3094"/>
              <a:t>Two Important Roles of Scientific Societies</a:t>
            </a:r>
          </a:p>
        </p:txBody>
      </p:sp>
      <p:sp>
        <p:nvSpPr>
          <p:cNvPr id="303" name="Shape 303"/>
          <p:cNvSpPr/>
          <p:nvPr/>
        </p:nvSpPr>
        <p:spPr>
          <a:xfrm>
            <a:off x="1974688" y="2237147"/>
            <a:ext cx="9957662" cy="548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400"/>
            </a:lvl1pPr>
          </a:lstStyle>
          <a:p>
            <a:r>
              <a:rPr sz="3094"/>
              <a:t>1.  The exchange of scientific information prior to publication.</a:t>
            </a:r>
          </a:p>
        </p:txBody>
      </p:sp>
      <p:sp>
        <p:nvSpPr>
          <p:cNvPr id="304" name="Shape 304"/>
          <p:cNvSpPr/>
          <p:nvPr/>
        </p:nvSpPr>
        <p:spPr>
          <a:xfrm>
            <a:off x="2032881" y="3856040"/>
            <a:ext cx="7204153" cy="548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400"/>
            </a:lvl1pPr>
          </a:lstStyle>
          <a:p>
            <a:r>
              <a:rPr sz="3094"/>
              <a:t>2.  Promoting the careers of young scientists</a:t>
            </a:r>
          </a:p>
        </p:txBody>
      </p:sp>
    </p:spTree>
    <p:extLst>
      <p:ext uri="{BB962C8B-B14F-4D97-AF65-F5344CB8AC3E}">
        <p14:creationId xmlns:p14="http://schemas.microsoft.com/office/powerpoint/2010/main" val="417962136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ASAPbio</a:t>
            </a:r>
            <a:r>
              <a:rPr lang="en-US" dirty="0"/>
              <a:t> &amp; the central service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065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/>
          <p:nvPr/>
        </p:nvSpPr>
        <p:spPr>
          <a:xfrm>
            <a:off x="795249" y="1717782"/>
            <a:ext cx="3262401" cy="1240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 defTabSz="584200">
              <a:defRPr sz="36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2531" dirty="0">
                <a:latin typeface="Calibri" panose="020F0502020204030204" pitchFamily="34" charset="0"/>
              </a:rPr>
              <a:t>Accelerating Science and Publication in biology</a:t>
            </a:r>
          </a:p>
        </p:txBody>
      </p:sp>
      <p:sp>
        <p:nvSpPr>
          <p:cNvPr id="411" name="Shape 411"/>
          <p:cNvSpPr/>
          <p:nvPr/>
        </p:nvSpPr>
        <p:spPr>
          <a:xfrm>
            <a:off x="844701" y="3545980"/>
            <a:ext cx="3092926" cy="851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 defTabSz="584200">
              <a:defRPr sz="36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sz="2531" dirty="0"/>
              <a:t>Feb. 16/17, 2016 at HHMI Headquarters</a:t>
            </a:r>
          </a:p>
        </p:txBody>
      </p:sp>
      <p:sp>
        <p:nvSpPr>
          <p:cNvPr id="412" name="Shape 412"/>
          <p:cNvSpPr/>
          <p:nvPr/>
        </p:nvSpPr>
        <p:spPr>
          <a:xfrm>
            <a:off x="2138274" y="5337249"/>
            <a:ext cx="7822407" cy="851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ctr" defTabSz="584200">
              <a:defRPr sz="36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2531" dirty="0"/>
              <a:t>Strong consensus that broader use of preprints could become a valuable addition to the journal system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148" y="1063138"/>
            <a:ext cx="7124366" cy="40164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9" y="986746"/>
            <a:ext cx="3305511" cy="71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53787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/>
          <p:nvPr/>
        </p:nvSpPr>
        <p:spPr>
          <a:xfrm>
            <a:off x="2618794" y="1064269"/>
            <a:ext cx="7152680" cy="526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ctr" defTabSz="584200">
              <a:defRPr sz="42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sz="2953" dirty="0"/>
              <a:t>Moving preprints forward</a:t>
            </a:r>
          </a:p>
        </p:txBody>
      </p:sp>
      <p:sp>
        <p:nvSpPr>
          <p:cNvPr id="418" name="Shape 418"/>
          <p:cNvSpPr/>
          <p:nvPr/>
        </p:nvSpPr>
        <p:spPr>
          <a:xfrm>
            <a:off x="7811622" y="2734015"/>
            <a:ext cx="1873491" cy="980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ctr" defTabSz="584200">
              <a:defRPr sz="42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sz="2953" dirty="0"/>
              <a:t>Scientists</a:t>
            </a:r>
            <a:r>
              <a:rPr lang="en-US" sz="2953" dirty="0"/>
              <a:t> &amp; Societies</a:t>
            </a:r>
            <a:endParaRPr sz="2953" dirty="0"/>
          </a:p>
        </p:txBody>
      </p:sp>
      <p:sp>
        <p:nvSpPr>
          <p:cNvPr id="419" name="Shape 419"/>
          <p:cNvSpPr/>
          <p:nvPr/>
        </p:nvSpPr>
        <p:spPr>
          <a:xfrm>
            <a:off x="3032361" y="4632846"/>
            <a:ext cx="1936620" cy="1435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>
              <a:defRPr sz="4200">
                <a:latin typeface="+mn-lt"/>
                <a:ea typeface="+mn-ea"/>
                <a:cs typeface="+mn-cs"/>
                <a:sym typeface="Gill Sans"/>
              </a:defRPr>
            </a:pPr>
            <a:r>
              <a:rPr sz="2953" dirty="0"/>
              <a:t>University </a:t>
            </a:r>
          </a:p>
          <a:p>
            <a:pPr algn="ctr" defTabSz="410751">
              <a:defRPr sz="4200">
                <a:latin typeface="+mn-lt"/>
                <a:ea typeface="+mn-ea"/>
                <a:cs typeface="+mn-cs"/>
                <a:sym typeface="Gill Sans"/>
              </a:defRPr>
            </a:pPr>
            <a:r>
              <a:rPr sz="2953" dirty="0"/>
              <a:t>Promotion </a:t>
            </a:r>
          </a:p>
          <a:p>
            <a:pPr algn="ctr" defTabSz="410751">
              <a:defRPr sz="4200">
                <a:latin typeface="+mn-lt"/>
                <a:ea typeface="+mn-ea"/>
                <a:cs typeface="+mn-cs"/>
                <a:sym typeface="Gill Sans"/>
              </a:defRPr>
            </a:pPr>
            <a:r>
              <a:rPr sz="2953" dirty="0"/>
              <a:t>Committees</a:t>
            </a:r>
          </a:p>
        </p:txBody>
      </p:sp>
      <p:sp>
        <p:nvSpPr>
          <p:cNvPr id="420" name="Shape 420"/>
          <p:cNvSpPr/>
          <p:nvPr/>
        </p:nvSpPr>
        <p:spPr>
          <a:xfrm>
            <a:off x="7098812" y="5972955"/>
            <a:ext cx="1336905" cy="526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ctr" defTabSz="584200">
              <a:defRPr sz="42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sz="2953" dirty="0"/>
              <a:t>Journals</a:t>
            </a:r>
          </a:p>
        </p:txBody>
      </p:sp>
      <p:sp>
        <p:nvSpPr>
          <p:cNvPr id="421" name="Shape 421"/>
          <p:cNvSpPr/>
          <p:nvPr/>
        </p:nvSpPr>
        <p:spPr>
          <a:xfrm>
            <a:off x="3088134" y="2566952"/>
            <a:ext cx="1437959" cy="980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>
              <a:defRPr sz="4200">
                <a:latin typeface="+mn-lt"/>
                <a:ea typeface="+mn-ea"/>
                <a:cs typeface="+mn-cs"/>
                <a:sym typeface="Gill Sans"/>
              </a:defRPr>
            </a:pPr>
            <a:r>
              <a:rPr sz="2953" dirty="0"/>
              <a:t>Funding </a:t>
            </a:r>
          </a:p>
          <a:p>
            <a:pPr algn="ctr" defTabSz="410751">
              <a:defRPr sz="4200">
                <a:latin typeface="+mn-lt"/>
                <a:ea typeface="+mn-ea"/>
                <a:cs typeface="+mn-cs"/>
                <a:sym typeface="Gill Sans"/>
              </a:defRPr>
            </a:pPr>
            <a:r>
              <a:rPr sz="2953" dirty="0"/>
              <a:t>Agencies</a:t>
            </a:r>
          </a:p>
        </p:txBody>
      </p:sp>
      <p:sp>
        <p:nvSpPr>
          <p:cNvPr id="423" name="Shape 423"/>
          <p:cNvSpPr/>
          <p:nvPr/>
        </p:nvSpPr>
        <p:spPr>
          <a:xfrm>
            <a:off x="7051269" y="568891"/>
            <a:ext cx="765396" cy="5265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numCol="1" anchor="ctr">
            <a:spAutoFit/>
          </a:bodyPr>
          <a:lstStyle>
            <a:lvl1pPr algn="ctr" defTabSz="584200">
              <a:defRPr sz="42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sz="2953" dirty="0"/>
              <a:t>.org</a:t>
            </a:r>
          </a:p>
        </p:txBody>
      </p:sp>
      <p:pic>
        <p:nvPicPr>
          <p:cNvPr id="4098" name="Picture 2" descr="Gears by b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28375">
            <a:off x="4241245" y="2412201"/>
            <a:ext cx="2605577" cy="260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Gears by b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10500">
            <a:off x="5236575" y="3240684"/>
            <a:ext cx="3170351" cy="317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124" y="542482"/>
            <a:ext cx="2419688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7508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should preprints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Discoverable</a:t>
            </a:r>
          </a:p>
          <a:p>
            <a:r>
              <a:rPr lang="en-US" dirty="0"/>
              <a:t>Stably preserved</a:t>
            </a:r>
          </a:p>
          <a:p>
            <a:r>
              <a:rPr lang="en-US" dirty="0"/>
              <a:t>Agreed-upon standards</a:t>
            </a:r>
          </a:p>
          <a:p>
            <a:r>
              <a:rPr lang="en-US" dirty="0"/>
              <a:t>Available for innovative reuse</a:t>
            </a:r>
          </a:p>
          <a:p>
            <a:r>
              <a:rPr lang="en-US" dirty="0"/>
              <a:t>Governed by the community</a:t>
            </a:r>
          </a:p>
        </p:txBody>
      </p:sp>
    </p:spTree>
    <p:extLst>
      <p:ext uri="{BB962C8B-B14F-4D97-AF65-F5344CB8AC3E}">
        <p14:creationId xmlns:p14="http://schemas.microsoft.com/office/powerpoint/2010/main" val="3938831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Preprints in biology are fragmented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9226515"/>
              </p:ext>
            </p:extLst>
          </p:nvPr>
        </p:nvGraphicFramePr>
        <p:xfrm>
          <a:off x="149370" y="1082896"/>
          <a:ext cx="8675544" cy="5568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Content Placeholder 4"/>
          <p:cNvPicPr>
            <a:picLocks noChangeAspect="1"/>
          </p:cNvPicPr>
          <p:nvPr/>
        </p:nvPicPr>
        <p:blipFill rotWithShape="1">
          <a:blip r:embed="rId3"/>
          <a:srcRect l="56290" t="21090" r="981" b="14900"/>
          <a:stretch/>
        </p:blipFill>
        <p:spPr>
          <a:xfrm>
            <a:off x="9177338" y="3943342"/>
            <a:ext cx="2886075" cy="1057275"/>
          </a:xfrm>
          <a:prstGeom prst="rect">
            <a:avLst/>
          </a:prstGeom>
        </p:spPr>
      </p:pic>
      <p:pic>
        <p:nvPicPr>
          <p:cNvPr id="14" name="Picture 2" descr="Image result for chemrxi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076" y="1248268"/>
            <a:ext cx="2833687" cy="14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Content Placeholder 4"/>
          <p:cNvPicPr>
            <a:picLocks noChangeAspect="1"/>
          </p:cNvPicPr>
          <p:nvPr/>
        </p:nvPicPr>
        <p:blipFill rotWithShape="1">
          <a:blip r:embed="rId3"/>
          <a:srcRect l="-212" t="26856" r="50760" b="7497"/>
          <a:stretch/>
        </p:blipFill>
        <p:spPr>
          <a:xfrm>
            <a:off x="8851840" y="2733517"/>
            <a:ext cx="3340160" cy="1084302"/>
          </a:xfrm>
          <a:prstGeom prst="rect">
            <a:avLst/>
          </a:prstGeom>
        </p:spPr>
      </p:pic>
      <p:pic>
        <p:nvPicPr>
          <p:cNvPr id="2050" name="Picture 2" descr="http://blog.scielo.org/wp-content/uploads/2017/02/preprint_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885" y="5126140"/>
            <a:ext cx="2287278" cy="1465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75837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437" y="-329969"/>
            <a:ext cx="10515600" cy="1325563"/>
          </a:xfrm>
        </p:spPr>
        <p:txBody>
          <a:bodyPr/>
          <a:lstStyle/>
          <a:p>
            <a:r>
              <a:rPr lang="en-US" dirty="0"/>
              <a:t>Is it better to have one or many servers?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09000" y="601767"/>
            <a:ext cx="10640037" cy="5705696"/>
            <a:chOff x="463752" y="1014413"/>
            <a:chExt cx="10640037" cy="570569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752" y="1175544"/>
              <a:ext cx="10640037" cy="554456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633913" y="1014413"/>
              <a:ext cx="1957387" cy="371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2110806" y="6307463"/>
            <a:ext cx="8531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http://asapbio.org/wp-content/uploads/2016/05/Preprint-server-preferences-survey.pdf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51059" y="1080268"/>
            <a:ext cx="2943092" cy="1816041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37977" y="4248061"/>
            <a:ext cx="1747992" cy="1906064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the idea of a “central service”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Funder’s workshop (May 24, 2016)</a:t>
            </a:r>
          </a:p>
          <a:p>
            <a:r>
              <a:rPr lang="en-US" dirty="0"/>
              <a:t>Consultations (summer 2016)</a:t>
            </a:r>
          </a:p>
          <a:p>
            <a:r>
              <a:rPr lang="en-US" dirty="0"/>
              <a:t>Technical workshop (August 30, 2016)</a:t>
            </a:r>
          </a:p>
          <a:p>
            <a:r>
              <a:rPr lang="en-US" dirty="0"/>
              <a:t>RFA &amp; funder principles release (Feb 13, 2017)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921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794760" cy="1325563"/>
          </a:xfrm>
        </p:spPr>
        <p:txBody>
          <a:bodyPr/>
          <a:lstStyle/>
          <a:p>
            <a:r>
              <a:rPr lang="en-US" dirty="0"/>
              <a:t>Central service</a:t>
            </a:r>
          </a:p>
        </p:txBody>
      </p:sp>
      <p:pic>
        <p:nvPicPr>
          <p:cNvPr id="5" name="Graphic 4" descr="Earth Globe America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90570" y="4980683"/>
            <a:ext cx="1114375" cy="1114375"/>
          </a:xfrm>
          <a:prstGeom prst="rect">
            <a:avLst/>
          </a:prstGeom>
        </p:spPr>
      </p:pic>
      <p:pic>
        <p:nvPicPr>
          <p:cNvPr id="6" name="Graphic 5" descr="Earth Globe America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61492" y="3343505"/>
            <a:ext cx="1114375" cy="11143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6200000">
            <a:off x="4485817" y="2483012"/>
            <a:ext cx="3203446" cy="267548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4187" y="1248472"/>
            <a:ext cx="2925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Common, community-governed database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62335" y="6150525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Discussion</a:t>
            </a:r>
          </a:p>
        </p:txBody>
      </p:sp>
      <p:pic>
        <p:nvPicPr>
          <p:cNvPr id="10" name="Graphic 9" descr="Cha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70113" y="4980683"/>
            <a:ext cx="1455274" cy="1455274"/>
          </a:xfrm>
          <a:prstGeom prst="rect">
            <a:avLst/>
          </a:prstGeom>
        </p:spPr>
      </p:pic>
      <p:pic>
        <p:nvPicPr>
          <p:cNvPr id="11" name="Graphic 10" descr="Checklist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68846" y="3232693"/>
            <a:ext cx="1455274" cy="1455274"/>
          </a:xfrm>
          <a:prstGeom prst="rect">
            <a:avLst/>
          </a:prstGeom>
        </p:spPr>
      </p:pic>
      <p:pic>
        <p:nvPicPr>
          <p:cNvPr id="12" name="Graphic 11" descr="Head with Gear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15735" y="1441234"/>
            <a:ext cx="1455274" cy="14552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440456" y="4634173"/>
            <a:ext cx="128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Annotation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13504" y="2766089"/>
            <a:ext cx="1381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Text mining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 rot="16200000">
            <a:off x="3800833" y="4232552"/>
            <a:ext cx="752244" cy="744019"/>
          </a:xfrm>
          <a:prstGeom prst="straightConnector1">
            <a:avLst/>
          </a:prstGeom>
          <a:ln w="381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rot="16200000" flipH="1">
            <a:off x="3800833" y="2742055"/>
            <a:ext cx="752244" cy="744019"/>
          </a:xfrm>
          <a:prstGeom prst="straightConnector1">
            <a:avLst/>
          </a:prstGeom>
          <a:ln w="381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 rot="16200000" flipH="1">
            <a:off x="7556746" y="4215339"/>
            <a:ext cx="752244" cy="744019"/>
          </a:xfrm>
          <a:prstGeom prst="straightConnector1">
            <a:avLst/>
          </a:prstGeom>
          <a:ln w="381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 rot="16200000">
            <a:off x="7554243" y="2596879"/>
            <a:ext cx="752244" cy="744019"/>
          </a:xfrm>
          <a:prstGeom prst="straightConnector1">
            <a:avLst/>
          </a:prstGeom>
          <a:ln w="381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rot="16200000" flipH="1">
            <a:off x="4164382" y="3489290"/>
            <a:ext cx="6138" cy="632809"/>
          </a:xfrm>
          <a:prstGeom prst="straightConnector1">
            <a:avLst/>
          </a:prstGeom>
          <a:ln w="381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rot="16200000" flipH="1">
            <a:off x="7910532" y="3458672"/>
            <a:ext cx="6138" cy="632809"/>
          </a:xfrm>
          <a:prstGeom prst="straightConnector1">
            <a:avLst/>
          </a:prstGeom>
          <a:ln w="381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20" descr="Earth Globe Americas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99803" y="1868316"/>
            <a:ext cx="1114375" cy="1114375"/>
          </a:xfrm>
          <a:prstGeom prst="rect">
            <a:avLst/>
          </a:prstGeom>
        </p:spPr>
      </p:pic>
      <p:pic>
        <p:nvPicPr>
          <p:cNvPr id="27" name="Graphic 26" descr="Document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21816" y="4585394"/>
            <a:ext cx="756154" cy="756154"/>
          </a:xfrm>
          <a:prstGeom prst="rect">
            <a:avLst/>
          </a:prstGeom>
        </p:spPr>
      </p:pic>
      <p:pic>
        <p:nvPicPr>
          <p:cNvPr id="28" name="Graphic 27" descr="Document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039622" y="4585394"/>
            <a:ext cx="756154" cy="756154"/>
          </a:xfrm>
          <a:prstGeom prst="rect">
            <a:avLst/>
          </a:prstGeom>
        </p:spPr>
      </p:pic>
      <p:pic>
        <p:nvPicPr>
          <p:cNvPr id="31" name="Graphic 30" descr="Document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875234" y="4585394"/>
            <a:ext cx="756154" cy="756154"/>
          </a:xfrm>
          <a:prstGeom prst="rect">
            <a:avLst/>
          </a:prstGeom>
        </p:spPr>
      </p:pic>
      <p:pic>
        <p:nvPicPr>
          <p:cNvPr id="33" name="Graphic 32" descr="Document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457428" y="4585394"/>
            <a:ext cx="756154" cy="756154"/>
          </a:xfrm>
          <a:prstGeom prst="rect">
            <a:avLst/>
          </a:prstGeom>
        </p:spPr>
      </p:pic>
      <p:pic>
        <p:nvPicPr>
          <p:cNvPr id="36" name="Graphic 35" descr="Document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590066" y="3855144"/>
            <a:ext cx="756154" cy="756154"/>
          </a:xfrm>
          <a:prstGeom prst="rect">
            <a:avLst/>
          </a:prstGeom>
        </p:spPr>
      </p:pic>
      <p:pic>
        <p:nvPicPr>
          <p:cNvPr id="37" name="Graphic 36" descr="Document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07872" y="3855144"/>
            <a:ext cx="756154" cy="756154"/>
          </a:xfrm>
          <a:prstGeom prst="rect">
            <a:avLst/>
          </a:prstGeom>
        </p:spPr>
      </p:pic>
      <p:pic>
        <p:nvPicPr>
          <p:cNvPr id="38" name="Graphic 37" descr="Document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843484" y="3855144"/>
            <a:ext cx="756154" cy="756154"/>
          </a:xfrm>
          <a:prstGeom prst="rect">
            <a:avLst/>
          </a:prstGeom>
        </p:spPr>
      </p:pic>
      <p:pic>
        <p:nvPicPr>
          <p:cNvPr id="39" name="Graphic 38" descr="Document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425678" y="3855144"/>
            <a:ext cx="756154" cy="756154"/>
          </a:xfrm>
          <a:prstGeom prst="rect">
            <a:avLst/>
          </a:prstGeom>
        </p:spPr>
      </p:pic>
      <p:pic>
        <p:nvPicPr>
          <p:cNvPr id="41" name="Graphic 40" descr="Document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558316" y="3099494"/>
            <a:ext cx="756154" cy="756154"/>
          </a:xfrm>
          <a:prstGeom prst="rect">
            <a:avLst/>
          </a:prstGeom>
        </p:spPr>
      </p:pic>
      <p:pic>
        <p:nvPicPr>
          <p:cNvPr id="42" name="Graphic 41" descr="Document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976122" y="3099494"/>
            <a:ext cx="756154" cy="756154"/>
          </a:xfrm>
          <a:prstGeom prst="rect">
            <a:avLst/>
          </a:prstGeom>
        </p:spPr>
      </p:pic>
      <p:pic>
        <p:nvPicPr>
          <p:cNvPr id="43" name="Graphic 42" descr="Document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811734" y="3099494"/>
            <a:ext cx="756154" cy="756154"/>
          </a:xfrm>
          <a:prstGeom prst="rect">
            <a:avLst/>
          </a:prstGeom>
        </p:spPr>
      </p:pic>
      <p:pic>
        <p:nvPicPr>
          <p:cNvPr id="44" name="Graphic 43" descr="Document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393928" y="3099494"/>
            <a:ext cx="756154" cy="756154"/>
          </a:xfrm>
          <a:prstGeom prst="rect">
            <a:avLst/>
          </a:prstGeom>
        </p:spPr>
      </p:pic>
      <p:pic>
        <p:nvPicPr>
          <p:cNvPr id="46" name="Graphic 45" descr="Document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571016" y="2343844"/>
            <a:ext cx="756154" cy="756154"/>
          </a:xfrm>
          <a:prstGeom prst="rect">
            <a:avLst/>
          </a:prstGeom>
        </p:spPr>
      </p:pic>
      <p:pic>
        <p:nvPicPr>
          <p:cNvPr id="47" name="Graphic 46" descr="Document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88822" y="2343844"/>
            <a:ext cx="756154" cy="756154"/>
          </a:xfrm>
          <a:prstGeom prst="rect">
            <a:avLst/>
          </a:prstGeom>
        </p:spPr>
      </p:pic>
      <p:pic>
        <p:nvPicPr>
          <p:cNvPr id="48" name="Graphic 47" descr="Document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824434" y="2343844"/>
            <a:ext cx="756154" cy="756154"/>
          </a:xfrm>
          <a:prstGeom prst="rect">
            <a:avLst/>
          </a:prstGeom>
        </p:spPr>
      </p:pic>
      <p:pic>
        <p:nvPicPr>
          <p:cNvPr id="49" name="Graphic 48" descr="Document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406628" y="2343844"/>
            <a:ext cx="756154" cy="756154"/>
          </a:xfrm>
          <a:prstGeom prst="rect">
            <a:avLst/>
          </a:prstGeom>
        </p:spPr>
      </p:pic>
      <p:pic>
        <p:nvPicPr>
          <p:cNvPr id="51" name="Graphic 50" descr="Document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091403" y="2047426"/>
            <a:ext cx="756154" cy="756154"/>
          </a:xfrm>
          <a:prstGeom prst="rect">
            <a:avLst/>
          </a:prstGeom>
        </p:spPr>
      </p:pic>
      <p:pic>
        <p:nvPicPr>
          <p:cNvPr id="52" name="Graphic 51" descr="Document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509209" y="2047426"/>
            <a:ext cx="756154" cy="756154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284057" y="3537922"/>
            <a:ext cx="2502736" cy="756154"/>
            <a:chOff x="4875234" y="4923537"/>
            <a:chExt cx="2502736" cy="756154"/>
          </a:xfrm>
          <a:solidFill>
            <a:schemeClr val="accent1"/>
          </a:solidFill>
        </p:grpSpPr>
        <p:pic>
          <p:nvPicPr>
            <p:cNvPr id="56" name="Graphic 55" descr="Document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621816" y="4923537"/>
              <a:ext cx="756154" cy="756154"/>
            </a:xfrm>
            <a:prstGeom prst="rect">
              <a:avLst/>
            </a:prstGeom>
          </p:spPr>
        </p:pic>
        <p:pic>
          <p:nvPicPr>
            <p:cNvPr id="57" name="Graphic 56" descr="Document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039622" y="4923537"/>
              <a:ext cx="756154" cy="756154"/>
            </a:xfrm>
            <a:prstGeom prst="rect">
              <a:avLst/>
            </a:prstGeom>
          </p:spPr>
        </p:pic>
        <p:pic>
          <p:nvPicPr>
            <p:cNvPr id="58" name="Graphic 57" descr="Document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4875234" y="4923537"/>
              <a:ext cx="756154" cy="756154"/>
            </a:xfrm>
            <a:prstGeom prst="rect">
              <a:avLst/>
            </a:prstGeom>
          </p:spPr>
        </p:pic>
        <p:pic>
          <p:nvPicPr>
            <p:cNvPr id="59" name="Graphic 58" descr="Document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457428" y="4923537"/>
              <a:ext cx="756154" cy="756154"/>
            </a:xfrm>
            <a:prstGeom prst="rect">
              <a:avLst/>
            </a:prstGeom>
          </p:spPr>
        </p:pic>
      </p:grpSp>
      <p:pic>
        <p:nvPicPr>
          <p:cNvPr id="61" name="Graphic 60" descr="Document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072645" y="5258494"/>
            <a:ext cx="756154" cy="756154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4968004" y="-2113569"/>
            <a:ext cx="2629192" cy="1450456"/>
            <a:chOff x="5642053" y="683519"/>
            <a:chExt cx="2629192" cy="1450456"/>
          </a:xfrm>
        </p:grpSpPr>
        <p:pic>
          <p:nvPicPr>
            <p:cNvPr id="71" name="Graphic 70" descr="Woman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6929473" y="1102465"/>
              <a:ext cx="995363" cy="995363"/>
            </a:xfrm>
            <a:prstGeom prst="rect">
              <a:avLst/>
            </a:prstGeom>
          </p:spPr>
        </p:pic>
        <p:pic>
          <p:nvPicPr>
            <p:cNvPr id="72" name="Graphic 71" descr="Woman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6587738" y="683519"/>
              <a:ext cx="995363" cy="995363"/>
            </a:xfrm>
            <a:prstGeom prst="rect">
              <a:avLst/>
            </a:prstGeom>
          </p:spPr>
        </p:pic>
        <p:pic>
          <p:nvPicPr>
            <p:cNvPr id="73" name="Graphic 72" descr="Man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7356845" y="855566"/>
              <a:ext cx="914400" cy="914400"/>
            </a:xfrm>
            <a:prstGeom prst="rect">
              <a:avLst/>
            </a:prstGeom>
          </p:spPr>
        </p:pic>
        <p:pic>
          <p:nvPicPr>
            <p:cNvPr id="76" name="Graphic 75" descr="Man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6313630" y="1219575"/>
              <a:ext cx="914400" cy="914400"/>
            </a:xfrm>
            <a:prstGeom prst="rect">
              <a:avLst/>
            </a:prstGeom>
          </p:spPr>
        </p:pic>
        <p:pic>
          <p:nvPicPr>
            <p:cNvPr id="77" name="Graphic 76" descr="Woman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5642053" y="822707"/>
              <a:ext cx="995363" cy="995363"/>
            </a:xfrm>
            <a:prstGeom prst="rect">
              <a:avLst/>
            </a:prstGeom>
          </p:spPr>
        </p:pic>
        <p:pic>
          <p:nvPicPr>
            <p:cNvPr id="79" name="Graphic 78" descr="Man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6047076" y="716007"/>
              <a:ext cx="914400" cy="914400"/>
            </a:xfrm>
            <a:prstGeom prst="rect">
              <a:avLst/>
            </a:prstGeom>
          </p:spPr>
        </p:pic>
      </p:grpSp>
      <p:pic>
        <p:nvPicPr>
          <p:cNvPr id="82" name="Graphic 81" descr="Cha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76970" y="4972997"/>
            <a:ext cx="1455274" cy="1455274"/>
          </a:xfrm>
          <a:prstGeom prst="rect">
            <a:avLst/>
          </a:prstGeom>
        </p:spPr>
      </p:pic>
      <p:pic>
        <p:nvPicPr>
          <p:cNvPr id="83" name="Graphic 82" descr="Magnifying glass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413504" y="-71065"/>
            <a:ext cx="1294611" cy="1294611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8440456" y="1125696"/>
            <a:ext cx="811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Search</a:t>
            </a:r>
          </a:p>
          <a:p>
            <a:endParaRPr lang="en-US" i="1" dirty="0"/>
          </a:p>
        </p:txBody>
      </p:sp>
      <p:cxnSp>
        <p:nvCxnSpPr>
          <p:cNvPr id="86" name="Straight Arrow Connector 85"/>
          <p:cNvCxnSpPr>
            <a:cxnSpLocks/>
          </p:cNvCxnSpPr>
          <p:nvPr/>
        </p:nvCxnSpPr>
        <p:spPr>
          <a:xfrm flipV="1">
            <a:off x="7561571" y="766760"/>
            <a:ext cx="888261" cy="1959821"/>
          </a:xfrm>
          <a:prstGeom prst="straightConnector1">
            <a:avLst/>
          </a:prstGeom>
          <a:ln w="381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082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870" y="365125"/>
            <a:ext cx="9725930" cy="1325563"/>
          </a:xfrm>
        </p:spPr>
        <p:txBody>
          <a:bodyPr/>
          <a:lstStyle/>
          <a:p>
            <a:r>
              <a:rPr lang="en-US" dirty="0"/>
              <a:t>Annotation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3608" y="6316146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tinyurl.com/</a:t>
            </a:r>
            <a:r>
              <a:rPr lang="en-US" dirty="0" err="1">
                <a:latin typeface="Arial" panose="020B0604020202020204" pitchFamily="34" charset="0"/>
              </a:rPr>
              <a:t>jufufjn</a:t>
            </a:r>
            <a:endParaRPr lang="en-US" dirty="0"/>
          </a:p>
        </p:txBody>
      </p:sp>
      <p:pic>
        <p:nvPicPr>
          <p:cNvPr id="1026" name="Picture 2" descr="https://pbs.twimg.com/media/C5V0plNWQAAPbFt.jpg:lar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549" y="319385"/>
            <a:ext cx="5593727" cy="6411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Checklis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2596" y="235414"/>
            <a:ext cx="1455274" cy="14552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608" y="2696117"/>
            <a:ext cx="5024722" cy="340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7856" y="5179344"/>
            <a:ext cx="3293474" cy="1595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27870" y="1611904"/>
            <a:ext cx="389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BioRxiv</a:t>
            </a:r>
            <a:r>
              <a:rPr lang="en-US" sz="2400" dirty="0"/>
              <a:t> preprints on Europe PMC with </a:t>
            </a:r>
            <a:r>
              <a:rPr lang="en-US" sz="2400" dirty="0" err="1"/>
              <a:t>SciLite</a:t>
            </a:r>
            <a:r>
              <a:rPr lang="en-US" sz="2400" dirty="0"/>
              <a:t> annotations</a:t>
            </a:r>
          </a:p>
        </p:txBody>
      </p:sp>
    </p:spTree>
    <p:extLst>
      <p:ext uri="{BB962C8B-B14F-4D97-AF65-F5344CB8AC3E}">
        <p14:creationId xmlns:p14="http://schemas.microsoft.com/office/powerpoint/2010/main" val="2373528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65125"/>
            <a:ext cx="9067800" cy="1325563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Graphic 3" descr="Cha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075" y="365125"/>
            <a:ext cx="1455274" cy="1455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678" y="751484"/>
            <a:ext cx="5576962" cy="55769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15195" y="6014626"/>
            <a:ext cx="1742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highlight>
                  <a:srgbClr val="C0C0C0"/>
                </a:highlight>
              </a:rPr>
              <a:t>Flickr/NASA Goddard</a:t>
            </a:r>
          </a:p>
        </p:txBody>
      </p:sp>
    </p:spTree>
    <p:extLst>
      <p:ext uri="{BB962C8B-B14F-4D97-AF65-F5344CB8AC3E}">
        <p14:creationId xmlns:p14="http://schemas.microsoft.com/office/powerpoint/2010/main" val="267600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/>
        </p:nvSpPr>
        <p:spPr>
          <a:xfrm>
            <a:off x="2149078" y="1284075"/>
            <a:ext cx="7143750" cy="1110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ctr" defTabSz="410751">
              <a:defRPr sz="4800">
                <a:latin typeface="+mn-lt"/>
                <a:ea typeface="+mn-ea"/>
                <a:cs typeface="+mn-cs"/>
                <a:sym typeface="Gill Sans"/>
              </a:defRPr>
            </a:pPr>
            <a:r>
              <a:rPr sz="3375"/>
              <a:t>Time to First </a:t>
            </a:r>
          </a:p>
          <a:p>
            <a:pPr algn="ctr" defTabSz="410751">
              <a:defRPr sz="4800">
                <a:latin typeface="+mn-lt"/>
                <a:ea typeface="+mn-ea"/>
                <a:cs typeface="+mn-cs"/>
                <a:sym typeface="Gill Sans"/>
              </a:defRPr>
            </a:pPr>
            <a:r>
              <a:rPr sz="3375"/>
              <a:t>NIH R01 Funding in the US</a:t>
            </a:r>
          </a:p>
        </p:txBody>
      </p:sp>
      <p:sp>
        <p:nvSpPr>
          <p:cNvPr id="307" name="Shape 307"/>
          <p:cNvSpPr/>
          <p:nvPr/>
        </p:nvSpPr>
        <p:spPr>
          <a:xfrm>
            <a:off x="2685578" y="3360953"/>
            <a:ext cx="937757" cy="591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ctr" defTabSz="584200">
              <a:defRPr sz="4800" u="sng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sz="3375"/>
              <a:t>1980</a:t>
            </a:r>
          </a:p>
        </p:txBody>
      </p:sp>
      <p:sp>
        <p:nvSpPr>
          <p:cNvPr id="308" name="Shape 308"/>
          <p:cNvSpPr/>
          <p:nvPr/>
        </p:nvSpPr>
        <p:spPr>
          <a:xfrm>
            <a:off x="7801500" y="3360953"/>
            <a:ext cx="937757" cy="591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ctr" defTabSz="584200">
              <a:defRPr sz="4800" u="sng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sz="3375"/>
              <a:t>2013</a:t>
            </a:r>
          </a:p>
        </p:txBody>
      </p:sp>
      <p:sp>
        <p:nvSpPr>
          <p:cNvPr id="309" name="Shape 309"/>
          <p:cNvSpPr/>
          <p:nvPr/>
        </p:nvSpPr>
        <p:spPr>
          <a:xfrm>
            <a:off x="7347370" y="3977101"/>
            <a:ext cx="1846019" cy="591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ctr" defTabSz="584200">
              <a:defRPr sz="48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sz="3375"/>
              <a:t>42.1 years</a:t>
            </a:r>
          </a:p>
        </p:txBody>
      </p:sp>
      <p:sp>
        <p:nvSpPr>
          <p:cNvPr id="310" name="Shape 310"/>
          <p:cNvSpPr/>
          <p:nvPr/>
        </p:nvSpPr>
        <p:spPr>
          <a:xfrm>
            <a:off x="2230916" y="3977101"/>
            <a:ext cx="1846019" cy="591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ctr" defTabSz="584200">
              <a:defRPr sz="48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sz="3375"/>
              <a:t>35.7 years</a:t>
            </a:r>
          </a:p>
        </p:txBody>
      </p:sp>
      <p:sp>
        <p:nvSpPr>
          <p:cNvPr id="311" name="Shape 311"/>
          <p:cNvSpPr/>
          <p:nvPr/>
        </p:nvSpPr>
        <p:spPr>
          <a:xfrm>
            <a:off x="3722814" y="437703"/>
            <a:ext cx="4149663" cy="526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ctr" defTabSz="584200">
              <a:defRPr sz="42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sz="2953"/>
              <a:t>A Key Problem to Address</a:t>
            </a:r>
          </a:p>
        </p:txBody>
      </p:sp>
    </p:spTree>
    <p:extLst>
      <p:ext uri="{BB962C8B-B14F-4D97-AF65-F5344CB8AC3E}">
        <p14:creationId xmlns:p14="http://schemas.microsoft.com/office/powerpoint/2010/main" val="418927395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a Central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 as a search engine (like PubMed)</a:t>
            </a:r>
          </a:p>
          <a:p>
            <a:r>
              <a:rPr lang="en-US" dirty="0"/>
              <a:t>Aggregate full text of content</a:t>
            </a:r>
          </a:p>
          <a:p>
            <a:pPr lvl="1"/>
            <a:r>
              <a:rPr lang="en-US" dirty="0"/>
              <a:t>Preserve content</a:t>
            </a:r>
          </a:p>
          <a:p>
            <a:pPr lvl="1"/>
            <a:r>
              <a:rPr lang="en-US" dirty="0"/>
              <a:t>Facilitate reuse w/ download &amp; APIs (text mining &amp; machine access)</a:t>
            </a:r>
          </a:p>
          <a:p>
            <a:r>
              <a:rPr lang="en-US" dirty="0"/>
              <a:t>Provide open-source software tools</a:t>
            </a:r>
          </a:p>
          <a:p>
            <a:pPr lvl="1"/>
            <a:r>
              <a:rPr lang="en-US" dirty="0"/>
              <a:t>Convert manuscripts to HTML</a:t>
            </a:r>
          </a:p>
          <a:p>
            <a:pPr lvl="1"/>
            <a:r>
              <a:rPr lang="en-US" dirty="0"/>
              <a:t>Screen manuscripts</a:t>
            </a:r>
          </a:p>
          <a:p>
            <a:r>
              <a:rPr lang="en-US" dirty="0"/>
              <a:t>Standards set by a scientist-led governance body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8061" y="6050290"/>
            <a:ext cx="2437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asapbio.org/</a:t>
            </a:r>
            <a:r>
              <a:rPr lang="en-US" sz="2800" dirty="0" err="1">
                <a:highlight>
                  <a:srgbClr val="FFFF00"/>
                </a:highlight>
              </a:rPr>
              <a:t>rfa</a:t>
            </a:r>
            <a:endParaRPr lang="en-US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408582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2308" b="14075"/>
          <a:stretch/>
        </p:blipFill>
        <p:spPr>
          <a:xfrm>
            <a:off x="2478856" y="223838"/>
            <a:ext cx="7652716" cy="5048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302769" y="6172201"/>
            <a:ext cx="5662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asapbio.org/asapbio-newsletter-vol-7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71874" y="5463050"/>
            <a:ext cx="3448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asapbio.org/principles</a:t>
            </a:r>
          </a:p>
        </p:txBody>
      </p:sp>
    </p:spTree>
    <p:extLst>
      <p:ext uri="{BB962C8B-B14F-4D97-AF65-F5344CB8AC3E}">
        <p14:creationId xmlns:p14="http://schemas.microsoft.com/office/powerpoint/2010/main" val="9847995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6501"/>
          <a:stretch/>
        </p:blipFill>
        <p:spPr>
          <a:xfrm>
            <a:off x="2753879" y="121919"/>
            <a:ext cx="7117462" cy="5486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653137" y="6311900"/>
            <a:ext cx="2485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asapbio.org/feb23</a:t>
            </a:r>
          </a:p>
        </p:txBody>
      </p:sp>
    </p:spTree>
    <p:extLst>
      <p:ext uri="{BB962C8B-B14F-4D97-AF65-F5344CB8AC3E}">
        <p14:creationId xmlns:p14="http://schemas.microsoft.com/office/powerpoint/2010/main" val="3358066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/>
        </p:nvSpPr>
        <p:spPr>
          <a:xfrm>
            <a:off x="7164745" y="181984"/>
            <a:ext cx="766236" cy="591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ctr" defTabSz="584200">
              <a:defRPr sz="48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sz="3375"/>
              <a:t>R01</a:t>
            </a:r>
          </a:p>
        </p:txBody>
      </p:sp>
      <p:sp>
        <p:nvSpPr>
          <p:cNvPr id="314" name="Shape 314"/>
          <p:cNvSpPr/>
          <p:nvPr/>
        </p:nvSpPr>
        <p:spPr>
          <a:xfrm>
            <a:off x="7237635" y="2048288"/>
            <a:ext cx="627737" cy="591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ctr" defTabSz="584200">
              <a:defRPr sz="48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sz="3375"/>
              <a:t>Job</a:t>
            </a:r>
          </a:p>
        </p:txBody>
      </p:sp>
      <p:sp>
        <p:nvSpPr>
          <p:cNvPr id="315" name="Shape 315"/>
          <p:cNvSpPr/>
          <p:nvPr/>
        </p:nvSpPr>
        <p:spPr>
          <a:xfrm>
            <a:off x="7515821" y="2589610"/>
            <a:ext cx="1709" cy="1330523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316" name="Shape 316"/>
          <p:cNvSpPr/>
          <p:nvPr/>
        </p:nvSpPr>
        <p:spPr>
          <a:xfrm>
            <a:off x="7515821" y="776883"/>
            <a:ext cx="1709" cy="1330523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sp>
        <p:nvSpPr>
          <p:cNvPr id="317" name="Shape 317"/>
          <p:cNvSpPr/>
          <p:nvPr/>
        </p:nvSpPr>
        <p:spPr>
          <a:xfrm>
            <a:off x="6768416" y="3923523"/>
            <a:ext cx="1481625" cy="591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ctr" defTabSz="584200">
              <a:defRPr sz="48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sz="3375"/>
              <a:t>Postdoc</a:t>
            </a:r>
          </a:p>
        </p:txBody>
      </p:sp>
      <p:sp>
        <p:nvSpPr>
          <p:cNvPr id="318" name="Shape 318"/>
          <p:cNvSpPr/>
          <p:nvPr/>
        </p:nvSpPr>
        <p:spPr>
          <a:xfrm>
            <a:off x="5917204" y="5798757"/>
            <a:ext cx="3189977" cy="591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ctr" defTabSz="584200">
              <a:defRPr sz="48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sz="3375"/>
              <a:t>Graduate Student</a:t>
            </a:r>
          </a:p>
        </p:txBody>
      </p:sp>
      <p:sp>
        <p:nvSpPr>
          <p:cNvPr id="319" name="Shape 319"/>
          <p:cNvSpPr/>
          <p:nvPr/>
        </p:nvSpPr>
        <p:spPr>
          <a:xfrm>
            <a:off x="7515821" y="4518422"/>
            <a:ext cx="1709" cy="1330523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stealth"/>
          </a:ln>
        </p:spPr>
        <p:txBody>
          <a:bodyPr lIns="35719" tIns="35719" rIns="35719" bIns="35719" anchor="ctr"/>
          <a:lstStyle/>
          <a:p>
            <a:endParaRPr sz="1266"/>
          </a:p>
        </p:txBody>
      </p:sp>
      <p:grpSp>
        <p:nvGrpSpPr>
          <p:cNvPr id="323" name="Group 323"/>
          <p:cNvGrpSpPr/>
          <p:nvPr/>
        </p:nvGrpSpPr>
        <p:grpSpPr>
          <a:xfrm>
            <a:off x="8006092" y="1139907"/>
            <a:ext cx="1573453" cy="4212070"/>
            <a:chOff x="-1225" y="-17099"/>
            <a:chExt cx="2237799" cy="5990499"/>
          </a:xfrm>
        </p:grpSpPr>
        <p:sp>
          <p:nvSpPr>
            <p:cNvPr id="320" name="Shape 320"/>
            <p:cNvSpPr/>
            <p:nvPr/>
          </p:nvSpPr>
          <p:spPr>
            <a:xfrm>
              <a:off x="2025" y="-17099"/>
              <a:ext cx="2136198" cy="656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 algn="ctr" defTabSz="584200">
                <a:defRPr sz="36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sz="2531"/>
                <a:t>Publication</a:t>
              </a:r>
            </a:p>
          </p:txBody>
        </p:sp>
        <p:sp>
          <p:nvSpPr>
            <p:cNvPr id="321" name="Shape 321"/>
            <p:cNvSpPr/>
            <p:nvPr/>
          </p:nvSpPr>
          <p:spPr>
            <a:xfrm>
              <a:off x="-1225" y="2649900"/>
              <a:ext cx="2136198" cy="656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 algn="ctr" defTabSz="584200">
                <a:defRPr sz="36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sz="2531"/>
                <a:t>Publication</a:t>
              </a:r>
            </a:p>
          </p:txBody>
        </p:sp>
        <p:sp>
          <p:nvSpPr>
            <p:cNvPr id="322" name="Shape 322"/>
            <p:cNvSpPr/>
            <p:nvPr/>
          </p:nvSpPr>
          <p:spPr>
            <a:xfrm>
              <a:off x="100376" y="5316901"/>
              <a:ext cx="2136198" cy="656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 algn="ctr" defTabSz="584200">
                <a:defRPr sz="36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sz="2531"/>
                <a:t>Publication</a:t>
              </a:r>
            </a:p>
          </p:txBody>
        </p:sp>
      </p:grpSp>
      <p:sp>
        <p:nvSpPr>
          <p:cNvPr id="324" name="Shape 324"/>
          <p:cNvSpPr/>
          <p:nvPr/>
        </p:nvSpPr>
        <p:spPr>
          <a:xfrm>
            <a:off x="2015922" y="1505298"/>
            <a:ext cx="3911204" cy="980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ctr" defTabSz="584200">
              <a:defRPr sz="42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sz="2953"/>
              <a:t>Publications are critical for career advancement</a:t>
            </a:r>
          </a:p>
        </p:txBody>
      </p:sp>
    </p:spTree>
    <p:extLst>
      <p:ext uri="{BB962C8B-B14F-4D97-AF65-F5344CB8AC3E}">
        <p14:creationId xmlns:p14="http://schemas.microsoft.com/office/powerpoint/2010/main" val="207084222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" grpId="0" animBg="1" advAuto="0"/>
      <p:bldP spid="324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roup 328"/>
          <p:cNvGrpSpPr/>
          <p:nvPr/>
        </p:nvGrpSpPr>
        <p:grpSpPr>
          <a:xfrm>
            <a:off x="1988344" y="3929062"/>
            <a:ext cx="9474398" cy="687586"/>
            <a:chOff x="0" y="0"/>
            <a:chExt cx="13474700" cy="977900"/>
          </a:xfrm>
        </p:grpSpPr>
        <p:sp>
          <p:nvSpPr>
            <p:cNvPr id="326" name="Shape 326"/>
            <p:cNvSpPr/>
            <p:nvPr/>
          </p:nvSpPr>
          <p:spPr>
            <a:xfrm>
              <a:off x="0" y="0"/>
              <a:ext cx="13474700" cy="3175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sz="2812"/>
            </a:p>
          </p:txBody>
        </p:sp>
        <p:sp>
          <p:nvSpPr>
            <p:cNvPr id="327" name="Shape 327"/>
            <p:cNvSpPr/>
            <p:nvPr/>
          </p:nvSpPr>
          <p:spPr>
            <a:xfrm>
              <a:off x="0" y="660400"/>
              <a:ext cx="13474700" cy="3175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sz="2812"/>
            </a:p>
          </p:txBody>
        </p:sp>
      </p:grpSp>
      <p:sp>
        <p:nvSpPr>
          <p:cNvPr id="329" name="Shape 329"/>
          <p:cNvSpPr/>
          <p:nvPr/>
        </p:nvSpPr>
        <p:spPr>
          <a:xfrm>
            <a:off x="1524789" y="276969"/>
            <a:ext cx="9197579" cy="526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ctr" defTabSz="584200">
              <a:defRPr sz="42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sz="2953"/>
              <a:t>Scientific journal publications from UCSF graduate students</a:t>
            </a:r>
          </a:p>
        </p:txBody>
      </p:sp>
      <p:sp>
        <p:nvSpPr>
          <p:cNvPr id="330" name="Shape 330"/>
          <p:cNvSpPr/>
          <p:nvPr/>
        </p:nvSpPr>
        <p:spPr>
          <a:xfrm>
            <a:off x="1890907" y="2774040"/>
            <a:ext cx="2294930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ctr" defTabSz="584200">
              <a:defRPr sz="36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sz="2531"/>
              <a:t>1979-1989</a:t>
            </a:r>
          </a:p>
        </p:txBody>
      </p:sp>
      <p:sp>
        <p:nvSpPr>
          <p:cNvPr id="331" name="Shape 331"/>
          <p:cNvSpPr/>
          <p:nvPr/>
        </p:nvSpPr>
        <p:spPr>
          <a:xfrm>
            <a:off x="3667125" y="1610799"/>
            <a:ext cx="2294930" cy="59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ctr" defTabSz="410751">
              <a:defRPr sz="2400" u="sng">
                <a:latin typeface="+mn-lt"/>
                <a:ea typeface="+mn-ea"/>
                <a:cs typeface="+mn-cs"/>
                <a:sym typeface="Gill Sans"/>
              </a:defRPr>
            </a:pPr>
            <a:r>
              <a:rPr sz="1687"/>
              <a:t>Graduation</a:t>
            </a:r>
          </a:p>
          <a:p>
            <a:pPr algn="ctr" defTabSz="410751">
              <a:defRPr sz="2400" u="sng">
                <a:latin typeface="+mn-lt"/>
                <a:ea typeface="+mn-ea"/>
                <a:cs typeface="+mn-cs"/>
                <a:sym typeface="Gill Sans"/>
              </a:defRPr>
            </a:pPr>
            <a:r>
              <a:rPr sz="1687"/>
              <a:t>Time </a:t>
            </a:r>
          </a:p>
        </p:txBody>
      </p:sp>
      <p:sp>
        <p:nvSpPr>
          <p:cNvPr id="332" name="Shape 332"/>
          <p:cNvSpPr/>
          <p:nvPr/>
        </p:nvSpPr>
        <p:spPr>
          <a:xfrm>
            <a:off x="5587008" y="1615264"/>
            <a:ext cx="2294930" cy="59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ctr" defTabSz="410751">
              <a:defRPr sz="2400" u="sng">
                <a:latin typeface="+mn-lt"/>
                <a:ea typeface="+mn-ea"/>
                <a:cs typeface="+mn-cs"/>
                <a:sym typeface="Gill Sans"/>
              </a:defRPr>
            </a:pPr>
            <a:r>
              <a:rPr sz="1687"/>
              <a:t>Time to First </a:t>
            </a:r>
          </a:p>
          <a:p>
            <a:pPr algn="ctr" defTabSz="410751">
              <a:defRPr sz="2400" u="sng">
                <a:latin typeface="+mn-lt"/>
                <a:ea typeface="+mn-ea"/>
                <a:cs typeface="+mn-cs"/>
                <a:sym typeface="Gill Sans"/>
              </a:defRPr>
            </a:pPr>
            <a:r>
              <a:rPr sz="1687"/>
              <a:t>Author Pub </a:t>
            </a:r>
          </a:p>
        </p:txBody>
      </p:sp>
      <p:sp>
        <p:nvSpPr>
          <p:cNvPr id="333" name="Shape 333"/>
          <p:cNvSpPr/>
          <p:nvPr/>
        </p:nvSpPr>
        <p:spPr>
          <a:xfrm>
            <a:off x="7578328" y="1610467"/>
            <a:ext cx="2294930" cy="851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ctr" defTabSz="410751">
              <a:defRPr sz="2400" u="sng">
                <a:latin typeface="+mn-lt"/>
                <a:ea typeface="+mn-ea"/>
                <a:cs typeface="+mn-cs"/>
                <a:sym typeface="Gill Sans"/>
              </a:defRPr>
            </a:pPr>
            <a:r>
              <a:rPr sz="1687"/>
              <a:t>Number</a:t>
            </a:r>
          </a:p>
          <a:p>
            <a:pPr algn="ctr" defTabSz="410751">
              <a:defRPr sz="2400" u="sng">
                <a:latin typeface="+mn-lt"/>
                <a:ea typeface="+mn-ea"/>
                <a:cs typeface="+mn-cs"/>
                <a:sym typeface="Gill Sans"/>
              </a:defRPr>
            </a:pPr>
            <a:r>
              <a:rPr sz="1687"/>
              <a:t>First Author</a:t>
            </a:r>
          </a:p>
          <a:p>
            <a:pPr algn="ctr" defTabSz="410751">
              <a:defRPr sz="2400" u="sng">
                <a:latin typeface="+mn-lt"/>
                <a:ea typeface="+mn-ea"/>
                <a:cs typeface="+mn-cs"/>
                <a:sym typeface="Gill Sans"/>
              </a:defRPr>
            </a:pPr>
            <a:r>
              <a:rPr sz="1687"/>
              <a:t>Pubs</a:t>
            </a:r>
          </a:p>
        </p:txBody>
      </p:sp>
      <p:sp>
        <p:nvSpPr>
          <p:cNvPr id="334" name="Shape 334"/>
          <p:cNvSpPr/>
          <p:nvPr/>
        </p:nvSpPr>
        <p:spPr>
          <a:xfrm>
            <a:off x="1890117" y="3747376"/>
            <a:ext cx="2294930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ctr" defTabSz="584200">
              <a:defRPr sz="36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sz="2531"/>
              <a:t>2012-2014</a:t>
            </a:r>
          </a:p>
        </p:txBody>
      </p:sp>
      <p:grpSp>
        <p:nvGrpSpPr>
          <p:cNvPr id="337" name="Group 337"/>
          <p:cNvGrpSpPr/>
          <p:nvPr/>
        </p:nvGrpSpPr>
        <p:grpSpPr>
          <a:xfrm>
            <a:off x="3667125" y="2778505"/>
            <a:ext cx="2294930" cy="1430472"/>
            <a:chOff x="0" y="-17099"/>
            <a:chExt cx="3263900" cy="2034449"/>
          </a:xfrm>
        </p:grpSpPr>
        <p:sp>
          <p:nvSpPr>
            <p:cNvPr id="335" name="Shape 335"/>
            <p:cNvSpPr/>
            <p:nvPr/>
          </p:nvSpPr>
          <p:spPr>
            <a:xfrm>
              <a:off x="0" y="-17099"/>
              <a:ext cx="3263900" cy="656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 algn="ctr" defTabSz="584200">
                <a:defRPr sz="36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sz="2531"/>
                <a:t>5.7 yr</a:t>
              </a:r>
            </a:p>
          </p:txBody>
        </p:sp>
        <p:sp>
          <p:nvSpPr>
            <p:cNvPr id="336" name="Shape 336"/>
            <p:cNvSpPr/>
            <p:nvPr/>
          </p:nvSpPr>
          <p:spPr>
            <a:xfrm>
              <a:off x="0" y="1360851"/>
              <a:ext cx="3263900" cy="656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 algn="ctr" defTabSz="584200">
                <a:defRPr sz="36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sz="2531"/>
                <a:t>6.3 yr</a:t>
              </a:r>
            </a:p>
          </p:txBody>
        </p:sp>
      </p:grpSp>
      <p:grpSp>
        <p:nvGrpSpPr>
          <p:cNvPr id="340" name="Group 340"/>
          <p:cNvGrpSpPr/>
          <p:nvPr/>
        </p:nvGrpSpPr>
        <p:grpSpPr>
          <a:xfrm>
            <a:off x="5578078" y="2782969"/>
            <a:ext cx="2294930" cy="1426008"/>
            <a:chOff x="0" y="-17099"/>
            <a:chExt cx="3263900" cy="2028100"/>
          </a:xfrm>
        </p:grpSpPr>
        <p:sp>
          <p:nvSpPr>
            <p:cNvPr id="338" name="Shape 338"/>
            <p:cNvSpPr/>
            <p:nvPr/>
          </p:nvSpPr>
          <p:spPr>
            <a:xfrm>
              <a:off x="0" y="-17099"/>
              <a:ext cx="3263900" cy="656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 algn="ctr" defTabSz="584200">
                <a:defRPr sz="36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sz="2531"/>
                <a:t>4.7 yr</a:t>
              </a:r>
            </a:p>
          </p:txBody>
        </p:sp>
        <p:sp>
          <p:nvSpPr>
            <p:cNvPr id="339" name="Shape 339"/>
            <p:cNvSpPr/>
            <p:nvPr/>
          </p:nvSpPr>
          <p:spPr>
            <a:xfrm>
              <a:off x="0" y="1354502"/>
              <a:ext cx="3263900" cy="656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 algn="ctr" defTabSz="584200">
                <a:defRPr sz="36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sz="2531"/>
                <a:t>6.0 yr</a:t>
              </a:r>
            </a:p>
          </p:txBody>
        </p:sp>
      </p:grpSp>
      <p:grpSp>
        <p:nvGrpSpPr>
          <p:cNvPr id="343" name="Group 343"/>
          <p:cNvGrpSpPr/>
          <p:nvPr/>
        </p:nvGrpSpPr>
        <p:grpSpPr>
          <a:xfrm>
            <a:off x="7578328" y="2782969"/>
            <a:ext cx="2294930" cy="1426008"/>
            <a:chOff x="0" y="-17099"/>
            <a:chExt cx="3263900" cy="2028100"/>
          </a:xfrm>
        </p:grpSpPr>
        <p:sp>
          <p:nvSpPr>
            <p:cNvPr id="341" name="Shape 341"/>
            <p:cNvSpPr/>
            <p:nvPr/>
          </p:nvSpPr>
          <p:spPr>
            <a:xfrm>
              <a:off x="0" y="-17099"/>
              <a:ext cx="3263900" cy="656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 algn="ctr" defTabSz="584200">
                <a:defRPr sz="36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sz="2531"/>
                <a:t>2.2 </a:t>
              </a:r>
            </a:p>
          </p:txBody>
        </p:sp>
        <p:sp>
          <p:nvSpPr>
            <p:cNvPr id="342" name="Shape 342"/>
            <p:cNvSpPr/>
            <p:nvPr/>
          </p:nvSpPr>
          <p:spPr>
            <a:xfrm>
              <a:off x="0" y="1354502"/>
              <a:ext cx="3263900" cy="656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 algn="ctr" defTabSz="584200">
                <a:defRPr sz="36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sz="2531"/>
                <a:t>1.4 </a:t>
              </a:r>
            </a:p>
          </p:txBody>
        </p:sp>
      </p:grpSp>
      <p:sp>
        <p:nvSpPr>
          <p:cNvPr id="344" name="Shape 344"/>
          <p:cNvSpPr/>
          <p:nvPr/>
        </p:nvSpPr>
        <p:spPr>
          <a:xfrm>
            <a:off x="8725831" y="6232242"/>
            <a:ext cx="153741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ctr" defTabSz="584200">
              <a:defRPr sz="24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sz="1687"/>
              <a:t>Vale, PNAS 2015</a:t>
            </a:r>
          </a:p>
        </p:txBody>
      </p:sp>
    </p:spTree>
    <p:extLst>
      <p:ext uri="{BB962C8B-B14F-4D97-AF65-F5344CB8AC3E}">
        <p14:creationId xmlns:p14="http://schemas.microsoft.com/office/powerpoint/2010/main" val="96227954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" dur="1000" fill="hold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" grpId="0" animBg="1" advAuto="0"/>
      <p:bldP spid="337" grpId="0" animBg="1" advAuto="0"/>
      <p:bldP spid="340" grpId="0" animBg="1" advAuto="0"/>
      <p:bldP spid="343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/>
        </p:nvSpPr>
        <p:spPr>
          <a:xfrm>
            <a:off x="1533719" y="406947"/>
            <a:ext cx="9126141" cy="980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ctr" defTabSz="410751">
              <a:defRPr sz="4200" b="1">
                <a:latin typeface="+mn-lt"/>
                <a:ea typeface="+mn-ea"/>
                <a:cs typeface="+mn-cs"/>
                <a:sym typeface="Gill Sans"/>
              </a:defRPr>
            </a:pPr>
            <a:r>
              <a:rPr sz="2953"/>
              <a:t>Consequences:</a:t>
            </a:r>
          </a:p>
          <a:p>
            <a:pPr algn="ctr" defTabSz="410751">
              <a:defRPr sz="4200" b="1">
                <a:latin typeface="+mn-lt"/>
                <a:ea typeface="+mn-ea"/>
                <a:cs typeface="+mn-cs"/>
                <a:sym typeface="Gill Sans"/>
              </a:defRPr>
            </a:pPr>
            <a:endParaRPr sz="2953"/>
          </a:p>
        </p:txBody>
      </p:sp>
      <p:sp>
        <p:nvSpPr>
          <p:cNvPr id="347" name="Shape 347"/>
          <p:cNvSpPr/>
          <p:nvPr/>
        </p:nvSpPr>
        <p:spPr>
          <a:xfrm>
            <a:off x="2132008" y="1813869"/>
            <a:ext cx="8268891" cy="1435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defTabSz="410751">
              <a:defRPr sz="4200">
                <a:latin typeface="+mn-lt"/>
                <a:ea typeface="+mn-ea"/>
                <a:cs typeface="+mn-cs"/>
                <a:sym typeface="Gill Sans"/>
              </a:defRPr>
            </a:pPr>
            <a:r>
              <a:rPr sz="2953"/>
              <a:t>Information is being held within laboratories for longer periods of time.   </a:t>
            </a:r>
          </a:p>
          <a:p>
            <a:pPr defTabSz="410751">
              <a:defRPr sz="4200">
                <a:latin typeface="+mn-lt"/>
                <a:ea typeface="+mn-ea"/>
                <a:cs typeface="+mn-cs"/>
                <a:sym typeface="Gill Sans"/>
              </a:defRPr>
            </a:pPr>
            <a:r>
              <a:rPr sz="2953"/>
              <a:t> </a:t>
            </a:r>
          </a:p>
        </p:txBody>
      </p:sp>
      <p:sp>
        <p:nvSpPr>
          <p:cNvPr id="348" name="Shape 348"/>
          <p:cNvSpPr/>
          <p:nvPr/>
        </p:nvSpPr>
        <p:spPr>
          <a:xfrm>
            <a:off x="2131219" y="3045670"/>
            <a:ext cx="8268891" cy="980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defTabSz="584200">
              <a:defRPr sz="42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sz="2953"/>
              <a:t>Less unpublished information is being shared at national meetings </a:t>
            </a:r>
          </a:p>
        </p:txBody>
      </p:sp>
      <p:sp>
        <p:nvSpPr>
          <p:cNvPr id="349" name="Shape 349"/>
          <p:cNvSpPr/>
          <p:nvPr/>
        </p:nvSpPr>
        <p:spPr>
          <a:xfrm>
            <a:off x="2074414" y="1503047"/>
            <a:ext cx="6458243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ctr" defTabSz="584200">
              <a:defRPr sz="3600" b="1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sz="2531"/>
              <a:t>1) Slow Dissemination of Research Results</a:t>
            </a:r>
          </a:p>
        </p:txBody>
      </p:sp>
      <p:sp>
        <p:nvSpPr>
          <p:cNvPr id="350" name="Shape 350"/>
          <p:cNvSpPr/>
          <p:nvPr/>
        </p:nvSpPr>
        <p:spPr>
          <a:xfrm>
            <a:off x="2165112" y="4626950"/>
            <a:ext cx="6844888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ctr" defTabSz="584200">
              <a:defRPr sz="3600" b="1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sz="2531"/>
              <a:t>2) Longer Training for Students and Postdocs</a:t>
            </a:r>
          </a:p>
        </p:txBody>
      </p:sp>
      <p:sp>
        <p:nvSpPr>
          <p:cNvPr id="351" name="Shape 351"/>
          <p:cNvSpPr/>
          <p:nvPr/>
        </p:nvSpPr>
        <p:spPr>
          <a:xfrm>
            <a:off x="1677374" y="5530569"/>
            <a:ext cx="8117087" cy="851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ctr" defTabSz="584200">
              <a:defRPr sz="3600" b="1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sz="2531"/>
              <a:t>3) More worry and a loss of the joy of scholarly communication</a:t>
            </a:r>
          </a:p>
        </p:txBody>
      </p:sp>
    </p:spTree>
    <p:extLst>
      <p:ext uri="{BB962C8B-B14F-4D97-AF65-F5344CB8AC3E}">
        <p14:creationId xmlns:p14="http://schemas.microsoft.com/office/powerpoint/2010/main" val="93399073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" grpId="0" animBg="1" advAuto="0"/>
      <p:bldP spid="348" grpId="0" animBg="1" advAuto="0"/>
      <p:bldP spid="350" grpId="0" animBg="1" advAuto="0"/>
      <p:bldP spid="351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/>
        </p:nvSpPr>
        <p:spPr>
          <a:xfrm>
            <a:off x="2464024" y="2646394"/>
            <a:ext cx="7144456" cy="548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4400" b="1"/>
            </a:pPr>
            <a:r>
              <a:rPr sz="3094"/>
              <a:t>Preprints </a:t>
            </a:r>
            <a:r>
              <a:rPr sz="3094" u="sng"/>
              <a:t>and</a:t>
            </a:r>
            <a:r>
              <a:rPr sz="3094"/>
              <a:t> Peer Review Publication</a:t>
            </a:r>
          </a:p>
        </p:txBody>
      </p:sp>
      <p:sp>
        <p:nvSpPr>
          <p:cNvPr id="354" name="Shape 354"/>
          <p:cNvSpPr/>
          <p:nvPr/>
        </p:nvSpPr>
        <p:spPr>
          <a:xfrm>
            <a:off x="4559868" y="1247518"/>
            <a:ext cx="2510047" cy="548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400" b="1"/>
            </a:lvl1pPr>
          </a:lstStyle>
          <a:p>
            <a:r>
              <a:rPr sz="3094"/>
              <a:t>Key Message:</a:t>
            </a:r>
          </a:p>
        </p:txBody>
      </p:sp>
    </p:spTree>
    <p:extLst>
      <p:ext uri="{BB962C8B-B14F-4D97-AF65-F5344CB8AC3E}">
        <p14:creationId xmlns:p14="http://schemas.microsoft.com/office/powerpoint/2010/main" val="324876697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/>
        </p:nvSpPr>
        <p:spPr>
          <a:xfrm>
            <a:off x="1411938" y="-472310"/>
            <a:ext cx="9368125" cy="2282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ctr" defTabSz="410751">
              <a:defRPr sz="4500">
                <a:latin typeface="+mn-lt"/>
                <a:ea typeface="+mn-ea"/>
                <a:cs typeface="+mn-cs"/>
                <a:sym typeface="Gill Sans"/>
              </a:defRPr>
            </a:pPr>
            <a:r>
              <a:rPr sz="3164"/>
              <a:t>Preprints and Journals </a:t>
            </a:r>
          </a:p>
          <a:p>
            <a:pPr algn="ctr" defTabSz="410751">
              <a:defRPr sz="4500">
                <a:latin typeface="+mn-lt"/>
                <a:ea typeface="+mn-ea"/>
                <a:cs typeface="+mn-cs"/>
                <a:sym typeface="Gill Sans"/>
              </a:defRPr>
            </a:pPr>
            <a:r>
              <a:rPr sz="3164"/>
              <a:t>Can Work Together and Have Complimentary Strengths</a:t>
            </a:r>
          </a:p>
        </p:txBody>
      </p:sp>
      <p:pic>
        <p:nvPicPr>
          <p:cNvPr id="357" name="60520PF_Berg.pdf"/>
          <p:cNvPicPr>
            <a:picLocks noChangeAspect="1"/>
          </p:cNvPicPr>
          <p:nvPr/>
        </p:nvPicPr>
        <p:blipFill>
          <a:blip r:embed="rId2">
            <a:extLst/>
          </a:blip>
          <a:srcRect b="47301"/>
          <a:stretch>
            <a:fillRect/>
          </a:stretch>
        </p:blipFill>
        <p:spPr>
          <a:xfrm>
            <a:off x="1731717" y="1524408"/>
            <a:ext cx="8990504" cy="2329815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Shape 358"/>
          <p:cNvSpPr/>
          <p:nvPr/>
        </p:nvSpPr>
        <p:spPr>
          <a:xfrm>
            <a:off x="8440482" y="3696833"/>
            <a:ext cx="1981484" cy="250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7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sz="1195"/>
              <a:t>Science Magazine May 20, 2016</a:t>
            </a:r>
          </a:p>
        </p:txBody>
      </p:sp>
      <p:sp>
        <p:nvSpPr>
          <p:cNvPr id="359" name="Shape 359"/>
          <p:cNvSpPr/>
          <p:nvPr/>
        </p:nvSpPr>
        <p:spPr>
          <a:xfrm>
            <a:off x="1885617" y="6349488"/>
            <a:ext cx="169919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T</a:t>
            </a:r>
          </a:p>
        </p:txBody>
      </p:sp>
      <p:grpSp>
        <p:nvGrpSpPr>
          <p:cNvPr id="363" name="Group 363"/>
          <p:cNvGrpSpPr/>
          <p:nvPr/>
        </p:nvGrpSpPr>
        <p:grpSpPr>
          <a:xfrm>
            <a:off x="2029132" y="4034978"/>
            <a:ext cx="8800597" cy="2689440"/>
            <a:chOff x="0" y="0"/>
            <a:chExt cx="12516403" cy="3824980"/>
          </a:xfrm>
        </p:grpSpPr>
        <p:pic>
          <p:nvPicPr>
            <p:cNvPr id="360" name="60520PF_Berg.pdf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51132"/>
            <a:stretch>
              <a:fillRect/>
            </a:stretch>
          </p:blipFill>
          <p:spPr>
            <a:xfrm>
              <a:off x="0" y="0"/>
              <a:ext cx="12516403" cy="3007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1" name="Shape 361"/>
            <p:cNvSpPr/>
            <p:nvPr/>
          </p:nvSpPr>
          <p:spPr>
            <a:xfrm>
              <a:off x="9130857" y="972926"/>
              <a:ext cx="2539089" cy="810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defRPr sz="2300"/>
              </a:pPr>
              <a:r>
                <a:rPr sz="1617"/>
                <a:t>Disclosure and </a:t>
              </a:r>
            </a:p>
            <a:p>
              <a:pPr>
                <a:defRPr sz="2300"/>
              </a:pPr>
              <a:r>
                <a:rPr sz="1617"/>
                <a:t>Rapid Dissemination</a:t>
              </a:r>
            </a:p>
          </p:txBody>
        </p:sp>
        <p:sp>
          <p:nvSpPr>
            <p:cNvPr id="362" name="Shape 362"/>
            <p:cNvSpPr/>
            <p:nvPr/>
          </p:nvSpPr>
          <p:spPr>
            <a:xfrm>
              <a:off x="9769348" y="3014547"/>
              <a:ext cx="2284387" cy="810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defRPr sz="2300"/>
              </a:pPr>
              <a:r>
                <a:rPr sz="1617"/>
                <a:t>Validation through</a:t>
              </a:r>
            </a:p>
            <a:p>
              <a:pPr>
                <a:defRPr sz="2300"/>
              </a:pPr>
              <a:r>
                <a:rPr sz="1617"/>
                <a:t>Peer Review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916992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/>
        </p:nvSpPr>
        <p:spPr>
          <a:xfrm>
            <a:off x="1528465" y="231997"/>
            <a:ext cx="9135070" cy="613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ctr" defTabSz="584200">
              <a:defRPr sz="5000" b="1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sz="3516"/>
              <a:t>Why Preprints? </a:t>
            </a:r>
          </a:p>
        </p:txBody>
      </p:sp>
      <p:sp>
        <p:nvSpPr>
          <p:cNvPr id="366" name="Shape 366"/>
          <p:cNvSpPr/>
          <p:nvPr/>
        </p:nvSpPr>
        <p:spPr>
          <a:xfrm>
            <a:off x="1942678" y="3670000"/>
            <a:ext cx="8509993" cy="980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defTabSz="410751">
              <a:defRPr sz="4200">
                <a:latin typeface="+mn-lt"/>
                <a:ea typeface="+mn-ea"/>
                <a:cs typeface="+mn-cs"/>
                <a:sym typeface="Gill Sans"/>
              </a:defRPr>
            </a:pPr>
            <a:r>
              <a:rPr sz="2953"/>
              <a:t>3)  Operates on a large scale and low cost</a:t>
            </a:r>
          </a:p>
          <a:p>
            <a:pPr defTabSz="410751">
              <a:defRPr sz="4200">
                <a:latin typeface="+mn-lt"/>
                <a:ea typeface="+mn-ea"/>
                <a:cs typeface="+mn-cs"/>
                <a:sym typeface="Gill Sans"/>
              </a:defRPr>
            </a:pPr>
            <a:r>
              <a:rPr sz="2953"/>
              <a:t>(thousands of papers for ~$10-30/paper)</a:t>
            </a:r>
          </a:p>
        </p:txBody>
      </p:sp>
      <p:sp>
        <p:nvSpPr>
          <p:cNvPr id="367" name="Shape 367"/>
          <p:cNvSpPr/>
          <p:nvPr/>
        </p:nvSpPr>
        <p:spPr>
          <a:xfrm>
            <a:off x="1958099" y="2349834"/>
            <a:ext cx="7963328" cy="980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defTabSz="584200">
              <a:defRPr sz="42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sz="2953"/>
              <a:t>2)  Addresses many (but not all) current issues that need solutions.  Allows possible innovations.</a:t>
            </a:r>
          </a:p>
        </p:txBody>
      </p:sp>
      <p:sp>
        <p:nvSpPr>
          <p:cNvPr id="368" name="Shape 368"/>
          <p:cNvSpPr/>
          <p:nvPr/>
        </p:nvSpPr>
        <p:spPr>
          <a:xfrm>
            <a:off x="1929792" y="931332"/>
            <a:ext cx="6500426" cy="1435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marL="740833" indent="-740833" defTabSz="584200">
              <a:buSzPct val="100000"/>
              <a:buAutoNum type="arabicParenR"/>
              <a:defRPr sz="42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sz="2953"/>
              <a:t> Feasible on a near term time scale (there is a 25 year history with arXiv) </a:t>
            </a:r>
          </a:p>
        </p:txBody>
      </p:sp>
      <p:sp>
        <p:nvSpPr>
          <p:cNvPr id="369" name="Shape 369"/>
          <p:cNvSpPr/>
          <p:nvPr/>
        </p:nvSpPr>
        <p:spPr>
          <a:xfrm>
            <a:off x="2001739" y="5008522"/>
            <a:ext cx="8188523" cy="1435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defTabSz="410751">
              <a:defRPr sz="4200">
                <a:latin typeface="+mn-lt"/>
                <a:ea typeface="+mn-ea"/>
                <a:cs typeface="+mn-cs"/>
                <a:sym typeface="Gill Sans"/>
              </a:defRPr>
            </a:pPr>
            <a:r>
              <a:rPr sz="2953"/>
              <a:t>4) Is a dissemination mechanism that is </a:t>
            </a:r>
            <a:r>
              <a:rPr sz="2953" u="sng"/>
              <a:t>scientist-controlled</a:t>
            </a:r>
            <a:r>
              <a:rPr sz="2953" b="1"/>
              <a:t> </a:t>
            </a:r>
            <a:r>
              <a:rPr sz="2953"/>
              <a:t>and potentially amenable to</a:t>
            </a:r>
            <a:r>
              <a:rPr sz="2953" b="1"/>
              <a:t> </a:t>
            </a:r>
            <a:r>
              <a:rPr sz="2953" u="sng"/>
              <a:t>governance by the scientific community.</a:t>
            </a:r>
          </a:p>
        </p:txBody>
      </p:sp>
    </p:spTree>
    <p:extLst>
      <p:ext uri="{BB962C8B-B14F-4D97-AF65-F5344CB8AC3E}">
        <p14:creationId xmlns:p14="http://schemas.microsoft.com/office/powerpoint/2010/main" val="189684728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" grpId="0" animBg="1" advAuto="0"/>
      <p:bldP spid="367" grpId="0" animBg="1" advAuto="0"/>
      <p:bldP spid="368" grpId="0" animBg="1" advAuto="0"/>
      <p:bldP spid="369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834</TotalTime>
  <Words>1015</Words>
  <Application>Microsoft Office PowerPoint</Application>
  <PresentationFormat>Widescreen</PresentationFormat>
  <Paragraphs>192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Gill Sans</vt:lpstr>
      <vt:lpstr>Gill Sans MT</vt:lpstr>
      <vt:lpstr>Gill Sans SemiBold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Preprints in biology: Learning from a quarter-century of experience in physics  (and a few other fields)</vt:lpstr>
      <vt:lpstr>Preprints: New to biologists, old hat to physicists</vt:lpstr>
      <vt:lpstr>Growth of the Arxiv 1991 - 2016</vt:lpstr>
      <vt:lpstr>How preprints are used in physics, math</vt:lpstr>
      <vt:lpstr>How preprints are used in physics, math</vt:lpstr>
      <vt:lpstr>Preprints and journals</vt:lpstr>
      <vt:lpstr>Do preprints increase risk of junk publications?</vt:lpstr>
      <vt:lpstr>Do journals increase the risk of junk publications?</vt:lpstr>
      <vt:lpstr>Are biologists different from physicists?</vt:lpstr>
      <vt:lpstr># of preprint-friendly journals large and growing</vt:lpstr>
      <vt:lpstr>ASAPbio &amp; the central service</vt:lpstr>
      <vt:lpstr>PowerPoint Presentation</vt:lpstr>
      <vt:lpstr>PowerPoint Presentation</vt:lpstr>
      <vt:lpstr>How should preprints work?</vt:lpstr>
      <vt:lpstr>PowerPoint Presentation</vt:lpstr>
      <vt:lpstr>Is it better to have one or many servers?</vt:lpstr>
      <vt:lpstr>Developing the idea of a “central service”</vt:lpstr>
      <vt:lpstr>Central service</vt:lpstr>
      <vt:lpstr>Annotation</vt:lpstr>
      <vt:lpstr>Discussion</vt:lpstr>
      <vt:lpstr>Functions of a Central Service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Polka, Jessica</dc:creator>
  <cp:lastModifiedBy>Polka, Jessica</cp:lastModifiedBy>
  <cp:revision>19</cp:revision>
  <dcterms:created xsi:type="dcterms:W3CDTF">2017-02-22T22:49:14Z</dcterms:created>
  <dcterms:modified xsi:type="dcterms:W3CDTF">2017-02-23T12:43:50Z</dcterms:modified>
</cp:coreProperties>
</file>