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media/image1.jpeg" ContentType="image/jpeg"/>
</Types>
</file>

<file path=_rels/.rels><?xml version="1.0" encoding="UTF-8" standalone="yes"?>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</p:sldIdLst>
  <p:sldSz cx="13004800" cy="97536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2286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4572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6858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9144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11430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13716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16002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18288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 b="def" i="def"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lumOff val="-13575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114395"/>
              <a:lumOff val="-24975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 b="def" i="def"/>
      <a:tcStyle>
        <a:tcBdr/>
        <a:fill>
          <a:solidFill>
            <a:srgbClr val="E1E0DA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362282"/>
              <a:satOff val="31803"/>
              <a:lumOff val="-18242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Light"/>
          <a:ea typeface="Helvetica Neue Light"/>
          <a:cs typeface="Helvetica Neue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 b="def" i="def"/>
      <a:tcStyle>
        <a:tcBdr/>
        <a:fill>
          <a:solidFill>
            <a:srgbClr val="EDEADD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 b="def" i="def"/>
      <a:tcStyle>
        <a:tcBdr/>
        <a:fill>
          <a:solidFill>
            <a:srgbClr val="DADBDA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46070"/>
              <a:satOff val="-10048"/>
              <a:lumOff val="-30626"/>
            </a:schemeClr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5B5C1"/>
          </a:solidFill>
        </a:fill>
      </a:tcStyle>
    </a:wholeTbl>
    <a:band2H>
      <a:tcTxStyle b="def" i="def"/>
      <a:tcStyle>
        <a:tcBdr/>
        <a:fill>
          <a:solidFill>
            <a:srgbClr val="9A9AA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1"/>
</file>

<file path=ppt/_rels/presentation.xml.rels><?xml version="1.0" encoding="UTF-8" standalone="yes"?>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Relationship Id="rId15" Type="http://schemas.openxmlformats.org/officeDocument/2006/relationships/slide" Target="slides/slide8.xml"/><Relationship Id="rId16" Type="http://schemas.openxmlformats.org/officeDocument/2006/relationships/slide" Target="slides/slide9.xml"/><Relationship Id="rId17" Type="http://schemas.openxmlformats.org/officeDocument/2006/relationships/slide" Target="slides/slide10.xml"/></Relationships>

</file>

<file path=ppt/notesMasters/_rels/notesMaster1.xml.rels><?xml version="1.0" encoding="UTF-8" standalone="yes"?>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Shape 116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17" name="Shape 117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slideLayouts/_rels/slideLayout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0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showMasterSp="1" showMasterPhAnim="1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/>
          <p:nvPr>
            <p:ph type="title"/>
          </p:nvPr>
        </p:nvSpPr>
        <p:spPr>
          <a:xfrm>
            <a:off x="1270000" y="1638300"/>
            <a:ext cx="10464800" cy="3302000"/>
          </a:xfrm>
          <a:prstGeom prst="rect">
            <a:avLst/>
          </a:prstGeom>
        </p:spPr>
        <p:txBody>
          <a:bodyPr anchor="b"/>
          <a:lstStyle/>
          <a:p>
            <a:pPr/>
            <a:r>
              <a:t>Title Text</a:t>
            </a:r>
          </a:p>
        </p:txBody>
      </p:sp>
      <p:sp>
        <p:nvSpPr>
          <p:cNvPr id="12" name="Body Level One…"/>
          <p:cNvSpPr txBox="1"/>
          <p:nvPr>
            <p:ph type="body" sz="quarter" idx="1"/>
          </p:nvPr>
        </p:nvSpPr>
        <p:spPr>
          <a:xfrm>
            <a:off x="1270000" y="5041900"/>
            <a:ext cx="10464800" cy="11303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700"/>
            </a:lvl1pPr>
            <a:lvl2pPr marL="0" indent="228600" algn="ctr">
              <a:spcBef>
                <a:spcPts val="0"/>
              </a:spcBef>
              <a:buSzTx/>
              <a:buNone/>
              <a:defRPr sz="3700"/>
            </a:lvl2pPr>
            <a:lvl3pPr marL="0" indent="457200" algn="ctr">
              <a:spcBef>
                <a:spcPts val="0"/>
              </a:spcBef>
              <a:buSzTx/>
              <a:buNone/>
              <a:defRPr sz="3700"/>
            </a:lvl3pPr>
            <a:lvl4pPr marL="0" indent="685800" algn="ctr">
              <a:spcBef>
                <a:spcPts val="0"/>
              </a:spcBef>
              <a:buSzTx/>
              <a:buNone/>
              <a:defRPr sz="3700"/>
            </a:lvl4pPr>
            <a:lvl5pPr marL="0" indent="914400" algn="ctr">
              <a:spcBef>
                <a:spcPts val="0"/>
              </a:spcBef>
              <a:buSzTx/>
              <a:buNone/>
              <a:defRPr sz="37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latin typeface="Helvetica Neue Thin"/>
                <a:ea typeface="Helvetica Neue Thin"/>
                <a:cs typeface="Helvetica Neue Thin"/>
                <a:sym typeface="Helvetica Neue Thin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–Johnny Appleseed"/>
          <p:cNvSpPr txBox="1"/>
          <p:nvPr>
            <p:ph type="body" sz="quarter" idx="13"/>
          </p:nvPr>
        </p:nvSpPr>
        <p:spPr>
          <a:xfrm>
            <a:off x="1270000" y="6362700"/>
            <a:ext cx="10464800" cy="461366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i="1" sz="2400"/>
            </a:lvl1pPr>
          </a:lstStyle>
          <a:p>
            <a:pPr/>
            <a:r>
              <a:t>–Johnny Appleseed</a:t>
            </a:r>
          </a:p>
        </p:txBody>
      </p:sp>
      <p:sp>
        <p:nvSpPr>
          <p:cNvPr id="94" name="“Type a quote here.”"/>
          <p:cNvSpPr txBox="1"/>
          <p:nvPr>
            <p:ph type="body" sz="quarter" idx="14"/>
          </p:nvPr>
        </p:nvSpPr>
        <p:spPr>
          <a:xfrm>
            <a:off x="1270000" y="4267112"/>
            <a:ext cx="10464800" cy="609776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3400"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pPr/>
            <a:r>
              <a:t>“Type a quote here.” </a:t>
            </a:r>
          </a:p>
        </p:txBody>
      </p:sp>
      <p:sp>
        <p:nvSpPr>
          <p:cNvPr id="95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Image"/>
          <p:cNvSpPr/>
          <p:nvPr>
            <p:ph type="pic" idx="13"/>
          </p:nvPr>
        </p:nvSpPr>
        <p:spPr>
          <a:xfrm>
            <a:off x="0" y="0"/>
            <a:ext cx="13004800" cy="97536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103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Image"/>
          <p:cNvSpPr/>
          <p:nvPr>
            <p:ph type="pic" idx="13"/>
          </p:nvPr>
        </p:nvSpPr>
        <p:spPr>
          <a:xfrm>
            <a:off x="1625600" y="673100"/>
            <a:ext cx="9753600" cy="59055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21" name="Title Text"/>
          <p:cNvSpPr txBox="1"/>
          <p:nvPr>
            <p:ph type="title"/>
          </p:nvPr>
        </p:nvSpPr>
        <p:spPr>
          <a:xfrm>
            <a:off x="1270000" y="6718300"/>
            <a:ext cx="10464800" cy="1422400"/>
          </a:xfrm>
          <a:prstGeom prst="rect">
            <a:avLst/>
          </a:prstGeom>
        </p:spPr>
        <p:txBody>
          <a:bodyPr anchor="b"/>
          <a:lstStyle/>
          <a:p>
            <a:pPr/>
            <a:r>
              <a:t>Title Text</a:t>
            </a:r>
          </a:p>
        </p:txBody>
      </p:sp>
      <p:sp>
        <p:nvSpPr>
          <p:cNvPr id="22" name="Body Level One…"/>
          <p:cNvSpPr txBox="1"/>
          <p:nvPr>
            <p:ph type="body" sz="quarter" idx="1"/>
          </p:nvPr>
        </p:nvSpPr>
        <p:spPr>
          <a:xfrm>
            <a:off x="1270000" y="8153400"/>
            <a:ext cx="10464800" cy="11303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700"/>
            </a:lvl1pPr>
            <a:lvl2pPr marL="0" indent="228600" algn="ctr">
              <a:spcBef>
                <a:spcPts val="0"/>
              </a:spcBef>
              <a:buSzTx/>
              <a:buNone/>
              <a:defRPr sz="3700"/>
            </a:lvl2pPr>
            <a:lvl3pPr marL="0" indent="457200" algn="ctr">
              <a:spcBef>
                <a:spcPts val="0"/>
              </a:spcBef>
              <a:buSzTx/>
              <a:buNone/>
              <a:defRPr sz="3700"/>
            </a:lvl3pPr>
            <a:lvl4pPr marL="0" indent="685800" algn="ctr">
              <a:spcBef>
                <a:spcPts val="0"/>
              </a:spcBef>
              <a:buSzTx/>
              <a:buNone/>
              <a:defRPr sz="3700"/>
            </a:lvl4pPr>
            <a:lvl5pPr marL="0" indent="914400" algn="ctr">
              <a:spcBef>
                <a:spcPts val="0"/>
              </a:spcBef>
              <a:buSzTx/>
              <a:buNone/>
              <a:defRPr sz="37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itle - Cen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Text"/>
          <p:cNvSpPr txBox="1"/>
          <p:nvPr>
            <p:ph type="title"/>
          </p:nvPr>
        </p:nvSpPr>
        <p:spPr>
          <a:xfrm>
            <a:off x="1270000" y="3225800"/>
            <a:ext cx="10464800" cy="3302000"/>
          </a:xfrm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31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Image"/>
          <p:cNvSpPr/>
          <p:nvPr>
            <p:ph type="pic" sz="half" idx="13"/>
          </p:nvPr>
        </p:nvSpPr>
        <p:spPr>
          <a:xfrm>
            <a:off x="6718300" y="635000"/>
            <a:ext cx="5334000" cy="82169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39" name="Title Text"/>
          <p:cNvSpPr txBox="1"/>
          <p:nvPr>
            <p:ph type="title"/>
          </p:nvPr>
        </p:nvSpPr>
        <p:spPr>
          <a:xfrm>
            <a:off x="952500" y="635000"/>
            <a:ext cx="5334000" cy="3987800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pPr/>
            <a:r>
              <a:t>Title Text</a:t>
            </a:r>
          </a:p>
        </p:txBody>
      </p:sp>
      <p:sp>
        <p:nvSpPr>
          <p:cNvPr id="40" name="Body Level One…"/>
          <p:cNvSpPr txBox="1"/>
          <p:nvPr>
            <p:ph type="body" sz="quarter" idx="1"/>
          </p:nvPr>
        </p:nvSpPr>
        <p:spPr>
          <a:xfrm>
            <a:off x="952500" y="4724400"/>
            <a:ext cx="5334000" cy="41148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700"/>
            </a:lvl1pPr>
            <a:lvl2pPr marL="0" indent="228600" algn="ctr">
              <a:spcBef>
                <a:spcPts val="0"/>
              </a:spcBef>
              <a:buSzTx/>
              <a:buNone/>
              <a:defRPr sz="3700"/>
            </a:lvl2pPr>
            <a:lvl3pPr marL="0" indent="457200" algn="ctr">
              <a:spcBef>
                <a:spcPts val="0"/>
              </a:spcBef>
              <a:buSzTx/>
              <a:buNone/>
              <a:defRPr sz="3700"/>
            </a:lvl3pPr>
            <a:lvl4pPr marL="0" indent="685800" algn="ctr">
              <a:spcBef>
                <a:spcPts val="0"/>
              </a:spcBef>
              <a:buSzTx/>
              <a:buNone/>
              <a:defRPr sz="3700"/>
            </a:lvl4pPr>
            <a:lvl5pPr marL="0" indent="914400" algn="ctr">
              <a:spcBef>
                <a:spcPts val="0"/>
              </a:spcBef>
              <a:buSzTx/>
              <a:buNone/>
              <a:defRPr sz="37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49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57" name="Body Level One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Image"/>
          <p:cNvSpPr/>
          <p:nvPr>
            <p:ph type="pic" sz="half" idx="13"/>
          </p:nvPr>
        </p:nvSpPr>
        <p:spPr>
          <a:xfrm>
            <a:off x="6718300" y="2590800"/>
            <a:ext cx="5334000" cy="62865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66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67" name="Body Level One…"/>
          <p:cNvSpPr txBox="1"/>
          <p:nvPr>
            <p:ph type="body" sz="half" idx="1"/>
          </p:nvPr>
        </p:nvSpPr>
        <p:spPr>
          <a:xfrm>
            <a:off x="952500" y="2590800"/>
            <a:ext cx="5334000" cy="6286500"/>
          </a:xfrm>
          <a:prstGeom prst="rect">
            <a:avLst/>
          </a:prstGeom>
        </p:spPr>
        <p:txBody>
          <a:bodyPr/>
          <a:lstStyle>
            <a:lvl1pPr marL="342900" indent="-342900">
              <a:spcBef>
                <a:spcPts val="3200"/>
              </a:spcBef>
              <a:defRPr sz="2800"/>
            </a:lvl1pPr>
            <a:lvl2pPr marL="685800" indent="-342900">
              <a:spcBef>
                <a:spcPts val="3200"/>
              </a:spcBef>
              <a:defRPr sz="2800"/>
            </a:lvl2pPr>
            <a:lvl3pPr marL="1028700" indent="-342900">
              <a:spcBef>
                <a:spcPts val="3200"/>
              </a:spcBef>
              <a:defRPr sz="2800"/>
            </a:lvl3pPr>
            <a:lvl4pPr marL="1371600" indent="-342900">
              <a:spcBef>
                <a:spcPts val="3200"/>
              </a:spcBef>
              <a:defRPr sz="2800"/>
            </a:lvl4pPr>
            <a:lvl5pPr marL="1714500" indent="-342900">
              <a:spcBef>
                <a:spcPts val="3200"/>
              </a:spcBef>
              <a:defRPr sz="28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8" name="Slide Number"/>
          <p:cNvSpPr txBox="1"/>
          <p:nvPr>
            <p:ph type="sldNum" sz="quarter" idx="2"/>
          </p:nvPr>
        </p:nvSpPr>
        <p:spPr>
          <a:xfrm>
            <a:off x="6328884" y="9296400"/>
            <a:ext cx="340259" cy="342900"/>
          </a:xfrm>
          <a:prstGeom prst="rect">
            <a:avLst/>
          </a:prstGeom>
        </p:spPr>
        <p:txBody>
          <a:bodyPr/>
          <a:lstStyle>
            <a:lvl1pPr>
              <a:defRPr>
                <a:latin typeface="Helvetica Light"/>
                <a:ea typeface="Helvetica Light"/>
                <a:cs typeface="Helvetica Light"/>
                <a:sym typeface="Helvetica Light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Body Level One…"/>
          <p:cNvSpPr txBox="1"/>
          <p:nvPr>
            <p:ph type="body" idx="1"/>
          </p:nvPr>
        </p:nvSpPr>
        <p:spPr>
          <a:xfrm>
            <a:off x="952500" y="1270000"/>
            <a:ext cx="11099800" cy="7213600"/>
          </a:xfrm>
          <a:prstGeom prst="rect">
            <a:avLst/>
          </a:prstGeom>
        </p:spPr>
        <p:txBody>
          <a:bodyPr/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6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Image"/>
          <p:cNvSpPr/>
          <p:nvPr>
            <p:ph type="pic" sz="quarter" idx="13"/>
          </p:nvPr>
        </p:nvSpPr>
        <p:spPr>
          <a:xfrm>
            <a:off x="6718300" y="5092700"/>
            <a:ext cx="5334000" cy="37719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84" name="Image"/>
          <p:cNvSpPr/>
          <p:nvPr>
            <p:ph type="pic" sz="quarter" idx="14"/>
          </p:nvPr>
        </p:nvSpPr>
        <p:spPr>
          <a:xfrm>
            <a:off x="6718300" y="889000"/>
            <a:ext cx="5334000" cy="37719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85" name="Image"/>
          <p:cNvSpPr/>
          <p:nvPr>
            <p:ph type="pic" sz="half" idx="15"/>
          </p:nvPr>
        </p:nvSpPr>
        <p:spPr>
          <a:xfrm>
            <a:off x="952500" y="889000"/>
            <a:ext cx="5334000" cy="79756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86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 standalone="yes"?>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/>
          <p:nvPr>
            <p:ph type="title"/>
          </p:nvPr>
        </p:nvSpPr>
        <p:spPr>
          <a:xfrm>
            <a:off x="952500" y="254000"/>
            <a:ext cx="11099800" cy="2159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normAutofit fontScale="100000" lnSpcReduction="0"/>
          </a:bodyPr>
          <a:lstStyle/>
          <a:p>
            <a:pPr/>
            <a:r>
              <a:t>Title Text</a:t>
            </a:r>
          </a:p>
        </p:txBody>
      </p:sp>
      <p:sp>
        <p:nvSpPr>
          <p:cNvPr id="3" name="Body Level One…"/>
          <p:cNvSpPr txBox="1"/>
          <p:nvPr>
            <p:ph type="body" idx="1"/>
          </p:nvPr>
        </p:nvSpPr>
        <p:spPr>
          <a:xfrm>
            <a:off x="952500" y="2590800"/>
            <a:ext cx="11099800" cy="62865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normAutofit fontScale="100000" lnSpcReduction="0"/>
          </a:bodyPr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/>
          <p:nvPr>
            <p:ph type="sldNum" sz="quarter" idx="2"/>
          </p:nvPr>
        </p:nvSpPr>
        <p:spPr>
          <a:xfrm>
            <a:off x="6328884" y="9296400"/>
            <a:ext cx="340259" cy="324306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b="0" sz="160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  <p:transition xmlns:p14="http://schemas.microsoft.com/office/powerpoint/2010/main" spd="med" advClick="1"/>
  <p:txStyles>
    <p:titleStyle>
      <a:lvl1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1pPr>
      <a:lvl2pPr marL="0" marR="0" indent="228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2pPr>
      <a:lvl3pPr marL="0" marR="0" indent="457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3pPr>
      <a:lvl4pPr marL="0" marR="0" indent="6858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4pPr>
      <a:lvl5pPr marL="0" marR="0" indent="9144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5pPr>
      <a:lvl6pPr marL="0" marR="0" indent="11430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6pPr>
      <a:lvl7pPr marL="0" marR="0" indent="1371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7pPr>
      <a:lvl8pPr marL="0" marR="0" indent="1600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8pPr>
      <a:lvl9pPr marL="0" marR="0" indent="18288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9pPr>
    </p:titleStyle>
    <p:bodyStyle>
      <a:lvl1pPr marL="444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889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1333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1778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2222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2667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3111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3556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4000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228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457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6858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9144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11430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1371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1600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18288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.png"/></Relationships>

</file>

<file path=ppt/slides/_rels/slide10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_rels/slide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_rels/slide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_rels/slide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_rels/slide5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/Relationships>

</file>

<file path=ppt/slides/_rels/slide6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/Relationships>

</file>

<file path=ppt/slides/_rels/slide7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/Relationships>

</file>

<file path=ppt/slides/_rels/slide8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9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9" name="Group" descr="Group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3352800" y="3862916"/>
            <a:ext cx="6299200" cy="1438455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Peer Feedback"/>
          <p:cNvSpPr txBox="1"/>
          <p:nvPr>
            <p:ph type="title"/>
          </p:nvPr>
        </p:nvSpPr>
        <p:spPr>
          <a:xfrm>
            <a:off x="1054900" y="254000"/>
            <a:ext cx="11099801" cy="2159000"/>
          </a:xfrm>
          <a:prstGeom prst="rect">
            <a:avLst/>
          </a:prstGeom>
        </p:spPr>
        <p:txBody>
          <a:bodyPr/>
          <a:lstStyle/>
          <a:p>
            <a:pPr/>
            <a:r>
              <a:t>Peer Feedback</a:t>
            </a:r>
          </a:p>
        </p:txBody>
      </p:sp>
      <p:sp>
        <p:nvSpPr>
          <p:cNvPr id="198" name="Creating a Community"/>
          <p:cNvSpPr txBox="1"/>
          <p:nvPr>
            <p:ph type="body" sz="quarter" idx="1"/>
          </p:nvPr>
        </p:nvSpPr>
        <p:spPr>
          <a:xfrm>
            <a:off x="1372400" y="3095350"/>
            <a:ext cx="10464801" cy="1130301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300"/>
            </a:lvl1pPr>
          </a:lstStyle>
          <a:p>
            <a:pPr/>
            <a:r>
              <a:t>Creating a Community</a:t>
            </a:r>
          </a:p>
        </p:txBody>
      </p:sp>
      <p:sp>
        <p:nvSpPr>
          <p:cNvPr id="199" name="Individuals and organizations…"/>
          <p:cNvSpPr txBox="1"/>
          <p:nvPr/>
        </p:nvSpPr>
        <p:spPr>
          <a:xfrm>
            <a:off x="1166600" y="5175250"/>
            <a:ext cx="10464801" cy="11303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>
            <a:normAutofit fontScale="100000" lnSpcReduction="0"/>
          </a:bodyPr>
          <a:lstStyle/>
          <a:p>
            <a:pPr defTabSz="373887">
              <a:defRPr b="0" sz="3391"/>
            </a:pPr>
            <a:r>
              <a:t>Individuals and organizations </a:t>
            </a:r>
          </a:p>
          <a:p>
            <a:pPr defTabSz="373887">
              <a:defRPr b="0" sz="3391"/>
            </a:pPr>
            <a:r>
              <a:t>partnering for the common good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Peer Feedback"/>
          <p:cNvSpPr txBox="1"/>
          <p:nvPr/>
        </p:nvSpPr>
        <p:spPr>
          <a:xfrm>
            <a:off x="952500" y="-465012"/>
            <a:ext cx="11099800" cy="2159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normAutofit fontScale="100000" lnSpcReduction="0"/>
          </a:bodyPr>
          <a:lstStyle>
            <a:lvl1pPr>
              <a:defRPr b="0" sz="8000"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pPr/>
            <a:r>
              <a:t>Peer Feedback</a:t>
            </a:r>
          </a:p>
        </p:txBody>
      </p:sp>
      <p:grpSp>
        <p:nvGrpSpPr>
          <p:cNvPr id="126" name="Group"/>
          <p:cNvGrpSpPr/>
          <p:nvPr/>
        </p:nvGrpSpPr>
        <p:grpSpPr>
          <a:xfrm>
            <a:off x="2257325" y="1430866"/>
            <a:ext cx="8490150" cy="4961402"/>
            <a:chOff x="0" y="0"/>
            <a:chExt cx="8490148" cy="4961400"/>
          </a:xfrm>
        </p:grpSpPr>
        <p:sp>
          <p:nvSpPr>
            <p:cNvPr id="122" name="Oval"/>
            <p:cNvSpPr/>
            <p:nvPr/>
          </p:nvSpPr>
          <p:spPr>
            <a:xfrm>
              <a:off x="0" y="0"/>
              <a:ext cx="4925682" cy="4961401"/>
            </a:xfrm>
            <a:prstGeom prst="ellipse">
              <a:avLst/>
            </a:prstGeom>
            <a:noFill/>
            <a:ln w="63500" cap="flat">
              <a:solidFill>
                <a:srgbClr val="000000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>
                <a:defRPr b="0" sz="2200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Helvetica Neue Medium"/>
                </a:defRPr>
              </a:pPr>
            </a:p>
          </p:txBody>
        </p:sp>
        <p:sp>
          <p:nvSpPr>
            <p:cNvPr id="123" name="Oval"/>
            <p:cNvSpPr/>
            <p:nvPr/>
          </p:nvSpPr>
          <p:spPr>
            <a:xfrm>
              <a:off x="3564466" y="0"/>
              <a:ext cx="4925683" cy="4961401"/>
            </a:xfrm>
            <a:prstGeom prst="ellipse">
              <a:avLst/>
            </a:prstGeom>
            <a:noFill/>
            <a:ln w="63500" cap="flat">
              <a:solidFill>
                <a:srgbClr val="000000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>
                <a:defRPr b="0" sz="2200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Helvetica Neue Medium"/>
                </a:defRPr>
              </a:pPr>
            </a:p>
          </p:txBody>
        </p:sp>
        <p:sp>
          <p:nvSpPr>
            <p:cNvPr id="124" name="Ideal"/>
            <p:cNvSpPr txBox="1"/>
            <p:nvPr/>
          </p:nvSpPr>
          <p:spPr>
            <a:xfrm>
              <a:off x="1807808" y="2250171"/>
              <a:ext cx="818999" cy="461059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/>
            <a:p>
              <a:pPr/>
              <a:r>
                <a:t>Ideal</a:t>
              </a:r>
            </a:p>
          </p:txBody>
        </p:sp>
        <p:sp>
          <p:nvSpPr>
            <p:cNvPr id="125" name="Practical"/>
            <p:cNvSpPr txBox="1"/>
            <p:nvPr/>
          </p:nvSpPr>
          <p:spPr>
            <a:xfrm>
              <a:off x="5597963" y="2250171"/>
              <a:ext cx="1400557" cy="461059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/>
            <a:p>
              <a:pPr/>
              <a:r>
                <a:t>Practical</a:t>
              </a:r>
            </a:p>
          </p:txBody>
        </p:sp>
      </p:grpSp>
      <p:sp>
        <p:nvSpPr>
          <p:cNvPr id="127" name="More important than technology:…"/>
          <p:cNvSpPr txBox="1"/>
          <p:nvPr/>
        </p:nvSpPr>
        <p:spPr>
          <a:xfrm>
            <a:off x="2497277" y="6772844"/>
            <a:ext cx="8010246" cy="157571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sz="3200"/>
            </a:pPr>
            <a:r>
              <a:t>More important than technology: </a:t>
            </a:r>
          </a:p>
          <a:p>
            <a:pPr>
              <a:defRPr sz="3200"/>
            </a:pPr>
            <a:r>
              <a:t>Understanding the Culture and Behavior</a:t>
            </a:r>
          </a:p>
          <a:p>
            <a:pPr>
              <a:defRPr sz="3200"/>
            </a:pPr>
            <a:r>
              <a:t> of the Scientific Community</a:t>
            </a:r>
          </a:p>
        </p:txBody>
      </p:sp>
      <p:sp>
        <p:nvSpPr>
          <p:cNvPr id="128" name="Breaking down a Complex Problem into Components"/>
          <p:cNvSpPr txBox="1"/>
          <p:nvPr/>
        </p:nvSpPr>
        <p:spPr>
          <a:xfrm>
            <a:off x="1302461" y="8729133"/>
            <a:ext cx="10399878" cy="58511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3200"/>
            </a:lvl1pPr>
          </a:lstStyle>
          <a:p>
            <a:pPr/>
            <a:r>
              <a:t>Breaking down a Complex Problem into Components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Class="entr" nodeType="clickEffect" presetSubtype="0" presetID="1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Class="entr" nodeType="clickEffect" presetSubtype="0" presetID="1" grpId="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4" fill="hold"/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128" grpId="3"/>
      <p:bldP build="whole" bldLvl="1" animBg="1" rev="0" advAuto="0" spid="127" grpId="2"/>
      <p:bldP build="whole" bldLvl="1" animBg="1" rev="0" advAuto="0" spid="126" grpId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Rectangle"/>
          <p:cNvSpPr/>
          <p:nvPr/>
        </p:nvSpPr>
        <p:spPr>
          <a:xfrm>
            <a:off x="4417802" y="2033760"/>
            <a:ext cx="3984306" cy="2159001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131" name="Preprints"/>
          <p:cNvSpPr txBox="1"/>
          <p:nvPr>
            <p:ph type="title"/>
          </p:nvPr>
        </p:nvSpPr>
        <p:spPr>
          <a:xfrm>
            <a:off x="1099595" y="-478314"/>
            <a:ext cx="11099801" cy="2159001"/>
          </a:xfrm>
          <a:prstGeom prst="rect">
            <a:avLst/>
          </a:prstGeom>
        </p:spPr>
        <p:txBody>
          <a:bodyPr/>
          <a:lstStyle/>
          <a:p>
            <a:pPr/>
            <a:r>
              <a:t>Preprints</a:t>
            </a:r>
          </a:p>
        </p:txBody>
      </p:sp>
      <p:sp>
        <p:nvSpPr>
          <p:cNvPr id="132" name="Evaluation"/>
          <p:cNvSpPr txBox="1"/>
          <p:nvPr/>
        </p:nvSpPr>
        <p:spPr>
          <a:xfrm>
            <a:off x="5593700" y="3068043"/>
            <a:ext cx="163251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/>
            <a:r>
              <a:t>Evaluation</a:t>
            </a:r>
          </a:p>
        </p:txBody>
      </p:sp>
      <p:sp>
        <p:nvSpPr>
          <p:cNvPr id="133" name="Disclosure of Work"/>
          <p:cNvSpPr txBox="1"/>
          <p:nvPr/>
        </p:nvSpPr>
        <p:spPr>
          <a:xfrm>
            <a:off x="4978918" y="2374898"/>
            <a:ext cx="2862073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/>
            <a:r>
              <a:t>Disclosure of Work</a:t>
            </a:r>
          </a:p>
        </p:txBody>
      </p:sp>
      <p:grpSp>
        <p:nvGrpSpPr>
          <p:cNvPr id="138" name="Group"/>
          <p:cNvGrpSpPr/>
          <p:nvPr/>
        </p:nvGrpSpPr>
        <p:grpSpPr>
          <a:xfrm>
            <a:off x="1381147" y="4376500"/>
            <a:ext cx="3984306" cy="3282272"/>
            <a:chOff x="0" y="0"/>
            <a:chExt cx="3984304" cy="3282271"/>
          </a:xfrm>
        </p:grpSpPr>
        <p:sp>
          <p:nvSpPr>
            <p:cNvPr id="134" name="Rectangle"/>
            <p:cNvSpPr/>
            <p:nvPr/>
          </p:nvSpPr>
          <p:spPr>
            <a:xfrm>
              <a:off x="0" y="1123271"/>
              <a:ext cx="3984305" cy="2159001"/>
            </a:xfrm>
            <a:prstGeom prst="rect">
              <a:avLst/>
            </a:prstGeom>
            <a:solidFill>
              <a:schemeClr val="accent1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>
                <a:defRPr b="0" sz="2200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Helvetica Neue Medium"/>
                </a:defRPr>
              </a:pPr>
            </a:p>
          </p:txBody>
        </p:sp>
        <p:sp>
          <p:nvSpPr>
            <p:cNvPr id="135" name="Scientist-Driven…"/>
            <p:cNvSpPr txBox="1"/>
            <p:nvPr/>
          </p:nvSpPr>
          <p:spPr>
            <a:xfrm>
              <a:off x="729975" y="1788091"/>
              <a:ext cx="2524354" cy="829360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  <a:r>
                <a:t>Scientist-Driven</a:t>
              </a:r>
            </a:p>
            <a:p>
              <a:pPr>
                <a:defRPr>
                  <a:solidFill>
                    <a:srgbClr val="FFFFFF"/>
                  </a:solidFill>
                </a:defRPr>
              </a:pPr>
              <a:r>
                <a:t>Disclosure</a:t>
              </a:r>
            </a:p>
          </p:txBody>
        </p:sp>
        <p:sp>
          <p:nvSpPr>
            <p:cNvPr id="136" name="Line"/>
            <p:cNvSpPr/>
            <p:nvPr/>
          </p:nvSpPr>
          <p:spPr>
            <a:xfrm flipH="1">
              <a:off x="1910572" y="0"/>
              <a:ext cx="1443381" cy="999623"/>
            </a:xfrm>
            <a:prstGeom prst="line">
              <a:avLst/>
            </a:prstGeom>
            <a:noFill/>
            <a:ln w="63500" cap="flat">
              <a:solidFill>
                <a:srgbClr val="000000"/>
              </a:solidFill>
              <a:prstDash val="solid"/>
              <a:miter lim="400000"/>
              <a:tailEnd type="triangle" w="med" len="med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>
                <a:defRPr b="0" sz="2200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Helvetica Neue Medium"/>
                </a:defRPr>
              </a:pPr>
            </a:p>
          </p:txBody>
        </p:sp>
        <p:sp>
          <p:nvSpPr>
            <p:cNvPr id="137" name="Preprint Server"/>
            <p:cNvSpPr txBox="1"/>
            <p:nvPr/>
          </p:nvSpPr>
          <p:spPr>
            <a:xfrm>
              <a:off x="191750" y="93784"/>
              <a:ext cx="2305204" cy="461059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/>
            <a:p>
              <a:pPr/>
              <a:r>
                <a:t>Preprint Server</a:t>
              </a:r>
            </a:p>
          </p:txBody>
        </p:sp>
      </p:grpSp>
      <p:grpSp>
        <p:nvGrpSpPr>
          <p:cNvPr id="143" name="Group"/>
          <p:cNvGrpSpPr/>
          <p:nvPr/>
        </p:nvGrpSpPr>
        <p:grpSpPr>
          <a:xfrm>
            <a:off x="7639347" y="4264636"/>
            <a:ext cx="3984306" cy="3455201"/>
            <a:chOff x="0" y="-50800"/>
            <a:chExt cx="3984304" cy="3455199"/>
          </a:xfrm>
        </p:grpSpPr>
        <p:sp>
          <p:nvSpPr>
            <p:cNvPr id="139" name="Rectangle"/>
            <p:cNvSpPr/>
            <p:nvPr/>
          </p:nvSpPr>
          <p:spPr>
            <a:xfrm>
              <a:off x="0" y="1245399"/>
              <a:ext cx="3984305" cy="2159001"/>
            </a:xfrm>
            <a:prstGeom prst="rect">
              <a:avLst/>
            </a:prstGeom>
            <a:solidFill>
              <a:schemeClr val="accent1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>
                <a:defRPr b="0" sz="2200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Helvetica Neue Medium"/>
                </a:defRPr>
              </a:pPr>
            </a:p>
          </p:txBody>
        </p:sp>
        <p:sp>
          <p:nvSpPr>
            <p:cNvPr id="140" name="Evaluation,…"/>
            <p:cNvSpPr txBox="1"/>
            <p:nvPr/>
          </p:nvSpPr>
          <p:spPr>
            <a:xfrm>
              <a:off x="450626" y="1910220"/>
              <a:ext cx="3083053" cy="829360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  <a:r>
                <a:t>Evaluation,</a:t>
              </a:r>
            </a:p>
            <a:p>
              <a:pPr>
                <a:defRPr>
                  <a:solidFill>
                    <a:srgbClr val="FFFFFF"/>
                  </a:solidFill>
                </a:defRPr>
              </a:pPr>
              <a:r>
                <a:t>Ethical/Data Checks</a:t>
              </a:r>
            </a:p>
          </p:txBody>
        </p:sp>
        <p:sp>
          <p:nvSpPr>
            <p:cNvPr id="141" name="Line"/>
            <p:cNvSpPr/>
            <p:nvPr/>
          </p:nvSpPr>
          <p:spPr>
            <a:xfrm>
              <a:off x="223684" y="-50801"/>
              <a:ext cx="1567097" cy="1198401"/>
            </a:xfrm>
            <a:prstGeom prst="line">
              <a:avLst/>
            </a:prstGeom>
            <a:noFill/>
            <a:ln w="63500" cap="flat">
              <a:solidFill>
                <a:srgbClr val="000000"/>
              </a:solidFill>
              <a:prstDash val="solid"/>
              <a:miter lim="400000"/>
              <a:tailEnd type="triangle" w="med" len="med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>
                <a:defRPr b="0" sz="2200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Helvetica Neue Medium"/>
                </a:defRPr>
              </a:pPr>
            </a:p>
          </p:txBody>
        </p:sp>
        <p:sp>
          <p:nvSpPr>
            <p:cNvPr id="142" name="Journals"/>
            <p:cNvSpPr txBox="1"/>
            <p:nvPr/>
          </p:nvSpPr>
          <p:spPr>
            <a:xfrm>
              <a:off x="1627475" y="165112"/>
              <a:ext cx="1372821" cy="461059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/>
            <a:p>
              <a:pPr/>
              <a:r>
                <a:t>Journals</a:t>
              </a:r>
            </a:p>
          </p:txBody>
        </p:sp>
      </p:grpSp>
      <p:sp>
        <p:nvSpPr>
          <p:cNvPr id="144" name="Journal Article"/>
          <p:cNvSpPr txBox="1"/>
          <p:nvPr/>
        </p:nvSpPr>
        <p:spPr>
          <a:xfrm>
            <a:off x="5172112" y="1450025"/>
            <a:ext cx="2235709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Journal Article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Class="entr" nodeType="clickEffect" presetSubtype="0" presetID="1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138" grpId="1"/>
      <p:bldP build="whole" bldLvl="1" animBg="1" rev="0" advAuto="0" spid="143" grpId="2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Rectangle"/>
          <p:cNvSpPr/>
          <p:nvPr/>
        </p:nvSpPr>
        <p:spPr>
          <a:xfrm>
            <a:off x="4417802" y="2033760"/>
            <a:ext cx="3984306" cy="2159001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147" name="Unpacking Peer Review"/>
          <p:cNvSpPr txBox="1"/>
          <p:nvPr>
            <p:ph type="title"/>
          </p:nvPr>
        </p:nvSpPr>
        <p:spPr>
          <a:xfrm>
            <a:off x="1082662" y="-308980"/>
            <a:ext cx="11099801" cy="2159001"/>
          </a:xfrm>
          <a:prstGeom prst="rect">
            <a:avLst/>
          </a:prstGeom>
        </p:spPr>
        <p:txBody>
          <a:bodyPr/>
          <a:lstStyle>
            <a:lvl1pPr>
              <a:defRPr sz="6700"/>
            </a:lvl1pPr>
          </a:lstStyle>
          <a:p>
            <a:pPr/>
            <a:r>
              <a:t>Unpacking Peer Review</a:t>
            </a:r>
          </a:p>
        </p:txBody>
      </p:sp>
      <p:sp>
        <p:nvSpPr>
          <p:cNvPr id="148" name="Journal Suitability/…"/>
          <p:cNvSpPr txBox="1"/>
          <p:nvPr/>
        </p:nvSpPr>
        <p:spPr>
          <a:xfrm>
            <a:off x="4868428" y="3222560"/>
            <a:ext cx="3083053" cy="8293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>
                <a:solidFill>
                  <a:srgbClr val="FFFFFF"/>
                </a:solidFill>
              </a:defRPr>
            </a:pPr>
            <a:r>
              <a:t>Journal Suitability/</a:t>
            </a:r>
          </a:p>
          <a:p>
            <a:pPr>
              <a:defRPr>
                <a:solidFill>
                  <a:srgbClr val="FFFFFF"/>
                </a:solidFill>
              </a:defRPr>
            </a:pPr>
            <a:r>
              <a:t>Ethical/Data Checks</a:t>
            </a:r>
          </a:p>
        </p:txBody>
      </p:sp>
      <p:sp>
        <p:nvSpPr>
          <p:cNvPr id="149" name="Technical Merit/…"/>
          <p:cNvSpPr txBox="1"/>
          <p:nvPr/>
        </p:nvSpPr>
        <p:spPr>
          <a:xfrm>
            <a:off x="5148082" y="2190748"/>
            <a:ext cx="2523745" cy="8293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>
                <a:solidFill>
                  <a:srgbClr val="FFFFFF"/>
                </a:solidFill>
              </a:defRPr>
            </a:pPr>
            <a:r>
              <a:t>Technical Merit/</a:t>
            </a:r>
          </a:p>
          <a:p>
            <a:pPr>
              <a:defRPr>
                <a:solidFill>
                  <a:srgbClr val="FFFFFF"/>
                </a:solidFill>
              </a:defRPr>
            </a:pPr>
            <a:r>
              <a:t>Improving Work</a:t>
            </a:r>
          </a:p>
        </p:txBody>
      </p:sp>
      <p:grpSp>
        <p:nvGrpSpPr>
          <p:cNvPr id="154" name="Group"/>
          <p:cNvGrpSpPr/>
          <p:nvPr/>
        </p:nvGrpSpPr>
        <p:grpSpPr>
          <a:xfrm>
            <a:off x="823090" y="4286134"/>
            <a:ext cx="4542363" cy="3372638"/>
            <a:chOff x="-558057" y="-90365"/>
            <a:chExt cx="4542361" cy="3372637"/>
          </a:xfrm>
        </p:grpSpPr>
        <p:sp>
          <p:nvSpPr>
            <p:cNvPr id="150" name="Rectangle"/>
            <p:cNvSpPr/>
            <p:nvPr/>
          </p:nvSpPr>
          <p:spPr>
            <a:xfrm>
              <a:off x="0" y="1123271"/>
              <a:ext cx="3984305" cy="2159001"/>
            </a:xfrm>
            <a:prstGeom prst="rect">
              <a:avLst/>
            </a:prstGeom>
            <a:solidFill>
              <a:schemeClr val="accent1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>
                <a:defRPr b="0" sz="2200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Helvetica Neue Medium"/>
                </a:defRPr>
              </a:pPr>
            </a:p>
          </p:txBody>
        </p:sp>
        <p:sp>
          <p:nvSpPr>
            <p:cNvPr id="151" name="Technical Merit/…"/>
            <p:cNvSpPr txBox="1"/>
            <p:nvPr/>
          </p:nvSpPr>
          <p:spPr>
            <a:xfrm>
              <a:off x="730279" y="1788091"/>
              <a:ext cx="2523745" cy="829360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  <a:r>
                <a:t>Technical Merit/</a:t>
              </a:r>
            </a:p>
            <a:p>
              <a:pPr>
                <a:defRPr>
                  <a:solidFill>
                    <a:srgbClr val="FFFFFF"/>
                  </a:solidFill>
                </a:defRPr>
              </a:pPr>
              <a:r>
                <a:t>Improving Work</a:t>
              </a:r>
            </a:p>
          </p:txBody>
        </p:sp>
        <p:sp>
          <p:nvSpPr>
            <p:cNvPr id="152" name="Line"/>
            <p:cNvSpPr/>
            <p:nvPr/>
          </p:nvSpPr>
          <p:spPr>
            <a:xfrm flipH="1">
              <a:off x="1910572" y="0"/>
              <a:ext cx="1443381" cy="999623"/>
            </a:xfrm>
            <a:prstGeom prst="line">
              <a:avLst/>
            </a:prstGeom>
            <a:noFill/>
            <a:ln w="63500" cap="flat">
              <a:solidFill>
                <a:srgbClr val="000000"/>
              </a:solidFill>
              <a:prstDash val="solid"/>
              <a:miter lim="400000"/>
              <a:tailEnd type="triangle" w="med" len="med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>
                <a:defRPr b="0" sz="2200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Helvetica Neue Medium"/>
                </a:defRPr>
              </a:pPr>
            </a:p>
          </p:txBody>
        </p:sp>
        <p:sp>
          <p:nvSpPr>
            <p:cNvPr id="153" name="Scientists/…"/>
            <p:cNvSpPr txBox="1"/>
            <p:nvPr/>
          </p:nvSpPr>
          <p:spPr>
            <a:xfrm>
              <a:off x="-558058" y="-90366"/>
              <a:ext cx="2890420" cy="829359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/>
            <a:p>
              <a:pPr/>
              <a:r>
                <a:t>Scientists/</a:t>
              </a:r>
            </a:p>
            <a:p>
              <a:pPr/>
              <a:r>
                <a:t>Scientific Societies</a:t>
              </a:r>
            </a:p>
          </p:txBody>
        </p:sp>
      </p:grpSp>
      <p:grpSp>
        <p:nvGrpSpPr>
          <p:cNvPr id="159" name="Group"/>
          <p:cNvGrpSpPr/>
          <p:nvPr/>
        </p:nvGrpSpPr>
        <p:grpSpPr>
          <a:xfrm>
            <a:off x="7639347" y="4254372"/>
            <a:ext cx="3984306" cy="3404401"/>
            <a:chOff x="0" y="0"/>
            <a:chExt cx="3984304" cy="3404399"/>
          </a:xfrm>
        </p:grpSpPr>
        <p:sp>
          <p:nvSpPr>
            <p:cNvPr id="155" name="Rectangle"/>
            <p:cNvSpPr/>
            <p:nvPr/>
          </p:nvSpPr>
          <p:spPr>
            <a:xfrm>
              <a:off x="0" y="1245399"/>
              <a:ext cx="3984305" cy="2159001"/>
            </a:xfrm>
            <a:prstGeom prst="rect">
              <a:avLst/>
            </a:prstGeom>
            <a:solidFill>
              <a:schemeClr val="accent1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>
                <a:defRPr b="0" sz="2200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Helvetica Neue Medium"/>
                </a:defRPr>
              </a:pPr>
            </a:p>
          </p:txBody>
        </p:sp>
        <p:sp>
          <p:nvSpPr>
            <p:cNvPr id="156" name="Curation,…"/>
            <p:cNvSpPr txBox="1"/>
            <p:nvPr/>
          </p:nvSpPr>
          <p:spPr>
            <a:xfrm>
              <a:off x="365891" y="1636470"/>
              <a:ext cx="3252522" cy="1197660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  <a:r>
                <a:t>Curation,</a:t>
              </a:r>
            </a:p>
            <a:p>
              <a:pPr>
                <a:defRPr>
                  <a:solidFill>
                    <a:srgbClr val="FFFFFF"/>
                  </a:solidFill>
                </a:defRPr>
              </a:pPr>
              <a:r>
                <a:t>Ethical/Data Checks,</a:t>
              </a:r>
            </a:p>
            <a:p>
              <a:pPr>
                <a:defRPr>
                  <a:solidFill>
                    <a:srgbClr val="FFFFFF"/>
                  </a:solidFill>
                </a:defRPr>
              </a:pPr>
              <a:r>
                <a:t>added features</a:t>
              </a:r>
            </a:p>
          </p:txBody>
        </p:sp>
        <p:sp>
          <p:nvSpPr>
            <p:cNvPr id="157" name="Line"/>
            <p:cNvSpPr/>
            <p:nvPr/>
          </p:nvSpPr>
          <p:spPr>
            <a:xfrm>
              <a:off x="155951" y="-1"/>
              <a:ext cx="1193439" cy="1193440"/>
            </a:xfrm>
            <a:prstGeom prst="line">
              <a:avLst/>
            </a:prstGeom>
            <a:noFill/>
            <a:ln w="63500" cap="flat">
              <a:solidFill>
                <a:srgbClr val="000000"/>
              </a:solidFill>
              <a:prstDash val="solid"/>
              <a:miter lim="400000"/>
              <a:tailEnd type="triangle" w="med" len="med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>
                <a:defRPr b="0" sz="2200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Helvetica Neue Medium"/>
                </a:defRPr>
              </a:pPr>
            </a:p>
          </p:txBody>
        </p:sp>
        <p:sp>
          <p:nvSpPr>
            <p:cNvPr id="158" name="Journals"/>
            <p:cNvSpPr txBox="1"/>
            <p:nvPr/>
          </p:nvSpPr>
          <p:spPr>
            <a:xfrm>
              <a:off x="1305742" y="182045"/>
              <a:ext cx="1372820" cy="461060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/>
            <a:p>
              <a:pPr/>
              <a:r>
                <a:t>Journals</a:t>
              </a:r>
            </a:p>
          </p:txBody>
        </p:sp>
      </p:grp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Class="entr" nodeType="clickEffect" presetSubtype="0" presetID="1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159" grpId="2"/>
      <p:bldP build="whole" bldLvl="1" animBg="1" rev="0" advAuto="0" spid="154" grpId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Peer Feedback"/>
          <p:cNvSpPr txBox="1"/>
          <p:nvPr>
            <p:ph type="ctrTitle"/>
          </p:nvPr>
        </p:nvSpPr>
        <p:spPr>
          <a:xfrm>
            <a:off x="1270000" y="-1866900"/>
            <a:ext cx="10464800" cy="3302000"/>
          </a:xfrm>
          <a:prstGeom prst="rect">
            <a:avLst/>
          </a:prstGeom>
        </p:spPr>
        <p:txBody>
          <a:bodyPr/>
          <a:lstStyle/>
          <a:p>
            <a:pPr/>
            <a:r>
              <a:t>Peer Feedback</a:t>
            </a:r>
          </a:p>
        </p:txBody>
      </p:sp>
      <p:sp>
        <p:nvSpPr>
          <p:cNvPr id="162" name="Journal Agnostic, Assigned Peer Review"/>
          <p:cNvSpPr txBox="1"/>
          <p:nvPr>
            <p:ph type="subTitle" sz="quarter" idx="1"/>
          </p:nvPr>
        </p:nvSpPr>
        <p:spPr>
          <a:xfrm>
            <a:off x="1270000" y="1554799"/>
            <a:ext cx="10464800" cy="1130301"/>
          </a:xfrm>
          <a:prstGeom prst="rect">
            <a:avLst/>
          </a:prstGeom>
        </p:spPr>
        <p:txBody>
          <a:bodyPr/>
          <a:lstStyle/>
          <a:p>
            <a:pPr/>
            <a:r>
              <a:t>Journal Agnostic, Assigned Peer Review</a:t>
            </a:r>
          </a:p>
        </p:txBody>
      </p:sp>
      <p:pic>
        <p:nvPicPr>
          <p:cNvPr id="163" name="unknown.jpg" descr="unknown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240366" y="3369733"/>
            <a:ext cx="10160001" cy="5613401"/>
          </a:xfrm>
          <a:prstGeom prst="rect">
            <a:avLst/>
          </a:prstGeom>
          <a:ln w="12700">
            <a:miter lim="400000"/>
          </a:ln>
        </p:spPr>
      </p:pic>
      <p:grpSp>
        <p:nvGrpSpPr>
          <p:cNvPr id="166" name="Group"/>
          <p:cNvGrpSpPr/>
          <p:nvPr/>
        </p:nvGrpSpPr>
        <p:grpSpPr>
          <a:xfrm>
            <a:off x="1151466" y="2773405"/>
            <a:ext cx="5764147" cy="3727276"/>
            <a:chOff x="0" y="0"/>
            <a:chExt cx="5764146" cy="3727274"/>
          </a:xfrm>
        </p:grpSpPr>
        <p:sp>
          <p:nvSpPr>
            <p:cNvPr id="164" name="Rectangle"/>
            <p:cNvSpPr/>
            <p:nvPr/>
          </p:nvSpPr>
          <p:spPr>
            <a:xfrm>
              <a:off x="0" y="581114"/>
              <a:ext cx="5764147" cy="3146161"/>
            </a:xfrm>
            <a:prstGeom prst="rect">
              <a:avLst/>
            </a:prstGeom>
            <a:noFill/>
            <a:ln w="63500" cap="flat">
              <a:solidFill>
                <a:srgbClr val="000000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>
                <a:defRPr b="0" sz="2200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Helvetica Neue Medium"/>
                </a:defRPr>
              </a:pPr>
            </a:p>
          </p:txBody>
        </p:sp>
        <p:sp>
          <p:nvSpPr>
            <p:cNvPr id="165" name="Improving work"/>
            <p:cNvSpPr txBox="1"/>
            <p:nvPr/>
          </p:nvSpPr>
          <p:spPr>
            <a:xfrm>
              <a:off x="1551889" y="-1"/>
              <a:ext cx="2382622" cy="461060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/>
            <a:p>
              <a:pPr/>
              <a:r>
                <a:t>Improving work</a:t>
              </a:r>
            </a:p>
          </p:txBody>
        </p:sp>
      </p:grpSp>
      <p:grpSp>
        <p:nvGrpSpPr>
          <p:cNvPr id="169" name="Group"/>
          <p:cNvGrpSpPr/>
          <p:nvPr/>
        </p:nvGrpSpPr>
        <p:grpSpPr>
          <a:xfrm>
            <a:off x="6912716" y="2767055"/>
            <a:ext cx="5459466" cy="4861346"/>
            <a:chOff x="0" y="0"/>
            <a:chExt cx="5459464" cy="4861345"/>
          </a:xfrm>
        </p:grpSpPr>
        <p:sp>
          <p:nvSpPr>
            <p:cNvPr id="167" name="Rectangle"/>
            <p:cNvSpPr/>
            <p:nvPr/>
          </p:nvSpPr>
          <p:spPr>
            <a:xfrm>
              <a:off x="21482" y="574764"/>
              <a:ext cx="5437983" cy="4286582"/>
            </a:xfrm>
            <a:prstGeom prst="rect">
              <a:avLst/>
            </a:prstGeom>
            <a:noFill/>
            <a:ln w="63500" cap="flat">
              <a:solidFill>
                <a:srgbClr val="000000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>
                <a:defRPr b="0" sz="2200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Helvetica Neue Medium"/>
                </a:defRPr>
              </a:pPr>
            </a:p>
          </p:txBody>
        </p:sp>
        <p:sp>
          <p:nvSpPr>
            <p:cNvPr id="168" name="Better and more efficient entry point"/>
            <p:cNvSpPr txBox="1"/>
            <p:nvPr/>
          </p:nvSpPr>
          <p:spPr>
            <a:xfrm>
              <a:off x="0" y="-1"/>
              <a:ext cx="5370881" cy="461060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/>
            <a:p>
              <a:pPr/>
              <a:r>
                <a:t>Better and more efficient entry point</a:t>
              </a:r>
            </a:p>
          </p:txBody>
        </p:sp>
      </p:grp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Class="entr" nodeType="clickEffect" presetSubtype="0" presetID="1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169" grpId="2"/>
      <p:bldP build="whole" bldLvl="1" animBg="1" rev="0" advAuto="0" spid="166" grpId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“Authors send papers before they are ‘ready’ to be published. I spend a lot of time training researchers in the art of writing a biomedical research manuscript and strongly believe in the benefit of feedback.”"/>
          <p:cNvSpPr txBox="1"/>
          <p:nvPr/>
        </p:nvSpPr>
        <p:spPr>
          <a:xfrm>
            <a:off x="706021" y="1040133"/>
            <a:ext cx="11592758" cy="1320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algn="l" defTabSz="457200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b="0" sz="2700">
                <a:latin typeface="Times"/>
                <a:ea typeface="Times"/>
                <a:cs typeface="Times"/>
                <a:sym typeface="Times"/>
              </a:defRPr>
            </a:pPr>
            <a:r>
              <a:t>“Authors send papers before they are ‘ready’ to be published. I spend a lot of time training researchers in the art of writing a biomedical research manuscript and </a:t>
            </a:r>
            <a:r>
              <a:rPr u="sng"/>
              <a:t>strongly believe in the benefit of feedback</a:t>
            </a:r>
            <a:r>
              <a:t>.” </a:t>
            </a:r>
          </a:p>
        </p:txBody>
      </p:sp>
      <p:sp>
        <p:nvSpPr>
          <p:cNvPr id="172" name="Rectangle"/>
          <p:cNvSpPr/>
          <p:nvPr/>
        </p:nvSpPr>
        <p:spPr>
          <a:xfrm>
            <a:off x="299399" y="4561875"/>
            <a:ext cx="3366451" cy="3439751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173" name="Rectangle"/>
          <p:cNvSpPr/>
          <p:nvPr/>
        </p:nvSpPr>
        <p:spPr>
          <a:xfrm>
            <a:off x="-343401" y="9168800"/>
            <a:ext cx="11758802" cy="3439751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174" name="“I believe our best hope for fair and constructive decisions is to relieve reviewers of the responsibility to make recommendations for or against publication and to maintain a separate, much smaller pool of editors who can be dedicated to the journal and to its standards. This would of course require editors to take responsibility for…"/>
          <p:cNvSpPr txBox="1"/>
          <p:nvPr/>
        </p:nvSpPr>
        <p:spPr>
          <a:xfrm>
            <a:off x="562000" y="3018366"/>
            <a:ext cx="12206549" cy="2133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algn="l" defTabSz="457200">
              <a:lnSpc>
                <a:spcPts val="4600"/>
              </a:lnSpc>
              <a:defRPr b="0" sz="2700">
                <a:latin typeface="Times"/>
                <a:ea typeface="Times"/>
                <a:cs typeface="Times"/>
                <a:sym typeface="Times"/>
              </a:defRPr>
            </a:pPr>
            <a:r>
              <a:t>“I believe our best hope for fair and constructive decisions is to relieve reviewers of the responsibility to make recommendations for or against publication and to maintain a separate, much smaller pool of editors who can be dedicated to the journal and to its standards. This would of course require editors to take responsibility for</a:t>
            </a:r>
          </a:p>
          <a:p>
            <a:pPr algn="l" defTabSz="457200">
              <a:lnSpc>
                <a:spcPts val="4600"/>
              </a:lnSpc>
              <a:defRPr b="0" sz="2700">
                <a:latin typeface="Times"/>
                <a:ea typeface="Times"/>
                <a:cs typeface="Times"/>
                <a:sym typeface="Times"/>
              </a:defRPr>
            </a:pPr>
            <a:r>
              <a:t>their decisions and not to hide behind the recommendations of anonymous reviewers.”</a:t>
            </a:r>
          </a:p>
        </p:txBody>
      </p:sp>
      <p:sp>
        <p:nvSpPr>
          <p:cNvPr id="175" name="Vivian Siegel, 2008;…"/>
          <p:cNvSpPr txBox="1"/>
          <p:nvPr/>
        </p:nvSpPr>
        <p:spPr>
          <a:xfrm>
            <a:off x="7154450" y="1966299"/>
            <a:ext cx="4978299" cy="8293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Vivian Siegel, 2008;</a:t>
            </a:r>
          </a:p>
          <a:p>
            <a:pPr/>
            <a:r>
              <a:t>Disease Models and Mechanisms</a:t>
            </a:r>
          </a:p>
        </p:txBody>
      </p:sp>
      <p:pic>
        <p:nvPicPr>
          <p:cNvPr id="176" name="unknown.jpg" descr="unknown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422400" y="5500366"/>
            <a:ext cx="10160000" cy="5613401"/>
          </a:xfrm>
          <a:prstGeom prst="rect">
            <a:avLst/>
          </a:prstGeom>
          <a:ln w="12700">
            <a:miter lim="400000"/>
          </a:ln>
        </p:spPr>
      </p:pic>
      <p:sp>
        <p:nvSpPr>
          <p:cNvPr id="177" name="Why review before journal submission?"/>
          <p:cNvSpPr txBox="1"/>
          <p:nvPr/>
        </p:nvSpPr>
        <p:spPr>
          <a:xfrm>
            <a:off x="3600856" y="311337"/>
            <a:ext cx="5803088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Why review before journal submission?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174" grpId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Rectangle"/>
          <p:cNvSpPr/>
          <p:nvPr/>
        </p:nvSpPr>
        <p:spPr>
          <a:xfrm>
            <a:off x="299399" y="4561875"/>
            <a:ext cx="3366451" cy="3439751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180" name="Rectangle"/>
          <p:cNvSpPr/>
          <p:nvPr/>
        </p:nvSpPr>
        <p:spPr>
          <a:xfrm>
            <a:off x="-343401" y="9168800"/>
            <a:ext cx="11758802" cy="3439751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pic>
        <p:nvPicPr>
          <p:cNvPr id="181" name="unknown.jpg" descr="unknown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540933" y="2794000"/>
            <a:ext cx="10160001" cy="5613400"/>
          </a:xfrm>
          <a:prstGeom prst="rect">
            <a:avLst/>
          </a:prstGeom>
          <a:ln w="12700">
            <a:miter lim="400000"/>
          </a:ln>
        </p:spPr>
      </p:pic>
      <p:sp>
        <p:nvSpPr>
          <p:cNvPr id="182" name="Author Choice"/>
          <p:cNvSpPr txBox="1"/>
          <p:nvPr/>
        </p:nvSpPr>
        <p:spPr>
          <a:xfrm>
            <a:off x="6958872" y="1716803"/>
            <a:ext cx="220279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Author Choice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What are the benefits?"/>
          <p:cNvSpPr txBox="1"/>
          <p:nvPr>
            <p:ph type="ctrTitle"/>
          </p:nvPr>
        </p:nvSpPr>
        <p:spPr>
          <a:xfrm>
            <a:off x="1513599" y="-1905463"/>
            <a:ext cx="10464801" cy="3302001"/>
          </a:xfrm>
          <a:prstGeom prst="rect">
            <a:avLst/>
          </a:prstGeom>
        </p:spPr>
        <p:txBody>
          <a:bodyPr/>
          <a:lstStyle>
            <a:lvl1pPr>
              <a:defRPr sz="6500"/>
            </a:lvl1pPr>
          </a:lstStyle>
          <a:p>
            <a:pPr/>
            <a:r>
              <a:t>What are the benefits?</a:t>
            </a:r>
          </a:p>
        </p:txBody>
      </p:sp>
      <p:sp>
        <p:nvSpPr>
          <p:cNvPr id="185" name="Peer review as service to improve scientific work rather than serving a “gate keeper” role"/>
          <p:cNvSpPr txBox="1"/>
          <p:nvPr>
            <p:ph type="subTitle" sz="quarter" idx="1"/>
          </p:nvPr>
        </p:nvSpPr>
        <p:spPr>
          <a:xfrm>
            <a:off x="1372800" y="1819987"/>
            <a:ext cx="10464801" cy="1130301"/>
          </a:xfrm>
          <a:prstGeom prst="rect">
            <a:avLst/>
          </a:prstGeom>
        </p:spPr>
        <p:txBody>
          <a:bodyPr/>
          <a:lstStyle>
            <a:lvl1pPr defTabSz="537463">
              <a:defRPr sz="3404"/>
            </a:lvl1pPr>
          </a:lstStyle>
          <a:p>
            <a:pPr/>
            <a:r>
              <a:t>Peer review as service to improve scientific work rather than serving a “gate keeper” role</a:t>
            </a:r>
          </a:p>
        </p:txBody>
      </p:sp>
      <p:sp>
        <p:nvSpPr>
          <p:cNvPr id="186" name="New roles for scientific societies as organizing structures for peer review"/>
          <p:cNvSpPr txBox="1"/>
          <p:nvPr/>
        </p:nvSpPr>
        <p:spPr>
          <a:xfrm>
            <a:off x="953700" y="8130524"/>
            <a:ext cx="10464801" cy="11303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>
            <a:normAutofit fontScale="100000" lnSpcReduction="0"/>
          </a:bodyPr>
          <a:lstStyle>
            <a:lvl1pPr defTabSz="537463">
              <a:defRPr b="0" sz="3404"/>
            </a:lvl1pPr>
          </a:lstStyle>
          <a:p>
            <a:pPr/>
            <a:r>
              <a:t>New roles for scientific societies as organizing structures for peer review</a:t>
            </a:r>
          </a:p>
        </p:txBody>
      </p:sp>
      <p:sp>
        <p:nvSpPr>
          <p:cNvPr id="187" name="Potential of better match making with journals and…"/>
          <p:cNvSpPr txBox="1"/>
          <p:nvPr/>
        </p:nvSpPr>
        <p:spPr>
          <a:xfrm>
            <a:off x="1372800" y="4929325"/>
            <a:ext cx="10464801" cy="13335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>
            <a:normAutofit fontScale="100000" lnSpcReduction="0"/>
          </a:bodyPr>
          <a:lstStyle/>
          <a:p>
            <a:pPr defTabSz="233679">
              <a:defRPr b="0" sz="3400"/>
            </a:pPr>
            <a:r>
              <a:t>Potential of </a:t>
            </a:r>
            <a:r>
              <a:rPr u="sng"/>
              <a:t>better match making</a:t>
            </a:r>
            <a:r>
              <a:t> with journals and </a:t>
            </a:r>
          </a:p>
          <a:p>
            <a:pPr defTabSz="233679">
              <a:defRPr b="0" sz="3400"/>
            </a:pPr>
            <a:r>
              <a:t>faster acceptance</a:t>
            </a:r>
          </a:p>
        </p:txBody>
      </p:sp>
      <p:sp>
        <p:nvSpPr>
          <p:cNvPr id="188" name="Informing the evaluation of preprints and more preprint acceptance"/>
          <p:cNvSpPr txBox="1"/>
          <p:nvPr/>
        </p:nvSpPr>
        <p:spPr>
          <a:xfrm>
            <a:off x="953700" y="6576775"/>
            <a:ext cx="10464801" cy="11303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>
            <a:normAutofit fontScale="100000" lnSpcReduction="0"/>
          </a:bodyPr>
          <a:lstStyle>
            <a:lvl1pPr defTabSz="537463">
              <a:defRPr b="0" sz="3404"/>
            </a:lvl1pPr>
          </a:lstStyle>
          <a:p>
            <a:pPr/>
            <a:r>
              <a:t>Informing the evaluation of preprints and more preprint acceptance</a:t>
            </a:r>
          </a:p>
        </p:txBody>
      </p:sp>
      <p:sp>
        <p:nvSpPr>
          <p:cNvPr id="189" name="A flexible pipeline with author-choice of final publication venue"/>
          <p:cNvSpPr txBox="1"/>
          <p:nvPr/>
        </p:nvSpPr>
        <p:spPr>
          <a:xfrm>
            <a:off x="1372800" y="3375574"/>
            <a:ext cx="10464801" cy="11303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>
            <a:normAutofit fontScale="100000" lnSpcReduction="0"/>
          </a:bodyPr>
          <a:lstStyle>
            <a:lvl1pPr defTabSz="537463">
              <a:defRPr b="0" sz="3404"/>
            </a:lvl1pPr>
          </a:lstStyle>
          <a:p>
            <a:pPr/>
            <a:r>
              <a:t>A flexible pipeline with author-choice of final publication venue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Class="entr" nodeType="clickEffect" presetSubtype="0" presetID="1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Class="entr" nodeType="clickEffect" presetSubtype="0" presetID="1" grpId="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4" fill="hold"/>
                                        <p:tgtEl>
                                          <p:spTgt spid="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Class="entr" nodeType="clickEffect" presetSubtype="0" presetID="1" grpId="4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8" fill="hold"/>
                                        <p:tgtEl>
                                          <p:spTgt spid="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Class="entr" nodeType="clickEffect" presetSubtype="0" presetID="1" grpId="5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2" fill="hold"/>
                                        <p:tgtEl>
                                          <p:spTgt spid="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187" grpId="3"/>
      <p:bldP build="whole" bldLvl="1" animBg="1" rev="0" advAuto="0" spid="186" grpId="5"/>
      <p:bldP build="whole" bldLvl="1" animBg="1" rev="0" advAuto="0" spid="189" grpId="2"/>
      <p:bldP build="whole" bldLvl="1" animBg="1" rev="0" advAuto="0" spid="188" grpId="4"/>
      <p:bldP build="whole" bldLvl="1" animBg="1" rev="0" advAuto="0" spid="185" grpId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What are the hurdles?"/>
          <p:cNvSpPr txBox="1"/>
          <p:nvPr>
            <p:ph type="ctrTitle"/>
          </p:nvPr>
        </p:nvSpPr>
        <p:spPr>
          <a:xfrm>
            <a:off x="1435900" y="-2121200"/>
            <a:ext cx="10464801" cy="3302001"/>
          </a:xfrm>
          <a:prstGeom prst="rect">
            <a:avLst/>
          </a:prstGeom>
        </p:spPr>
        <p:txBody>
          <a:bodyPr/>
          <a:lstStyle>
            <a:lvl1pPr>
              <a:defRPr sz="6500"/>
            </a:lvl1pPr>
          </a:lstStyle>
          <a:p>
            <a:pPr/>
            <a:r>
              <a:t>What are the hurdles?</a:t>
            </a:r>
          </a:p>
        </p:txBody>
      </p:sp>
      <p:sp>
        <p:nvSpPr>
          <p:cNvPr id="192" name="Us-…"/>
          <p:cNvSpPr txBox="1"/>
          <p:nvPr/>
        </p:nvSpPr>
        <p:spPr>
          <a:xfrm>
            <a:off x="3168662" y="1526406"/>
            <a:ext cx="6999276" cy="157576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b="0" sz="3300"/>
            </a:pPr>
            <a:r>
              <a:t>Us-</a:t>
            </a:r>
          </a:p>
          <a:p>
            <a:pPr>
              <a:defRPr b="0" sz="3300"/>
            </a:pPr>
            <a:r>
              <a:t>Do scientists want to support a</a:t>
            </a:r>
          </a:p>
          <a:p>
            <a:pPr>
              <a:defRPr b="0" sz="3300"/>
            </a:pPr>
            <a:r>
              <a:t>scientist-driven peer review model?  </a:t>
            </a:r>
          </a:p>
        </p:txBody>
      </p:sp>
      <p:sp>
        <p:nvSpPr>
          <p:cNvPr id="193" name="Credibility-…"/>
          <p:cNvSpPr txBox="1"/>
          <p:nvPr/>
        </p:nvSpPr>
        <p:spPr>
          <a:xfrm>
            <a:off x="1822094" y="3663361"/>
            <a:ext cx="9692412" cy="157576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b="0" sz="3300"/>
            </a:pPr>
            <a:r>
              <a:t>Credibility-</a:t>
            </a:r>
          </a:p>
          <a:p>
            <a:pPr>
              <a:defRPr b="0" sz="3300"/>
            </a:pPr>
            <a:r>
              <a:t>Can we get excellent scientists, funding agencies, </a:t>
            </a:r>
          </a:p>
          <a:p>
            <a:pPr>
              <a:defRPr b="0" sz="3300"/>
            </a:pPr>
            <a:r>
              <a:t>and leading scientific societies to participate?  </a:t>
            </a:r>
          </a:p>
        </p:txBody>
      </p:sp>
      <p:sp>
        <p:nvSpPr>
          <p:cNvPr id="194" name="Creating value-…"/>
          <p:cNvSpPr txBox="1"/>
          <p:nvPr/>
        </p:nvSpPr>
        <p:spPr>
          <a:xfrm>
            <a:off x="1659693" y="5844978"/>
            <a:ext cx="10017214" cy="108046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b="0" sz="3300"/>
            </a:pPr>
            <a:r>
              <a:t>Creating value-</a:t>
            </a:r>
          </a:p>
          <a:p>
            <a:pPr>
              <a:defRPr b="0" sz="3300"/>
            </a:pPr>
            <a:r>
              <a:t>Peer review as a service means delivering excellence</a:t>
            </a:r>
          </a:p>
        </p:txBody>
      </p:sp>
      <p:sp>
        <p:nvSpPr>
          <p:cNvPr id="195" name="Integration with Journals-…"/>
          <p:cNvSpPr txBox="1"/>
          <p:nvPr/>
        </p:nvSpPr>
        <p:spPr>
          <a:xfrm>
            <a:off x="1224667" y="7531294"/>
            <a:ext cx="10887266" cy="108046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b="0" sz="3300"/>
            </a:pPr>
            <a:r>
              <a:t>Integration with Journals-</a:t>
            </a:r>
          </a:p>
          <a:p>
            <a:pPr>
              <a:defRPr b="0" sz="3300"/>
            </a:pPr>
            <a:r>
              <a:t>Would a critical number of journals be willing to partner?  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Class="entr" nodeType="clickEffect" presetSubtype="0" presetID="1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Class="entr" nodeType="clickEffect" presetSubtype="0" presetID="1" grpId="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4" fill="hold"/>
                                        <p:tgtEl>
                                          <p:spTgt spid="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Class="entr" nodeType="clickEffect" presetSubtype="0" presetID="1" grpId="4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8" fill="hold"/>
                                        <p:tgtEl>
                                          <p:spTgt spid="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192" grpId="1"/>
      <p:bldP build="whole" bldLvl="1" animBg="1" rev="0" advAuto="0" spid="194" grpId="3"/>
      <p:bldP build="whole" bldLvl="1" animBg="1" rev="0" advAuto="0" spid="195" grpId="4"/>
      <p:bldP build="whole" bldLvl="1" animBg="1" rev="0" advAuto="0" spid="193" grpId="2"/>
    </p:bldLst>
  </p:timing>
</p:sld>
</file>

<file path=ppt/theme/theme1.xml><?xml version="1.0" encoding="utf-8"?>
<a:theme xmlns:a="http://schemas.openxmlformats.org/drawingml/2006/main" xmlns:r="http://schemas.openxmlformats.org/officeDocument/2006/relationships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6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2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1" baseline="0" cap="none" i="0" spc="0" strike="noStrike" sz="24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6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2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1" baseline="0" cap="none" i="0" spc="0" strike="noStrike" sz="24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